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26"/>
  </p:notesMasterIdLst>
  <p:handoutMasterIdLst>
    <p:handoutMasterId r:id="rId27"/>
  </p:handoutMasterIdLst>
  <p:sldIdLst>
    <p:sldId id="258" r:id="rId2"/>
    <p:sldId id="345" r:id="rId3"/>
    <p:sldId id="374" r:id="rId4"/>
    <p:sldId id="384" r:id="rId5"/>
    <p:sldId id="387" r:id="rId6"/>
    <p:sldId id="388" r:id="rId7"/>
    <p:sldId id="385" r:id="rId8"/>
    <p:sldId id="386" r:id="rId9"/>
    <p:sldId id="389" r:id="rId10"/>
    <p:sldId id="390" r:id="rId11"/>
    <p:sldId id="391" r:id="rId12"/>
    <p:sldId id="392" r:id="rId13"/>
    <p:sldId id="393" r:id="rId14"/>
    <p:sldId id="425" r:id="rId15"/>
    <p:sldId id="441" r:id="rId16"/>
    <p:sldId id="442" r:id="rId17"/>
    <p:sldId id="443" r:id="rId18"/>
    <p:sldId id="444" r:id="rId19"/>
    <p:sldId id="445" r:id="rId20"/>
    <p:sldId id="446" r:id="rId21"/>
    <p:sldId id="448" r:id="rId22"/>
    <p:sldId id="447" r:id="rId23"/>
    <p:sldId id="449" r:id="rId24"/>
    <p:sldId id="267" r:id="rId25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  <a:srgbClr val="00E66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911" y="6116769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9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6A06F7-5EF5-C517-5DB3-95B4F916E357}"/>
              </a:ext>
            </a:extLst>
          </p:cNvPr>
          <p:cNvSpPr/>
          <p:nvPr/>
        </p:nvSpPr>
        <p:spPr>
          <a:xfrm>
            <a:off x="9611760" y="3393484"/>
            <a:ext cx="1519033" cy="399590"/>
          </a:xfrm>
          <a:custGeom>
            <a:avLst/>
            <a:gdLst>
              <a:gd name="connsiteX0" fmla="*/ 0 w 1519033"/>
              <a:gd name="connsiteY0" fmla="*/ 66600 h 399590"/>
              <a:gd name="connsiteX1" fmla="*/ 66600 w 1519033"/>
              <a:gd name="connsiteY1" fmla="*/ 0 h 399590"/>
              <a:gd name="connsiteX2" fmla="*/ 731800 w 1519033"/>
              <a:gd name="connsiteY2" fmla="*/ 0 h 399590"/>
              <a:gd name="connsiteX3" fmla="*/ 1452433 w 1519033"/>
              <a:gd name="connsiteY3" fmla="*/ 0 h 399590"/>
              <a:gd name="connsiteX4" fmla="*/ 1519033 w 1519033"/>
              <a:gd name="connsiteY4" fmla="*/ 66600 h 399590"/>
              <a:gd name="connsiteX5" fmla="*/ 1519033 w 1519033"/>
              <a:gd name="connsiteY5" fmla="*/ 332990 h 399590"/>
              <a:gd name="connsiteX6" fmla="*/ 1452433 w 1519033"/>
              <a:gd name="connsiteY6" fmla="*/ 399590 h 399590"/>
              <a:gd name="connsiteX7" fmla="*/ 787233 w 1519033"/>
              <a:gd name="connsiteY7" fmla="*/ 399590 h 399590"/>
              <a:gd name="connsiteX8" fmla="*/ 66600 w 1519033"/>
              <a:gd name="connsiteY8" fmla="*/ 399590 h 399590"/>
              <a:gd name="connsiteX9" fmla="*/ 0 w 1519033"/>
              <a:gd name="connsiteY9" fmla="*/ 332990 h 399590"/>
              <a:gd name="connsiteX10" fmla="*/ 0 w 1519033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033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663" y="-12193"/>
                  <a:pt x="508753" y="17939"/>
                  <a:pt x="731800" y="0"/>
                </a:cubicBezTo>
                <a:cubicBezTo>
                  <a:pt x="954847" y="-17939"/>
                  <a:pt x="1303826" y="30105"/>
                  <a:pt x="1452433" y="0"/>
                </a:cubicBezTo>
                <a:cubicBezTo>
                  <a:pt x="1490057" y="-5652"/>
                  <a:pt x="1523334" y="30923"/>
                  <a:pt x="1519033" y="66600"/>
                </a:cubicBezTo>
                <a:cubicBezTo>
                  <a:pt x="1529873" y="142846"/>
                  <a:pt x="1528702" y="251105"/>
                  <a:pt x="1519033" y="332990"/>
                </a:cubicBezTo>
                <a:cubicBezTo>
                  <a:pt x="1514588" y="369336"/>
                  <a:pt x="1492114" y="398165"/>
                  <a:pt x="1452433" y="399590"/>
                </a:cubicBezTo>
                <a:cubicBezTo>
                  <a:pt x="1311598" y="401773"/>
                  <a:pt x="1084389" y="404227"/>
                  <a:pt x="787233" y="399590"/>
                </a:cubicBezTo>
                <a:cubicBezTo>
                  <a:pt x="490077" y="394953"/>
                  <a:pt x="288778" y="42088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51903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2496" y="-19281"/>
                  <a:pt x="531831" y="-17406"/>
                  <a:pt x="759517" y="0"/>
                </a:cubicBezTo>
                <a:cubicBezTo>
                  <a:pt x="987203" y="17406"/>
                  <a:pt x="1236246" y="30998"/>
                  <a:pt x="1452433" y="0"/>
                </a:cubicBezTo>
                <a:cubicBezTo>
                  <a:pt x="1483509" y="-6310"/>
                  <a:pt x="1524471" y="27542"/>
                  <a:pt x="1519033" y="66600"/>
                </a:cubicBezTo>
                <a:cubicBezTo>
                  <a:pt x="1517339" y="189726"/>
                  <a:pt x="1524632" y="245350"/>
                  <a:pt x="1519033" y="332990"/>
                </a:cubicBezTo>
                <a:cubicBezTo>
                  <a:pt x="1514718" y="375755"/>
                  <a:pt x="1495113" y="398348"/>
                  <a:pt x="1452433" y="399590"/>
                </a:cubicBezTo>
                <a:cubicBezTo>
                  <a:pt x="1164160" y="431781"/>
                  <a:pt x="954407" y="404443"/>
                  <a:pt x="787233" y="399590"/>
                </a:cubicBezTo>
                <a:cubicBezTo>
                  <a:pt x="620059" y="394737"/>
                  <a:pt x="404729" y="39543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مثال سهم أرامكو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9937C-9376-5327-86C0-5222415C4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97" y="615559"/>
            <a:ext cx="7332502" cy="6138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E11DE7-E8FA-8BEE-AFA4-9986C5AC480D}"/>
              </a:ext>
            </a:extLst>
          </p:cNvPr>
          <p:cNvSpPr txBox="1"/>
          <p:nvPr/>
        </p:nvSpPr>
        <p:spPr>
          <a:xfrm>
            <a:off x="9005582" y="71306"/>
            <a:ext cx="237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قائمة التدفقات النقدية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8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6126" y="6059599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6A06F7-5EF5-C517-5DB3-95B4F916E357}"/>
              </a:ext>
            </a:extLst>
          </p:cNvPr>
          <p:cNvSpPr/>
          <p:nvPr/>
        </p:nvSpPr>
        <p:spPr>
          <a:xfrm>
            <a:off x="6917109" y="3754900"/>
            <a:ext cx="1396381" cy="704537"/>
          </a:xfrm>
          <a:custGeom>
            <a:avLst/>
            <a:gdLst>
              <a:gd name="connsiteX0" fmla="*/ 0 w 1396381"/>
              <a:gd name="connsiteY0" fmla="*/ 117425 h 704537"/>
              <a:gd name="connsiteX1" fmla="*/ 117425 w 1396381"/>
              <a:gd name="connsiteY1" fmla="*/ 0 h 704537"/>
              <a:gd name="connsiteX2" fmla="*/ 674960 w 1396381"/>
              <a:gd name="connsiteY2" fmla="*/ 0 h 704537"/>
              <a:gd name="connsiteX3" fmla="*/ 1278956 w 1396381"/>
              <a:gd name="connsiteY3" fmla="*/ 0 h 704537"/>
              <a:gd name="connsiteX4" fmla="*/ 1396381 w 1396381"/>
              <a:gd name="connsiteY4" fmla="*/ 117425 h 704537"/>
              <a:gd name="connsiteX5" fmla="*/ 1396381 w 1396381"/>
              <a:gd name="connsiteY5" fmla="*/ 587112 h 704537"/>
              <a:gd name="connsiteX6" fmla="*/ 1278956 w 1396381"/>
              <a:gd name="connsiteY6" fmla="*/ 704537 h 704537"/>
              <a:gd name="connsiteX7" fmla="*/ 721421 w 1396381"/>
              <a:gd name="connsiteY7" fmla="*/ 704537 h 704537"/>
              <a:gd name="connsiteX8" fmla="*/ 117425 w 1396381"/>
              <a:gd name="connsiteY8" fmla="*/ 704537 h 704537"/>
              <a:gd name="connsiteX9" fmla="*/ 0 w 1396381"/>
              <a:gd name="connsiteY9" fmla="*/ 587112 h 704537"/>
              <a:gd name="connsiteX10" fmla="*/ 0 w 1396381"/>
              <a:gd name="connsiteY10" fmla="*/ 117425 h 7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6381" h="704537" fill="none" extrusionOk="0">
                <a:moveTo>
                  <a:pt x="0" y="117425"/>
                </a:moveTo>
                <a:cubicBezTo>
                  <a:pt x="-5638" y="64125"/>
                  <a:pt x="41924" y="6489"/>
                  <a:pt x="117425" y="0"/>
                </a:cubicBezTo>
                <a:cubicBezTo>
                  <a:pt x="393564" y="16945"/>
                  <a:pt x="532563" y="-1811"/>
                  <a:pt x="674960" y="0"/>
                </a:cubicBezTo>
                <a:cubicBezTo>
                  <a:pt x="817357" y="1811"/>
                  <a:pt x="1100412" y="12633"/>
                  <a:pt x="1278956" y="0"/>
                </a:cubicBezTo>
                <a:cubicBezTo>
                  <a:pt x="1344273" y="-3121"/>
                  <a:pt x="1405689" y="54965"/>
                  <a:pt x="1396381" y="117425"/>
                </a:cubicBezTo>
                <a:cubicBezTo>
                  <a:pt x="1416440" y="290907"/>
                  <a:pt x="1417459" y="483546"/>
                  <a:pt x="1396381" y="587112"/>
                </a:cubicBezTo>
                <a:cubicBezTo>
                  <a:pt x="1384938" y="650841"/>
                  <a:pt x="1355355" y="698860"/>
                  <a:pt x="1278956" y="704537"/>
                </a:cubicBezTo>
                <a:cubicBezTo>
                  <a:pt x="1165242" y="704417"/>
                  <a:pt x="850199" y="725490"/>
                  <a:pt x="721421" y="704537"/>
                </a:cubicBezTo>
                <a:cubicBezTo>
                  <a:pt x="592643" y="683584"/>
                  <a:pt x="321858" y="690200"/>
                  <a:pt x="117425" y="704537"/>
                </a:cubicBezTo>
                <a:cubicBezTo>
                  <a:pt x="50473" y="707493"/>
                  <a:pt x="2592" y="651649"/>
                  <a:pt x="0" y="587112"/>
                </a:cubicBezTo>
                <a:cubicBezTo>
                  <a:pt x="14067" y="354284"/>
                  <a:pt x="3924" y="238203"/>
                  <a:pt x="0" y="117425"/>
                </a:cubicBezTo>
                <a:close/>
              </a:path>
              <a:path w="1396381" h="704537" stroke="0" extrusionOk="0">
                <a:moveTo>
                  <a:pt x="0" y="117425"/>
                </a:moveTo>
                <a:cubicBezTo>
                  <a:pt x="5362" y="44870"/>
                  <a:pt x="51562" y="7525"/>
                  <a:pt x="117425" y="0"/>
                </a:cubicBezTo>
                <a:cubicBezTo>
                  <a:pt x="234968" y="25066"/>
                  <a:pt x="459954" y="2833"/>
                  <a:pt x="698191" y="0"/>
                </a:cubicBezTo>
                <a:cubicBezTo>
                  <a:pt x="936428" y="-2833"/>
                  <a:pt x="1161484" y="-11123"/>
                  <a:pt x="1278956" y="0"/>
                </a:cubicBezTo>
                <a:cubicBezTo>
                  <a:pt x="1335538" y="-9146"/>
                  <a:pt x="1399306" y="51349"/>
                  <a:pt x="1396381" y="117425"/>
                </a:cubicBezTo>
                <a:cubicBezTo>
                  <a:pt x="1377964" y="299666"/>
                  <a:pt x="1398967" y="369921"/>
                  <a:pt x="1396381" y="587112"/>
                </a:cubicBezTo>
                <a:cubicBezTo>
                  <a:pt x="1391225" y="659113"/>
                  <a:pt x="1346209" y="704031"/>
                  <a:pt x="1278956" y="704537"/>
                </a:cubicBezTo>
                <a:cubicBezTo>
                  <a:pt x="1101837" y="684891"/>
                  <a:pt x="978116" y="714259"/>
                  <a:pt x="721421" y="704537"/>
                </a:cubicBezTo>
                <a:cubicBezTo>
                  <a:pt x="464726" y="694815"/>
                  <a:pt x="284119" y="706651"/>
                  <a:pt x="117425" y="704537"/>
                </a:cubicBezTo>
                <a:cubicBezTo>
                  <a:pt x="54820" y="708043"/>
                  <a:pt x="-1235" y="657596"/>
                  <a:pt x="0" y="587112"/>
                </a:cubicBezTo>
                <a:cubicBezTo>
                  <a:pt x="-19107" y="401763"/>
                  <a:pt x="15631" y="212026"/>
                  <a:pt x="0" y="11742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تدفق نقدي</a:t>
            </a:r>
          </a:p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تمويل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3E2E9-8014-240F-BB55-B9DECC780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7" y="738232"/>
            <a:ext cx="10859540" cy="289669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B92214-9AEF-2D79-3B0F-C87F9B5D170C}"/>
              </a:ext>
            </a:extLst>
          </p:cNvPr>
          <p:cNvSpPr/>
          <p:nvPr/>
        </p:nvSpPr>
        <p:spPr>
          <a:xfrm>
            <a:off x="5397809" y="3710760"/>
            <a:ext cx="1396381" cy="704537"/>
          </a:xfrm>
          <a:custGeom>
            <a:avLst/>
            <a:gdLst>
              <a:gd name="connsiteX0" fmla="*/ 0 w 1396381"/>
              <a:gd name="connsiteY0" fmla="*/ 117425 h 704537"/>
              <a:gd name="connsiteX1" fmla="*/ 117425 w 1396381"/>
              <a:gd name="connsiteY1" fmla="*/ 0 h 704537"/>
              <a:gd name="connsiteX2" fmla="*/ 674960 w 1396381"/>
              <a:gd name="connsiteY2" fmla="*/ 0 h 704537"/>
              <a:gd name="connsiteX3" fmla="*/ 1278956 w 1396381"/>
              <a:gd name="connsiteY3" fmla="*/ 0 h 704537"/>
              <a:gd name="connsiteX4" fmla="*/ 1396381 w 1396381"/>
              <a:gd name="connsiteY4" fmla="*/ 117425 h 704537"/>
              <a:gd name="connsiteX5" fmla="*/ 1396381 w 1396381"/>
              <a:gd name="connsiteY5" fmla="*/ 587112 h 704537"/>
              <a:gd name="connsiteX6" fmla="*/ 1278956 w 1396381"/>
              <a:gd name="connsiteY6" fmla="*/ 704537 h 704537"/>
              <a:gd name="connsiteX7" fmla="*/ 721421 w 1396381"/>
              <a:gd name="connsiteY7" fmla="*/ 704537 h 704537"/>
              <a:gd name="connsiteX8" fmla="*/ 117425 w 1396381"/>
              <a:gd name="connsiteY8" fmla="*/ 704537 h 704537"/>
              <a:gd name="connsiteX9" fmla="*/ 0 w 1396381"/>
              <a:gd name="connsiteY9" fmla="*/ 587112 h 704537"/>
              <a:gd name="connsiteX10" fmla="*/ 0 w 1396381"/>
              <a:gd name="connsiteY10" fmla="*/ 117425 h 7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6381" h="704537" fill="none" extrusionOk="0">
                <a:moveTo>
                  <a:pt x="0" y="117425"/>
                </a:moveTo>
                <a:cubicBezTo>
                  <a:pt x="-5638" y="64125"/>
                  <a:pt x="41924" y="6489"/>
                  <a:pt x="117425" y="0"/>
                </a:cubicBezTo>
                <a:cubicBezTo>
                  <a:pt x="393564" y="16945"/>
                  <a:pt x="532563" y="-1811"/>
                  <a:pt x="674960" y="0"/>
                </a:cubicBezTo>
                <a:cubicBezTo>
                  <a:pt x="817357" y="1811"/>
                  <a:pt x="1100412" y="12633"/>
                  <a:pt x="1278956" y="0"/>
                </a:cubicBezTo>
                <a:cubicBezTo>
                  <a:pt x="1344273" y="-3121"/>
                  <a:pt x="1405689" y="54965"/>
                  <a:pt x="1396381" y="117425"/>
                </a:cubicBezTo>
                <a:cubicBezTo>
                  <a:pt x="1416440" y="290907"/>
                  <a:pt x="1417459" y="483546"/>
                  <a:pt x="1396381" y="587112"/>
                </a:cubicBezTo>
                <a:cubicBezTo>
                  <a:pt x="1384938" y="650841"/>
                  <a:pt x="1355355" y="698860"/>
                  <a:pt x="1278956" y="704537"/>
                </a:cubicBezTo>
                <a:cubicBezTo>
                  <a:pt x="1165242" y="704417"/>
                  <a:pt x="850199" y="725490"/>
                  <a:pt x="721421" y="704537"/>
                </a:cubicBezTo>
                <a:cubicBezTo>
                  <a:pt x="592643" y="683584"/>
                  <a:pt x="321858" y="690200"/>
                  <a:pt x="117425" y="704537"/>
                </a:cubicBezTo>
                <a:cubicBezTo>
                  <a:pt x="50473" y="707493"/>
                  <a:pt x="2592" y="651649"/>
                  <a:pt x="0" y="587112"/>
                </a:cubicBezTo>
                <a:cubicBezTo>
                  <a:pt x="14067" y="354284"/>
                  <a:pt x="3924" y="238203"/>
                  <a:pt x="0" y="117425"/>
                </a:cubicBezTo>
                <a:close/>
              </a:path>
              <a:path w="1396381" h="704537" stroke="0" extrusionOk="0">
                <a:moveTo>
                  <a:pt x="0" y="117425"/>
                </a:moveTo>
                <a:cubicBezTo>
                  <a:pt x="5362" y="44870"/>
                  <a:pt x="51562" y="7525"/>
                  <a:pt x="117425" y="0"/>
                </a:cubicBezTo>
                <a:cubicBezTo>
                  <a:pt x="234968" y="25066"/>
                  <a:pt x="459954" y="2833"/>
                  <a:pt x="698191" y="0"/>
                </a:cubicBezTo>
                <a:cubicBezTo>
                  <a:pt x="936428" y="-2833"/>
                  <a:pt x="1161484" y="-11123"/>
                  <a:pt x="1278956" y="0"/>
                </a:cubicBezTo>
                <a:cubicBezTo>
                  <a:pt x="1335538" y="-9146"/>
                  <a:pt x="1399306" y="51349"/>
                  <a:pt x="1396381" y="117425"/>
                </a:cubicBezTo>
                <a:cubicBezTo>
                  <a:pt x="1377964" y="299666"/>
                  <a:pt x="1398967" y="369921"/>
                  <a:pt x="1396381" y="587112"/>
                </a:cubicBezTo>
                <a:cubicBezTo>
                  <a:pt x="1391225" y="659113"/>
                  <a:pt x="1346209" y="704031"/>
                  <a:pt x="1278956" y="704537"/>
                </a:cubicBezTo>
                <a:cubicBezTo>
                  <a:pt x="1101837" y="684891"/>
                  <a:pt x="978116" y="714259"/>
                  <a:pt x="721421" y="704537"/>
                </a:cubicBezTo>
                <a:cubicBezTo>
                  <a:pt x="464726" y="694815"/>
                  <a:pt x="284119" y="706651"/>
                  <a:pt x="117425" y="704537"/>
                </a:cubicBezTo>
                <a:cubicBezTo>
                  <a:pt x="54820" y="708043"/>
                  <a:pt x="-1235" y="657596"/>
                  <a:pt x="0" y="587112"/>
                </a:cubicBezTo>
                <a:cubicBezTo>
                  <a:pt x="-19107" y="401763"/>
                  <a:pt x="15631" y="212026"/>
                  <a:pt x="0" y="11742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تدفق نقدي</a:t>
            </a:r>
          </a:p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استثمار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6114D6-7670-9B3D-C647-3FBAB1AC93C0}"/>
              </a:ext>
            </a:extLst>
          </p:cNvPr>
          <p:cNvSpPr/>
          <p:nvPr/>
        </p:nvSpPr>
        <p:spPr>
          <a:xfrm>
            <a:off x="3939968" y="3710760"/>
            <a:ext cx="1396381" cy="704537"/>
          </a:xfrm>
          <a:custGeom>
            <a:avLst/>
            <a:gdLst>
              <a:gd name="connsiteX0" fmla="*/ 0 w 1396381"/>
              <a:gd name="connsiteY0" fmla="*/ 117425 h 704537"/>
              <a:gd name="connsiteX1" fmla="*/ 117425 w 1396381"/>
              <a:gd name="connsiteY1" fmla="*/ 0 h 704537"/>
              <a:gd name="connsiteX2" fmla="*/ 674960 w 1396381"/>
              <a:gd name="connsiteY2" fmla="*/ 0 h 704537"/>
              <a:gd name="connsiteX3" fmla="*/ 1278956 w 1396381"/>
              <a:gd name="connsiteY3" fmla="*/ 0 h 704537"/>
              <a:gd name="connsiteX4" fmla="*/ 1396381 w 1396381"/>
              <a:gd name="connsiteY4" fmla="*/ 117425 h 704537"/>
              <a:gd name="connsiteX5" fmla="*/ 1396381 w 1396381"/>
              <a:gd name="connsiteY5" fmla="*/ 587112 h 704537"/>
              <a:gd name="connsiteX6" fmla="*/ 1278956 w 1396381"/>
              <a:gd name="connsiteY6" fmla="*/ 704537 h 704537"/>
              <a:gd name="connsiteX7" fmla="*/ 721421 w 1396381"/>
              <a:gd name="connsiteY7" fmla="*/ 704537 h 704537"/>
              <a:gd name="connsiteX8" fmla="*/ 117425 w 1396381"/>
              <a:gd name="connsiteY8" fmla="*/ 704537 h 704537"/>
              <a:gd name="connsiteX9" fmla="*/ 0 w 1396381"/>
              <a:gd name="connsiteY9" fmla="*/ 587112 h 704537"/>
              <a:gd name="connsiteX10" fmla="*/ 0 w 1396381"/>
              <a:gd name="connsiteY10" fmla="*/ 117425 h 7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6381" h="704537" fill="none" extrusionOk="0">
                <a:moveTo>
                  <a:pt x="0" y="117425"/>
                </a:moveTo>
                <a:cubicBezTo>
                  <a:pt x="-5638" y="64125"/>
                  <a:pt x="41924" y="6489"/>
                  <a:pt x="117425" y="0"/>
                </a:cubicBezTo>
                <a:cubicBezTo>
                  <a:pt x="393564" y="16945"/>
                  <a:pt x="532563" y="-1811"/>
                  <a:pt x="674960" y="0"/>
                </a:cubicBezTo>
                <a:cubicBezTo>
                  <a:pt x="817357" y="1811"/>
                  <a:pt x="1100412" y="12633"/>
                  <a:pt x="1278956" y="0"/>
                </a:cubicBezTo>
                <a:cubicBezTo>
                  <a:pt x="1344273" y="-3121"/>
                  <a:pt x="1405689" y="54965"/>
                  <a:pt x="1396381" y="117425"/>
                </a:cubicBezTo>
                <a:cubicBezTo>
                  <a:pt x="1416440" y="290907"/>
                  <a:pt x="1417459" y="483546"/>
                  <a:pt x="1396381" y="587112"/>
                </a:cubicBezTo>
                <a:cubicBezTo>
                  <a:pt x="1384938" y="650841"/>
                  <a:pt x="1355355" y="698860"/>
                  <a:pt x="1278956" y="704537"/>
                </a:cubicBezTo>
                <a:cubicBezTo>
                  <a:pt x="1165242" y="704417"/>
                  <a:pt x="850199" y="725490"/>
                  <a:pt x="721421" y="704537"/>
                </a:cubicBezTo>
                <a:cubicBezTo>
                  <a:pt x="592643" y="683584"/>
                  <a:pt x="321858" y="690200"/>
                  <a:pt x="117425" y="704537"/>
                </a:cubicBezTo>
                <a:cubicBezTo>
                  <a:pt x="50473" y="707493"/>
                  <a:pt x="2592" y="651649"/>
                  <a:pt x="0" y="587112"/>
                </a:cubicBezTo>
                <a:cubicBezTo>
                  <a:pt x="14067" y="354284"/>
                  <a:pt x="3924" y="238203"/>
                  <a:pt x="0" y="117425"/>
                </a:cubicBezTo>
                <a:close/>
              </a:path>
              <a:path w="1396381" h="704537" stroke="0" extrusionOk="0">
                <a:moveTo>
                  <a:pt x="0" y="117425"/>
                </a:moveTo>
                <a:cubicBezTo>
                  <a:pt x="5362" y="44870"/>
                  <a:pt x="51562" y="7525"/>
                  <a:pt x="117425" y="0"/>
                </a:cubicBezTo>
                <a:cubicBezTo>
                  <a:pt x="234968" y="25066"/>
                  <a:pt x="459954" y="2833"/>
                  <a:pt x="698191" y="0"/>
                </a:cubicBezTo>
                <a:cubicBezTo>
                  <a:pt x="936428" y="-2833"/>
                  <a:pt x="1161484" y="-11123"/>
                  <a:pt x="1278956" y="0"/>
                </a:cubicBezTo>
                <a:cubicBezTo>
                  <a:pt x="1335538" y="-9146"/>
                  <a:pt x="1399306" y="51349"/>
                  <a:pt x="1396381" y="117425"/>
                </a:cubicBezTo>
                <a:cubicBezTo>
                  <a:pt x="1377964" y="299666"/>
                  <a:pt x="1398967" y="369921"/>
                  <a:pt x="1396381" y="587112"/>
                </a:cubicBezTo>
                <a:cubicBezTo>
                  <a:pt x="1391225" y="659113"/>
                  <a:pt x="1346209" y="704031"/>
                  <a:pt x="1278956" y="704537"/>
                </a:cubicBezTo>
                <a:cubicBezTo>
                  <a:pt x="1101837" y="684891"/>
                  <a:pt x="978116" y="714259"/>
                  <a:pt x="721421" y="704537"/>
                </a:cubicBezTo>
                <a:cubicBezTo>
                  <a:pt x="464726" y="694815"/>
                  <a:pt x="284119" y="706651"/>
                  <a:pt x="117425" y="704537"/>
                </a:cubicBezTo>
                <a:cubicBezTo>
                  <a:pt x="54820" y="708043"/>
                  <a:pt x="-1235" y="657596"/>
                  <a:pt x="0" y="587112"/>
                </a:cubicBezTo>
                <a:cubicBezTo>
                  <a:pt x="-19107" y="401763"/>
                  <a:pt x="15631" y="212026"/>
                  <a:pt x="0" y="11742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تدفق نقدي</a:t>
            </a:r>
          </a:p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تشغيل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0BD344-7EBC-4086-065A-7845BCD254E9}"/>
              </a:ext>
            </a:extLst>
          </p:cNvPr>
          <p:cNvSpPr/>
          <p:nvPr/>
        </p:nvSpPr>
        <p:spPr>
          <a:xfrm>
            <a:off x="8436409" y="3754899"/>
            <a:ext cx="1055734" cy="704537"/>
          </a:xfrm>
          <a:custGeom>
            <a:avLst/>
            <a:gdLst>
              <a:gd name="connsiteX0" fmla="*/ 0 w 1055734"/>
              <a:gd name="connsiteY0" fmla="*/ 117425 h 704537"/>
              <a:gd name="connsiteX1" fmla="*/ 117425 w 1055734"/>
              <a:gd name="connsiteY1" fmla="*/ 0 h 704537"/>
              <a:gd name="connsiteX2" fmla="*/ 511449 w 1055734"/>
              <a:gd name="connsiteY2" fmla="*/ 0 h 704537"/>
              <a:gd name="connsiteX3" fmla="*/ 938309 w 1055734"/>
              <a:gd name="connsiteY3" fmla="*/ 0 h 704537"/>
              <a:gd name="connsiteX4" fmla="*/ 1055734 w 1055734"/>
              <a:gd name="connsiteY4" fmla="*/ 117425 h 704537"/>
              <a:gd name="connsiteX5" fmla="*/ 1055734 w 1055734"/>
              <a:gd name="connsiteY5" fmla="*/ 587112 h 704537"/>
              <a:gd name="connsiteX6" fmla="*/ 938309 w 1055734"/>
              <a:gd name="connsiteY6" fmla="*/ 704537 h 704537"/>
              <a:gd name="connsiteX7" fmla="*/ 544285 w 1055734"/>
              <a:gd name="connsiteY7" fmla="*/ 704537 h 704537"/>
              <a:gd name="connsiteX8" fmla="*/ 117425 w 1055734"/>
              <a:gd name="connsiteY8" fmla="*/ 704537 h 704537"/>
              <a:gd name="connsiteX9" fmla="*/ 0 w 1055734"/>
              <a:gd name="connsiteY9" fmla="*/ 587112 h 704537"/>
              <a:gd name="connsiteX10" fmla="*/ 0 w 1055734"/>
              <a:gd name="connsiteY10" fmla="*/ 117425 h 7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5734" h="704537" fill="none" extrusionOk="0">
                <a:moveTo>
                  <a:pt x="0" y="117425"/>
                </a:moveTo>
                <a:cubicBezTo>
                  <a:pt x="-5638" y="64125"/>
                  <a:pt x="41924" y="6489"/>
                  <a:pt x="117425" y="0"/>
                </a:cubicBezTo>
                <a:cubicBezTo>
                  <a:pt x="235017" y="-6971"/>
                  <a:pt x="421613" y="14858"/>
                  <a:pt x="511449" y="0"/>
                </a:cubicBezTo>
                <a:cubicBezTo>
                  <a:pt x="601285" y="-14858"/>
                  <a:pt x="781542" y="-649"/>
                  <a:pt x="938309" y="0"/>
                </a:cubicBezTo>
                <a:cubicBezTo>
                  <a:pt x="1003626" y="-3121"/>
                  <a:pt x="1065042" y="54965"/>
                  <a:pt x="1055734" y="117425"/>
                </a:cubicBezTo>
                <a:cubicBezTo>
                  <a:pt x="1075793" y="290907"/>
                  <a:pt x="1076812" y="483546"/>
                  <a:pt x="1055734" y="587112"/>
                </a:cubicBezTo>
                <a:cubicBezTo>
                  <a:pt x="1044291" y="650841"/>
                  <a:pt x="1014708" y="698860"/>
                  <a:pt x="938309" y="704537"/>
                </a:cubicBezTo>
                <a:cubicBezTo>
                  <a:pt x="792567" y="710088"/>
                  <a:pt x="696295" y="692809"/>
                  <a:pt x="544285" y="704537"/>
                </a:cubicBezTo>
                <a:cubicBezTo>
                  <a:pt x="392275" y="716265"/>
                  <a:pt x="237645" y="723752"/>
                  <a:pt x="117425" y="704537"/>
                </a:cubicBezTo>
                <a:cubicBezTo>
                  <a:pt x="50473" y="707493"/>
                  <a:pt x="2592" y="651649"/>
                  <a:pt x="0" y="587112"/>
                </a:cubicBezTo>
                <a:cubicBezTo>
                  <a:pt x="14067" y="354284"/>
                  <a:pt x="3924" y="238203"/>
                  <a:pt x="0" y="117425"/>
                </a:cubicBezTo>
                <a:close/>
              </a:path>
              <a:path w="1055734" h="704537" stroke="0" extrusionOk="0">
                <a:moveTo>
                  <a:pt x="0" y="117425"/>
                </a:moveTo>
                <a:cubicBezTo>
                  <a:pt x="5362" y="44870"/>
                  <a:pt x="51562" y="7525"/>
                  <a:pt x="117425" y="0"/>
                </a:cubicBezTo>
                <a:cubicBezTo>
                  <a:pt x="241481" y="14742"/>
                  <a:pt x="432493" y="17042"/>
                  <a:pt x="527867" y="0"/>
                </a:cubicBezTo>
                <a:cubicBezTo>
                  <a:pt x="623241" y="-17042"/>
                  <a:pt x="775214" y="-3038"/>
                  <a:pt x="938309" y="0"/>
                </a:cubicBezTo>
                <a:cubicBezTo>
                  <a:pt x="994891" y="-9146"/>
                  <a:pt x="1058659" y="51349"/>
                  <a:pt x="1055734" y="117425"/>
                </a:cubicBezTo>
                <a:cubicBezTo>
                  <a:pt x="1037317" y="299666"/>
                  <a:pt x="1058320" y="369921"/>
                  <a:pt x="1055734" y="587112"/>
                </a:cubicBezTo>
                <a:cubicBezTo>
                  <a:pt x="1050578" y="659113"/>
                  <a:pt x="1005562" y="704031"/>
                  <a:pt x="938309" y="704537"/>
                </a:cubicBezTo>
                <a:cubicBezTo>
                  <a:pt x="784935" y="709168"/>
                  <a:pt x="640843" y="714254"/>
                  <a:pt x="544285" y="704537"/>
                </a:cubicBezTo>
                <a:cubicBezTo>
                  <a:pt x="447727" y="694820"/>
                  <a:pt x="261186" y="687970"/>
                  <a:pt x="117425" y="704537"/>
                </a:cubicBezTo>
                <a:cubicBezTo>
                  <a:pt x="54820" y="708043"/>
                  <a:pt x="-1235" y="657596"/>
                  <a:pt x="0" y="587112"/>
                </a:cubicBezTo>
                <a:cubicBezTo>
                  <a:pt x="-19107" y="401763"/>
                  <a:pt x="15631" y="212026"/>
                  <a:pt x="0" y="11742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</a:t>
            </a:r>
          </a:p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التدفقات النقدية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FB18A4-8CE6-EF84-BB83-DA456FBD7CD3}"/>
              </a:ext>
            </a:extLst>
          </p:cNvPr>
          <p:cNvSpPr/>
          <p:nvPr/>
        </p:nvSpPr>
        <p:spPr>
          <a:xfrm>
            <a:off x="9724878" y="3710760"/>
            <a:ext cx="1055734" cy="704537"/>
          </a:xfrm>
          <a:custGeom>
            <a:avLst/>
            <a:gdLst>
              <a:gd name="connsiteX0" fmla="*/ 0 w 1055734"/>
              <a:gd name="connsiteY0" fmla="*/ 117425 h 704537"/>
              <a:gd name="connsiteX1" fmla="*/ 117425 w 1055734"/>
              <a:gd name="connsiteY1" fmla="*/ 0 h 704537"/>
              <a:gd name="connsiteX2" fmla="*/ 511449 w 1055734"/>
              <a:gd name="connsiteY2" fmla="*/ 0 h 704537"/>
              <a:gd name="connsiteX3" fmla="*/ 938309 w 1055734"/>
              <a:gd name="connsiteY3" fmla="*/ 0 h 704537"/>
              <a:gd name="connsiteX4" fmla="*/ 1055734 w 1055734"/>
              <a:gd name="connsiteY4" fmla="*/ 117425 h 704537"/>
              <a:gd name="connsiteX5" fmla="*/ 1055734 w 1055734"/>
              <a:gd name="connsiteY5" fmla="*/ 587112 h 704537"/>
              <a:gd name="connsiteX6" fmla="*/ 938309 w 1055734"/>
              <a:gd name="connsiteY6" fmla="*/ 704537 h 704537"/>
              <a:gd name="connsiteX7" fmla="*/ 544285 w 1055734"/>
              <a:gd name="connsiteY7" fmla="*/ 704537 h 704537"/>
              <a:gd name="connsiteX8" fmla="*/ 117425 w 1055734"/>
              <a:gd name="connsiteY8" fmla="*/ 704537 h 704537"/>
              <a:gd name="connsiteX9" fmla="*/ 0 w 1055734"/>
              <a:gd name="connsiteY9" fmla="*/ 587112 h 704537"/>
              <a:gd name="connsiteX10" fmla="*/ 0 w 1055734"/>
              <a:gd name="connsiteY10" fmla="*/ 117425 h 7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5734" h="704537" fill="none" extrusionOk="0">
                <a:moveTo>
                  <a:pt x="0" y="117425"/>
                </a:moveTo>
                <a:cubicBezTo>
                  <a:pt x="-5638" y="64125"/>
                  <a:pt x="41924" y="6489"/>
                  <a:pt x="117425" y="0"/>
                </a:cubicBezTo>
                <a:cubicBezTo>
                  <a:pt x="235017" y="-6971"/>
                  <a:pt x="421613" y="14858"/>
                  <a:pt x="511449" y="0"/>
                </a:cubicBezTo>
                <a:cubicBezTo>
                  <a:pt x="601285" y="-14858"/>
                  <a:pt x="781542" y="-649"/>
                  <a:pt x="938309" y="0"/>
                </a:cubicBezTo>
                <a:cubicBezTo>
                  <a:pt x="1003626" y="-3121"/>
                  <a:pt x="1065042" y="54965"/>
                  <a:pt x="1055734" y="117425"/>
                </a:cubicBezTo>
                <a:cubicBezTo>
                  <a:pt x="1075793" y="290907"/>
                  <a:pt x="1076812" y="483546"/>
                  <a:pt x="1055734" y="587112"/>
                </a:cubicBezTo>
                <a:cubicBezTo>
                  <a:pt x="1044291" y="650841"/>
                  <a:pt x="1014708" y="698860"/>
                  <a:pt x="938309" y="704537"/>
                </a:cubicBezTo>
                <a:cubicBezTo>
                  <a:pt x="792567" y="710088"/>
                  <a:pt x="696295" y="692809"/>
                  <a:pt x="544285" y="704537"/>
                </a:cubicBezTo>
                <a:cubicBezTo>
                  <a:pt x="392275" y="716265"/>
                  <a:pt x="237645" y="723752"/>
                  <a:pt x="117425" y="704537"/>
                </a:cubicBezTo>
                <a:cubicBezTo>
                  <a:pt x="50473" y="707493"/>
                  <a:pt x="2592" y="651649"/>
                  <a:pt x="0" y="587112"/>
                </a:cubicBezTo>
                <a:cubicBezTo>
                  <a:pt x="14067" y="354284"/>
                  <a:pt x="3924" y="238203"/>
                  <a:pt x="0" y="117425"/>
                </a:cubicBezTo>
                <a:close/>
              </a:path>
              <a:path w="1055734" h="704537" stroke="0" extrusionOk="0">
                <a:moveTo>
                  <a:pt x="0" y="117425"/>
                </a:moveTo>
                <a:cubicBezTo>
                  <a:pt x="5362" y="44870"/>
                  <a:pt x="51562" y="7525"/>
                  <a:pt x="117425" y="0"/>
                </a:cubicBezTo>
                <a:cubicBezTo>
                  <a:pt x="241481" y="14742"/>
                  <a:pt x="432493" y="17042"/>
                  <a:pt x="527867" y="0"/>
                </a:cubicBezTo>
                <a:cubicBezTo>
                  <a:pt x="623241" y="-17042"/>
                  <a:pt x="775214" y="-3038"/>
                  <a:pt x="938309" y="0"/>
                </a:cubicBezTo>
                <a:cubicBezTo>
                  <a:pt x="994891" y="-9146"/>
                  <a:pt x="1058659" y="51349"/>
                  <a:pt x="1055734" y="117425"/>
                </a:cubicBezTo>
                <a:cubicBezTo>
                  <a:pt x="1037317" y="299666"/>
                  <a:pt x="1058320" y="369921"/>
                  <a:pt x="1055734" y="587112"/>
                </a:cubicBezTo>
                <a:cubicBezTo>
                  <a:pt x="1050578" y="659113"/>
                  <a:pt x="1005562" y="704031"/>
                  <a:pt x="938309" y="704537"/>
                </a:cubicBezTo>
                <a:cubicBezTo>
                  <a:pt x="784935" y="709168"/>
                  <a:pt x="640843" y="714254"/>
                  <a:pt x="544285" y="704537"/>
                </a:cubicBezTo>
                <a:cubicBezTo>
                  <a:pt x="447727" y="694820"/>
                  <a:pt x="261186" y="687970"/>
                  <a:pt x="117425" y="704537"/>
                </a:cubicBezTo>
                <a:cubicBezTo>
                  <a:pt x="54820" y="708043"/>
                  <a:pt x="-1235" y="657596"/>
                  <a:pt x="0" y="587112"/>
                </a:cubicBezTo>
                <a:cubicBezTo>
                  <a:pt x="-19107" y="401763"/>
                  <a:pt x="15631" y="212026"/>
                  <a:pt x="0" y="11742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Capital Expenditures (</a:t>
            </a:r>
            <a:r>
              <a:rPr lang="en-US" sz="1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CapEx</a:t>
            </a:r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F5BB20-F834-7A19-4493-CE4AA24019C6}"/>
              </a:ext>
            </a:extLst>
          </p:cNvPr>
          <p:cNvSpPr/>
          <p:nvPr/>
        </p:nvSpPr>
        <p:spPr>
          <a:xfrm>
            <a:off x="9897456" y="4480848"/>
            <a:ext cx="883156" cy="573436"/>
          </a:xfrm>
          <a:custGeom>
            <a:avLst/>
            <a:gdLst>
              <a:gd name="connsiteX0" fmla="*/ 0 w 883156"/>
              <a:gd name="connsiteY0" fmla="*/ 95575 h 573436"/>
              <a:gd name="connsiteX1" fmla="*/ 95575 w 883156"/>
              <a:gd name="connsiteY1" fmla="*/ 0 h 573436"/>
              <a:gd name="connsiteX2" fmla="*/ 787581 w 883156"/>
              <a:gd name="connsiteY2" fmla="*/ 0 h 573436"/>
              <a:gd name="connsiteX3" fmla="*/ 883156 w 883156"/>
              <a:gd name="connsiteY3" fmla="*/ 95575 h 573436"/>
              <a:gd name="connsiteX4" fmla="*/ 883156 w 883156"/>
              <a:gd name="connsiteY4" fmla="*/ 477861 h 573436"/>
              <a:gd name="connsiteX5" fmla="*/ 787581 w 883156"/>
              <a:gd name="connsiteY5" fmla="*/ 573436 h 573436"/>
              <a:gd name="connsiteX6" fmla="*/ 95575 w 883156"/>
              <a:gd name="connsiteY6" fmla="*/ 573436 h 573436"/>
              <a:gd name="connsiteX7" fmla="*/ 0 w 883156"/>
              <a:gd name="connsiteY7" fmla="*/ 477861 h 573436"/>
              <a:gd name="connsiteX8" fmla="*/ 0 w 883156"/>
              <a:gd name="connsiteY8" fmla="*/ 95575 h 57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156" h="573436" fill="none" extrusionOk="0">
                <a:moveTo>
                  <a:pt x="0" y="95575"/>
                </a:moveTo>
                <a:cubicBezTo>
                  <a:pt x="-9" y="39220"/>
                  <a:pt x="38276" y="-1862"/>
                  <a:pt x="95575" y="0"/>
                </a:cubicBezTo>
                <a:cubicBezTo>
                  <a:pt x="411934" y="32544"/>
                  <a:pt x="607094" y="-4864"/>
                  <a:pt x="787581" y="0"/>
                </a:cubicBezTo>
                <a:cubicBezTo>
                  <a:pt x="830164" y="-4963"/>
                  <a:pt x="880806" y="44871"/>
                  <a:pt x="883156" y="95575"/>
                </a:cubicBezTo>
                <a:cubicBezTo>
                  <a:pt x="867753" y="204769"/>
                  <a:pt x="897610" y="386883"/>
                  <a:pt x="883156" y="477861"/>
                </a:cubicBezTo>
                <a:cubicBezTo>
                  <a:pt x="883866" y="525877"/>
                  <a:pt x="842991" y="574111"/>
                  <a:pt x="787581" y="573436"/>
                </a:cubicBezTo>
                <a:cubicBezTo>
                  <a:pt x="529615" y="575054"/>
                  <a:pt x="403695" y="539911"/>
                  <a:pt x="95575" y="573436"/>
                </a:cubicBezTo>
                <a:cubicBezTo>
                  <a:pt x="30757" y="572255"/>
                  <a:pt x="11338" y="525073"/>
                  <a:pt x="0" y="477861"/>
                </a:cubicBezTo>
                <a:cubicBezTo>
                  <a:pt x="-12078" y="334501"/>
                  <a:pt x="-4240" y="175894"/>
                  <a:pt x="0" y="95575"/>
                </a:cubicBezTo>
                <a:close/>
              </a:path>
              <a:path w="883156" h="573436" stroke="0" extrusionOk="0">
                <a:moveTo>
                  <a:pt x="0" y="95575"/>
                </a:moveTo>
                <a:cubicBezTo>
                  <a:pt x="6242" y="33823"/>
                  <a:pt x="41281" y="11240"/>
                  <a:pt x="95575" y="0"/>
                </a:cubicBezTo>
                <a:cubicBezTo>
                  <a:pt x="250253" y="-25058"/>
                  <a:pt x="453576" y="34268"/>
                  <a:pt x="787581" y="0"/>
                </a:cubicBezTo>
                <a:cubicBezTo>
                  <a:pt x="842871" y="283"/>
                  <a:pt x="885327" y="38756"/>
                  <a:pt x="883156" y="95575"/>
                </a:cubicBezTo>
                <a:cubicBezTo>
                  <a:pt x="881137" y="237072"/>
                  <a:pt x="887626" y="323604"/>
                  <a:pt x="883156" y="477861"/>
                </a:cubicBezTo>
                <a:cubicBezTo>
                  <a:pt x="886611" y="519065"/>
                  <a:pt x="845560" y="577100"/>
                  <a:pt x="787581" y="573436"/>
                </a:cubicBezTo>
                <a:cubicBezTo>
                  <a:pt x="477146" y="552411"/>
                  <a:pt x="319361" y="605954"/>
                  <a:pt x="95575" y="573436"/>
                </a:cubicBezTo>
                <a:cubicBezTo>
                  <a:pt x="41627" y="574499"/>
                  <a:pt x="-6057" y="534849"/>
                  <a:pt x="0" y="477861"/>
                </a:cubicBezTo>
                <a:cubicBezTo>
                  <a:pt x="-5428" y="329241"/>
                  <a:pt x="11731" y="175594"/>
                  <a:pt x="0" y="9557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النفقات الرأسمالية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A9B29A-BADB-775C-8511-03C94F0C3AC3}"/>
              </a:ext>
            </a:extLst>
          </p:cNvPr>
          <p:cNvSpPr/>
          <p:nvPr/>
        </p:nvSpPr>
        <p:spPr>
          <a:xfrm>
            <a:off x="9567489" y="5094413"/>
            <a:ext cx="883156" cy="1226692"/>
          </a:xfrm>
          <a:custGeom>
            <a:avLst/>
            <a:gdLst>
              <a:gd name="connsiteX0" fmla="*/ 0 w 883156"/>
              <a:gd name="connsiteY0" fmla="*/ 147196 h 1226692"/>
              <a:gd name="connsiteX1" fmla="*/ 147196 w 883156"/>
              <a:gd name="connsiteY1" fmla="*/ 0 h 1226692"/>
              <a:gd name="connsiteX2" fmla="*/ 735960 w 883156"/>
              <a:gd name="connsiteY2" fmla="*/ 0 h 1226692"/>
              <a:gd name="connsiteX3" fmla="*/ 883156 w 883156"/>
              <a:gd name="connsiteY3" fmla="*/ 147196 h 1226692"/>
              <a:gd name="connsiteX4" fmla="*/ 883156 w 883156"/>
              <a:gd name="connsiteY4" fmla="*/ 622669 h 1226692"/>
              <a:gd name="connsiteX5" fmla="*/ 883156 w 883156"/>
              <a:gd name="connsiteY5" fmla="*/ 1079496 h 1226692"/>
              <a:gd name="connsiteX6" fmla="*/ 735960 w 883156"/>
              <a:gd name="connsiteY6" fmla="*/ 1226692 h 1226692"/>
              <a:gd name="connsiteX7" fmla="*/ 147196 w 883156"/>
              <a:gd name="connsiteY7" fmla="*/ 1226692 h 1226692"/>
              <a:gd name="connsiteX8" fmla="*/ 0 w 883156"/>
              <a:gd name="connsiteY8" fmla="*/ 1079496 h 1226692"/>
              <a:gd name="connsiteX9" fmla="*/ 0 w 883156"/>
              <a:gd name="connsiteY9" fmla="*/ 604023 h 1226692"/>
              <a:gd name="connsiteX10" fmla="*/ 0 w 883156"/>
              <a:gd name="connsiteY10" fmla="*/ 147196 h 122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3156" h="1226692" fill="none" extrusionOk="0">
                <a:moveTo>
                  <a:pt x="0" y="147196"/>
                </a:moveTo>
                <a:cubicBezTo>
                  <a:pt x="-8135" y="82568"/>
                  <a:pt x="60931" y="3029"/>
                  <a:pt x="147196" y="0"/>
                </a:cubicBezTo>
                <a:cubicBezTo>
                  <a:pt x="379679" y="22796"/>
                  <a:pt x="537223" y="-16932"/>
                  <a:pt x="735960" y="0"/>
                </a:cubicBezTo>
                <a:cubicBezTo>
                  <a:pt x="816034" y="-3507"/>
                  <a:pt x="877169" y="73743"/>
                  <a:pt x="883156" y="147196"/>
                </a:cubicBezTo>
                <a:cubicBezTo>
                  <a:pt x="860465" y="257074"/>
                  <a:pt x="870047" y="392274"/>
                  <a:pt x="883156" y="622669"/>
                </a:cubicBezTo>
                <a:cubicBezTo>
                  <a:pt x="896265" y="853064"/>
                  <a:pt x="891620" y="969279"/>
                  <a:pt x="883156" y="1079496"/>
                </a:cubicBezTo>
                <a:cubicBezTo>
                  <a:pt x="874571" y="1159948"/>
                  <a:pt x="827911" y="1221453"/>
                  <a:pt x="735960" y="1226692"/>
                </a:cubicBezTo>
                <a:cubicBezTo>
                  <a:pt x="616243" y="1243538"/>
                  <a:pt x="422170" y="1243490"/>
                  <a:pt x="147196" y="1226692"/>
                </a:cubicBezTo>
                <a:cubicBezTo>
                  <a:pt x="61854" y="1226573"/>
                  <a:pt x="-1936" y="1156724"/>
                  <a:pt x="0" y="1079496"/>
                </a:cubicBezTo>
                <a:cubicBezTo>
                  <a:pt x="1425" y="921792"/>
                  <a:pt x="3333" y="787597"/>
                  <a:pt x="0" y="604023"/>
                </a:cubicBezTo>
                <a:cubicBezTo>
                  <a:pt x="-3333" y="420449"/>
                  <a:pt x="12481" y="245272"/>
                  <a:pt x="0" y="147196"/>
                </a:cubicBezTo>
                <a:close/>
              </a:path>
              <a:path w="883156" h="1226692" stroke="0" extrusionOk="0">
                <a:moveTo>
                  <a:pt x="0" y="147196"/>
                </a:moveTo>
                <a:cubicBezTo>
                  <a:pt x="8953" y="53041"/>
                  <a:pt x="64469" y="10669"/>
                  <a:pt x="147196" y="0"/>
                </a:cubicBezTo>
                <a:cubicBezTo>
                  <a:pt x="357039" y="-26947"/>
                  <a:pt x="565862" y="-18905"/>
                  <a:pt x="735960" y="0"/>
                </a:cubicBezTo>
                <a:cubicBezTo>
                  <a:pt x="826085" y="998"/>
                  <a:pt x="886090" y="60449"/>
                  <a:pt x="883156" y="147196"/>
                </a:cubicBezTo>
                <a:cubicBezTo>
                  <a:pt x="894234" y="370234"/>
                  <a:pt x="897756" y="391011"/>
                  <a:pt x="883156" y="613346"/>
                </a:cubicBezTo>
                <a:cubicBezTo>
                  <a:pt x="868557" y="835681"/>
                  <a:pt x="864803" y="902612"/>
                  <a:pt x="883156" y="1079496"/>
                </a:cubicBezTo>
                <a:cubicBezTo>
                  <a:pt x="880171" y="1164929"/>
                  <a:pt x="834857" y="1222984"/>
                  <a:pt x="735960" y="1226692"/>
                </a:cubicBezTo>
                <a:cubicBezTo>
                  <a:pt x="521956" y="1249087"/>
                  <a:pt x="395455" y="1225501"/>
                  <a:pt x="147196" y="1226692"/>
                </a:cubicBezTo>
                <a:cubicBezTo>
                  <a:pt x="63963" y="1238179"/>
                  <a:pt x="4009" y="1169976"/>
                  <a:pt x="0" y="1079496"/>
                </a:cubicBezTo>
                <a:cubicBezTo>
                  <a:pt x="-13123" y="958989"/>
                  <a:pt x="7272" y="772475"/>
                  <a:pt x="0" y="622669"/>
                </a:cubicBezTo>
                <a:cubicBezTo>
                  <a:pt x="-7272" y="472863"/>
                  <a:pt x="-20293" y="287187"/>
                  <a:pt x="0" y="14719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شراء وصيانة معدات = </a:t>
            </a:r>
          </a:p>
          <a:p>
            <a:pPr algn="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يضاف للأصول = يتهالك سنويا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434C8B-D3F7-1531-C9DB-98B6448940CD}"/>
              </a:ext>
            </a:extLst>
          </p:cNvPr>
          <p:cNvSpPr txBox="1"/>
          <p:nvPr/>
        </p:nvSpPr>
        <p:spPr>
          <a:xfrm>
            <a:off x="9005582" y="71306"/>
            <a:ext cx="237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قائمة التدفقات النقدية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72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355" y="6061022"/>
            <a:ext cx="1142245" cy="66992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6A06F7-5EF5-C517-5DB3-95B4F916E357}"/>
              </a:ext>
            </a:extLst>
          </p:cNvPr>
          <p:cNvSpPr/>
          <p:nvPr/>
        </p:nvSpPr>
        <p:spPr>
          <a:xfrm>
            <a:off x="9201978" y="3582485"/>
            <a:ext cx="920343" cy="704537"/>
          </a:xfrm>
          <a:custGeom>
            <a:avLst/>
            <a:gdLst>
              <a:gd name="connsiteX0" fmla="*/ 0 w 920343"/>
              <a:gd name="connsiteY0" fmla="*/ 117425 h 704537"/>
              <a:gd name="connsiteX1" fmla="*/ 117425 w 920343"/>
              <a:gd name="connsiteY1" fmla="*/ 0 h 704537"/>
              <a:gd name="connsiteX2" fmla="*/ 802918 w 920343"/>
              <a:gd name="connsiteY2" fmla="*/ 0 h 704537"/>
              <a:gd name="connsiteX3" fmla="*/ 920343 w 920343"/>
              <a:gd name="connsiteY3" fmla="*/ 117425 h 704537"/>
              <a:gd name="connsiteX4" fmla="*/ 920343 w 920343"/>
              <a:gd name="connsiteY4" fmla="*/ 587112 h 704537"/>
              <a:gd name="connsiteX5" fmla="*/ 802918 w 920343"/>
              <a:gd name="connsiteY5" fmla="*/ 704537 h 704537"/>
              <a:gd name="connsiteX6" fmla="*/ 117425 w 920343"/>
              <a:gd name="connsiteY6" fmla="*/ 704537 h 704537"/>
              <a:gd name="connsiteX7" fmla="*/ 0 w 920343"/>
              <a:gd name="connsiteY7" fmla="*/ 587112 h 704537"/>
              <a:gd name="connsiteX8" fmla="*/ 0 w 920343"/>
              <a:gd name="connsiteY8" fmla="*/ 117425 h 7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343" h="704537" fill="none" extrusionOk="0">
                <a:moveTo>
                  <a:pt x="0" y="117425"/>
                </a:moveTo>
                <a:cubicBezTo>
                  <a:pt x="-38" y="37588"/>
                  <a:pt x="50787" y="-736"/>
                  <a:pt x="117425" y="0"/>
                </a:cubicBezTo>
                <a:cubicBezTo>
                  <a:pt x="337715" y="-343"/>
                  <a:pt x="637334" y="27382"/>
                  <a:pt x="802918" y="0"/>
                </a:cubicBezTo>
                <a:cubicBezTo>
                  <a:pt x="858266" y="-4623"/>
                  <a:pt x="911467" y="60431"/>
                  <a:pt x="920343" y="117425"/>
                </a:cubicBezTo>
                <a:cubicBezTo>
                  <a:pt x="903501" y="294388"/>
                  <a:pt x="921834" y="449417"/>
                  <a:pt x="920343" y="587112"/>
                </a:cubicBezTo>
                <a:cubicBezTo>
                  <a:pt x="920808" y="648843"/>
                  <a:pt x="877078" y="706929"/>
                  <a:pt x="802918" y="704537"/>
                </a:cubicBezTo>
                <a:cubicBezTo>
                  <a:pt x="494566" y="708747"/>
                  <a:pt x="412070" y="676864"/>
                  <a:pt x="117425" y="704537"/>
                </a:cubicBezTo>
                <a:cubicBezTo>
                  <a:pt x="41130" y="703414"/>
                  <a:pt x="11547" y="646287"/>
                  <a:pt x="0" y="587112"/>
                </a:cubicBezTo>
                <a:cubicBezTo>
                  <a:pt x="-16502" y="484898"/>
                  <a:pt x="4744" y="341139"/>
                  <a:pt x="0" y="117425"/>
                </a:cubicBezTo>
                <a:close/>
              </a:path>
              <a:path w="920343" h="704537" stroke="0" extrusionOk="0">
                <a:moveTo>
                  <a:pt x="0" y="117425"/>
                </a:moveTo>
                <a:cubicBezTo>
                  <a:pt x="5362" y="44870"/>
                  <a:pt x="51562" y="7525"/>
                  <a:pt x="117425" y="0"/>
                </a:cubicBezTo>
                <a:cubicBezTo>
                  <a:pt x="343072" y="11592"/>
                  <a:pt x="594654" y="32641"/>
                  <a:pt x="802918" y="0"/>
                </a:cubicBezTo>
                <a:cubicBezTo>
                  <a:pt x="881593" y="1562"/>
                  <a:pt x="927987" y="38367"/>
                  <a:pt x="920343" y="117425"/>
                </a:cubicBezTo>
                <a:cubicBezTo>
                  <a:pt x="942524" y="230940"/>
                  <a:pt x="898574" y="455463"/>
                  <a:pt x="920343" y="587112"/>
                </a:cubicBezTo>
                <a:cubicBezTo>
                  <a:pt x="922396" y="645082"/>
                  <a:pt x="880720" y="713671"/>
                  <a:pt x="802918" y="704537"/>
                </a:cubicBezTo>
                <a:cubicBezTo>
                  <a:pt x="524681" y="689361"/>
                  <a:pt x="346801" y="690320"/>
                  <a:pt x="117425" y="704537"/>
                </a:cubicBezTo>
                <a:cubicBezTo>
                  <a:pt x="44624" y="711801"/>
                  <a:pt x="-13152" y="661089"/>
                  <a:pt x="0" y="587112"/>
                </a:cubicBezTo>
                <a:cubicBezTo>
                  <a:pt x="-16032" y="479692"/>
                  <a:pt x="13472" y="212212"/>
                  <a:pt x="0" y="11742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تدفق نقدي</a:t>
            </a:r>
          </a:p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تمويل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B92214-9AEF-2D79-3B0F-C87F9B5D170C}"/>
              </a:ext>
            </a:extLst>
          </p:cNvPr>
          <p:cNvSpPr/>
          <p:nvPr/>
        </p:nvSpPr>
        <p:spPr>
          <a:xfrm>
            <a:off x="7954947" y="3579659"/>
            <a:ext cx="920344" cy="704537"/>
          </a:xfrm>
          <a:custGeom>
            <a:avLst/>
            <a:gdLst>
              <a:gd name="connsiteX0" fmla="*/ 0 w 920344"/>
              <a:gd name="connsiteY0" fmla="*/ 117425 h 704537"/>
              <a:gd name="connsiteX1" fmla="*/ 117425 w 920344"/>
              <a:gd name="connsiteY1" fmla="*/ 0 h 704537"/>
              <a:gd name="connsiteX2" fmla="*/ 802919 w 920344"/>
              <a:gd name="connsiteY2" fmla="*/ 0 h 704537"/>
              <a:gd name="connsiteX3" fmla="*/ 920344 w 920344"/>
              <a:gd name="connsiteY3" fmla="*/ 117425 h 704537"/>
              <a:gd name="connsiteX4" fmla="*/ 920344 w 920344"/>
              <a:gd name="connsiteY4" fmla="*/ 587112 h 704537"/>
              <a:gd name="connsiteX5" fmla="*/ 802919 w 920344"/>
              <a:gd name="connsiteY5" fmla="*/ 704537 h 704537"/>
              <a:gd name="connsiteX6" fmla="*/ 117425 w 920344"/>
              <a:gd name="connsiteY6" fmla="*/ 704537 h 704537"/>
              <a:gd name="connsiteX7" fmla="*/ 0 w 920344"/>
              <a:gd name="connsiteY7" fmla="*/ 587112 h 704537"/>
              <a:gd name="connsiteX8" fmla="*/ 0 w 920344"/>
              <a:gd name="connsiteY8" fmla="*/ 117425 h 7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344" h="704537" fill="none" extrusionOk="0">
                <a:moveTo>
                  <a:pt x="0" y="117425"/>
                </a:moveTo>
                <a:cubicBezTo>
                  <a:pt x="-38" y="37588"/>
                  <a:pt x="50787" y="-736"/>
                  <a:pt x="117425" y="0"/>
                </a:cubicBezTo>
                <a:cubicBezTo>
                  <a:pt x="337666" y="-1528"/>
                  <a:pt x="634655" y="24742"/>
                  <a:pt x="802919" y="0"/>
                </a:cubicBezTo>
                <a:cubicBezTo>
                  <a:pt x="858267" y="-4623"/>
                  <a:pt x="911468" y="60431"/>
                  <a:pt x="920344" y="117425"/>
                </a:cubicBezTo>
                <a:cubicBezTo>
                  <a:pt x="903502" y="294388"/>
                  <a:pt x="921835" y="449417"/>
                  <a:pt x="920344" y="587112"/>
                </a:cubicBezTo>
                <a:cubicBezTo>
                  <a:pt x="920809" y="648843"/>
                  <a:pt x="877079" y="706929"/>
                  <a:pt x="802919" y="704537"/>
                </a:cubicBezTo>
                <a:cubicBezTo>
                  <a:pt x="497699" y="714335"/>
                  <a:pt x="413443" y="680837"/>
                  <a:pt x="117425" y="704537"/>
                </a:cubicBezTo>
                <a:cubicBezTo>
                  <a:pt x="41130" y="703414"/>
                  <a:pt x="11547" y="646287"/>
                  <a:pt x="0" y="587112"/>
                </a:cubicBezTo>
                <a:cubicBezTo>
                  <a:pt x="-16502" y="484898"/>
                  <a:pt x="4744" y="341139"/>
                  <a:pt x="0" y="117425"/>
                </a:cubicBezTo>
                <a:close/>
              </a:path>
              <a:path w="920344" h="704537" stroke="0" extrusionOk="0">
                <a:moveTo>
                  <a:pt x="0" y="117425"/>
                </a:moveTo>
                <a:cubicBezTo>
                  <a:pt x="5362" y="44870"/>
                  <a:pt x="51562" y="7525"/>
                  <a:pt x="117425" y="0"/>
                </a:cubicBezTo>
                <a:cubicBezTo>
                  <a:pt x="342296" y="5455"/>
                  <a:pt x="590396" y="32046"/>
                  <a:pt x="802919" y="0"/>
                </a:cubicBezTo>
                <a:cubicBezTo>
                  <a:pt x="881594" y="1562"/>
                  <a:pt x="927988" y="38367"/>
                  <a:pt x="920344" y="117425"/>
                </a:cubicBezTo>
                <a:cubicBezTo>
                  <a:pt x="942525" y="230940"/>
                  <a:pt x="898575" y="455463"/>
                  <a:pt x="920344" y="587112"/>
                </a:cubicBezTo>
                <a:cubicBezTo>
                  <a:pt x="922397" y="645082"/>
                  <a:pt x="880721" y="713671"/>
                  <a:pt x="802919" y="704537"/>
                </a:cubicBezTo>
                <a:cubicBezTo>
                  <a:pt x="528853" y="694906"/>
                  <a:pt x="348649" y="691847"/>
                  <a:pt x="117425" y="704537"/>
                </a:cubicBezTo>
                <a:cubicBezTo>
                  <a:pt x="44624" y="711801"/>
                  <a:pt x="-13152" y="661089"/>
                  <a:pt x="0" y="587112"/>
                </a:cubicBezTo>
                <a:cubicBezTo>
                  <a:pt x="-16032" y="479692"/>
                  <a:pt x="13472" y="212212"/>
                  <a:pt x="0" y="11742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تدفق نقدي</a:t>
            </a:r>
          </a:p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استثمار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6114D6-7670-9B3D-C647-3FBAB1AC93C0}"/>
              </a:ext>
            </a:extLst>
          </p:cNvPr>
          <p:cNvSpPr/>
          <p:nvPr/>
        </p:nvSpPr>
        <p:spPr>
          <a:xfrm>
            <a:off x="4001428" y="3647952"/>
            <a:ext cx="1311540" cy="704537"/>
          </a:xfrm>
          <a:custGeom>
            <a:avLst/>
            <a:gdLst>
              <a:gd name="connsiteX0" fmla="*/ 0 w 1311540"/>
              <a:gd name="connsiteY0" fmla="*/ 117425 h 704537"/>
              <a:gd name="connsiteX1" fmla="*/ 117425 w 1311540"/>
              <a:gd name="connsiteY1" fmla="*/ 0 h 704537"/>
              <a:gd name="connsiteX2" fmla="*/ 634236 w 1311540"/>
              <a:gd name="connsiteY2" fmla="*/ 0 h 704537"/>
              <a:gd name="connsiteX3" fmla="*/ 1194115 w 1311540"/>
              <a:gd name="connsiteY3" fmla="*/ 0 h 704537"/>
              <a:gd name="connsiteX4" fmla="*/ 1311540 w 1311540"/>
              <a:gd name="connsiteY4" fmla="*/ 117425 h 704537"/>
              <a:gd name="connsiteX5" fmla="*/ 1311540 w 1311540"/>
              <a:gd name="connsiteY5" fmla="*/ 587112 h 704537"/>
              <a:gd name="connsiteX6" fmla="*/ 1194115 w 1311540"/>
              <a:gd name="connsiteY6" fmla="*/ 704537 h 704537"/>
              <a:gd name="connsiteX7" fmla="*/ 677304 w 1311540"/>
              <a:gd name="connsiteY7" fmla="*/ 704537 h 704537"/>
              <a:gd name="connsiteX8" fmla="*/ 117425 w 1311540"/>
              <a:gd name="connsiteY8" fmla="*/ 704537 h 704537"/>
              <a:gd name="connsiteX9" fmla="*/ 0 w 1311540"/>
              <a:gd name="connsiteY9" fmla="*/ 587112 h 704537"/>
              <a:gd name="connsiteX10" fmla="*/ 0 w 1311540"/>
              <a:gd name="connsiteY10" fmla="*/ 117425 h 7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1540" h="704537" fill="none" extrusionOk="0">
                <a:moveTo>
                  <a:pt x="0" y="117425"/>
                </a:moveTo>
                <a:cubicBezTo>
                  <a:pt x="-5638" y="64125"/>
                  <a:pt x="41924" y="6489"/>
                  <a:pt x="117425" y="0"/>
                </a:cubicBezTo>
                <a:cubicBezTo>
                  <a:pt x="241307" y="-10575"/>
                  <a:pt x="518770" y="11117"/>
                  <a:pt x="634236" y="0"/>
                </a:cubicBezTo>
                <a:cubicBezTo>
                  <a:pt x="749702" y="-11117"/>
                  <a:pt x="1002261" y="-22991"/>
                  <a:pt x="1194115" y="0"/>
                </a:cubicBezTo>
                <a:cubicBezTo>
                  <a:pt x="1259432" y="-3121"/>
                  <a:pt x="1320848" y="54965"/>
                  <a:pt x="1311540" y="117425"/>
                </a:cubicBezTo>
                <a:cubicBezTo>
                  <a:pt x="1331599" y="290907"/>
                  <a:pt x="1332618" y="483546"/>
                  <a:pt x="1311540" y="587112"/>
                </a:cubicBezTo>
                <a:cubicBezTo>
                  <a:pt x="1300097" y="650841"/>
                  <a:pt x="1270514" y="698860"/>
                  <a:pt x="1194115" y="704537"/>
                </a:cubicBezTo>
                <a:cubicBezTo>
                  <a:pt x="1037148" y="705751"/>
                  <a:pt x="793287" y="711489"/>
                  <a:pt x="677304" y="704537"/>
                </a:cubicBezTo>
                <a:cubicBezTo>
                  <a:pt x="561321" y="697585"/>
                  <a:pt x="336965" y="724011"/>
                  <a:pt x="117425" y="704537"/>
                </a:cubicBezTo>
                <a:cubicBezTo>
                  <a:pt x="50473" y="707493"/>
                  <a:pt x="2592" y="651649"/>
                  <a:pt x="0" y="587112"/>
                </a:cubicBezTo>
                <a:cubicBezTo>
                  <a:pt x="14067" y="354284"/>
                  <a:pt x="3924" y="238203"/>
                  <a:pt x="0" y="117425"/>
                </a:cubicBezTo>
                <a:close/>
              </a:path>
              <a:path w="1311540" h="704537" stroke="0" extrusionOk="0">
                <a:moveTo>
                  <a:pt x="0" y="117425"/>
                </a:moveTo>
                <a:cubicBezTo>
                  <a:pt x="5362" y="44870"/>
                  <a:pt x="51562" y="7525"/>
                  <a:pt x="117425" y="0"/>
                </a:cubicBezTo>
                <a:cubicBezTo>
                  <a:pt x="331524" y="-17562"/>
                  <a:pt x="469234" y="14017"/>
                  <a:pt x="655770" y="0"/>
                </a:cubicBezTo>
                <a:cubicBezTo>
                  <a:pt x="842307" y="-14017"/>
                  <a:pt x="1037235" y="-19343"/>
                  <a:pt x="1194115" y="0"/>
                </a:cubicBezTo>
                <a:cubicBezTo>
                  <a:pt x="1250697" y="-9146"/>
                  <a:pt x="1314465" y="51349"/>
                  <a:pt x="1311540" y="117425"/>
                </a:cubicBezTo>
                <a:cubicBezTo>
                  <a:pt x="1293123" y="299666"/>
                  <a:pt x="1314126" y="369921"/>
                  <a:pt x="1311540" y="587112"/>
                </a:cubicBezTo>
                <a:cubicBezTo>
                  <a:pt x="1306384" y="659113"/>
                  <a:pt x="1261368" y="704031"/>
                  <a:pt x="1194115" y="704537"/>
                </a:cubicBezTo>
                <a:cubicBezTo>
                  <a:pt x="1031177" y="681048"/>
                  <a:pt x="928018" y="721924"/>
                  <a:pt x="677304" y="704537"/>
                </a:cubicBezTo>
                <a:cubicBezTo>
                  <a:pt x="426590" y="687150"/>
                  <a:pt x="313721" y="695562"/>
                  <a:pt x="117425" y="704537"/>
                </a:cubicBezTo>
                <a:cubicBezTo>
                  <a:pt x="54820" y="708043"/>
                  <a:pt x="-1235" y="657596"/>
                  <a:pt x="0" y="587112"/>
                </a:cubicBezTo>
                <a:cubicBezTo>
                  <a:pt x="-19107" y="401763"/>
                  <a:pt x="15631" y="212026"/>
                  <a:pt x="0" y="117425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تدفق نقدي</a:t>
            </a:r>
          </a:p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تشغيل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0BD344-7EBC-4086-065A-7845BCD254E9}"/>
              </a:ext>
            </a:extLst>
          </p:cNvPr>
          <p:cNvSpPr/>
          <p:nvPr/>
        </p:nvSpPr>
        <p:spPr>
          <a:xfrm>
            <a:off x="6786177" y="3562802"/>
            <a:ext cx="1055734" cy="704537"/>
          </a:xfrm>
          <a:custGeom>
            <a:avLst/>
            <a:gdLst>
              <a:gd name="connsiteX0" fmla="*/ 0 w 1055734"/>
              <a:gd name="connsiteY0" fmla="*/ 117425 h 704537"/>
              <a:gd name="connsiteX1" fmla="*/ 117425 w 1055734"/>
              <a:gd name="connsiteY1" fmla="*/ 0 h 704537"/>
              <a:gd name="connsiteX2" fmla="*/ 511449 w 1055734"/>
              <a:gd name="connsiteY2" fmla="*/ 0 h 704537"/>
              <a:gd name="connsiteX3" fmla="*/ 938309 w 1055734"/>
              <a:gd name="connsiteY3" fmla="*/ 0 h 704537"/>
              <a:gd name="connsiteX4" fmla="*/ 1055734 w 1055734"/>
              <a:gd name="connsiteY4" fmla="*/ 117425 h 704537"/>
              <a:gd name="connsiteX5" fmla="*/ 1055734 w 1055734"/>
              <a:gd name="connsiteY5" fmla="*/ 587112 h 704537"/>
              <a:gd name="connsiteX6" fmla="*/ 938309 w 1055734"/>
              <a:gd name="connsiteY6" fmla="*/ 704537 h 704537"/>
              <a:gd name="connsiteX7" fmla="*/ 544285 w 1055734"/>
              <a:gd name="connsiteY7" fmla="*/ 704537 h 704537"/>
              <a:gd name="connsiteX8" fmla="*/ 117425 w 1055734"/>
              <a:gd name="connsiteY8" fmla="*/ 704537 h 704537"/>
              <a:gd name="connsiteX9" fmla="*/ 0 w 1055734"/>
              <a:gd name="connsiteY9" fmla="*/ 587112 h 704537"/>
              <a:gd name="connsiteX10" fmla="*/ 0 w 1055734"/>
              <a:gd name="connsiteY10" fmla="*/ 117425 h 7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5734" h="704537" fill="none" extrusionOk="0">
                <a:moveTo>
                  <a:pt x="0" y="117425"/>
                </a:moveTo>
                <a:cubicBezTo>
                  <a:pt x="-5638" y="64125"/>
                  <a:pt x="41924" y="6489"/>
                  <a:pt x="117425" y="0"/>
                </a:cubicBezTo>
                <a:cubicBezTo>
                  <a:pt x="235017" y="-6971"/>
                  <a:pt x="421613" y="14858"/>
                  <a:pt x="511449" y="0"/>
                </a:cubicBezTo>
                <a:cubicBezTo>
                  <a:pt x="601285" y="-14858"/>
                  <a:pt x="781542" y="-649"/>
                  <a:pt x="938309" y="0"/>
                </a:cubicBezTo>
                <a:cubicBezTo>
                  <a:pt x="1003626" y="-3121"/>
                  <a:pt x="1065042" y="54965"/>
                  <a:pt x="1055734" y="117425"/>
                </a:cubicBezTo>
                <a:cubicBezTo>
                  <a:pt x="1075793" y="290907"/>
                  <a:pt x="1076812" y="483546"/>
                  <a:pt x="1055734" y="587112"/>
                </a:cubicBezTo>
                <a:cubicBezTo>
                  <a:pt x="1044291" y="650841"/>
                  <a:pt x="1014708" y="698860"/>
                  <a:pt x="938309" y="704537"/>
                </a:cubicBezTo>
                <a:cubicBezTo>
                  <a:pt x="792567" y="710088"/>
                  <a:pt x="696295" y="692809"/>
                  <a:pt x="544285" y="704537"/>
                </a:cubicBezTo>
                <a:cubicBezTo>
                  <a:pt x="392275" y="716265"/>
                  <a:pt x="237645" y="723752"/>
                  <a:pt x="117425" y="704537"/>
                </a:cubicBezTo>
                <a:cubicBezTo>
                  <a:pt x="50473" y="707493"/>
                  <a:pt x="2592" y="651649"/>
                  <a:pt x="0" y="587112"/>
                </a:cubicBezTo>
                <a:cubicBezTo>
                  <a:pt x="14067" y="354284"/>
                  <a:pt x="3924" y="238203"/>
                  <a:pt x="0" y="117425"/>
                </a:cubicBezTo>
                <a:close/>
              </a:path>
              <a:path w="1055734" h="704537" stroke="0" extrusionOk="0">
                <a:moveTo>
                  <a:pt x="0" y="117425"/>
                </a:moveTo>
                <a:cubicBezTo>
                  <a:pt x="5362" y="44870"/>
                  <a:pt x="51562" y="7525"/>
                  <a:pt x="117425" y="0"/>
                </a:cubicBezTo>
                <a:cubicBezTo>
                  <a:pt x="241481" y="14742"/>
                  <a:pt x="432493" y="17042"/>
                  <a:pt x="527867" y="0"/>
                </a:cubicBezTo>
                <a:cubicBezTo>
                  <a:pt x="623241" y="-17042"/>
                  <a:pt x="775214" y="-3038"/>
                  <a:pt x="938309" y="0"/>
                </a:cubicBezTo>
                <a:cubicBezTo>
                  <a:pt x="994891" y="-9146"/>
                  <a:pt x="1058659" y="51349"/>
                  <a:pt x="1055734" y="117425"/>
                </a:cubicBezTo>
                <a:cubicBezTo>
                  <a:pt x="1037317" y="299666"/>
                  <a:pt x="1058320" y="369921"/>
                  <a:pt x="1055734" y="587112"/>
                </a:cubicBezTo>
                <a:cubicBezTo>
                  <a:pt x="1050578" y="659113"/>
                  <a:pt x="1005562" y="704031"/>
                  <a:pt x="938309" y="704537"/>
                </a:cubicBezTo>
                <a:cubicBezTo>
                  <a:pt x="784935" y="709168"/>
                  <a:pt x="640843" y="714254"/>
                  <a:pt x="544285" y="704537"/>
                </a:cubicBezTo>
                <a:cubicBezTo>
                  <a:pt x="447727" y="694820"/>
                  <a:pt x="261186" y="687970"/>
                  <a:pt x="117425" y="704537"/>
                </a:cubicBezTo>
                <a:cubicBezTo>
                  <a:pt x="54820" y="708043"/>
                  <a:pt x="-1235" y="657596"/>
                  <a:pt x="0" y="587112"/>
                </a:cubicBezTo>
                <a:cubicBezTo>
                  <a:pt x="-19107" y="401763"/>
                  <a:pt x="15631" y="212026"/>
                  <a:pt x="0" y="117425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صافي</a:t>
            </a:r>
          </a:p>
          <a:p>
            <a:pPr algn="ctr"/>
            <a:r>
              <a:rPr lang="ar-EG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التدفقات النقدية</a:t>
            </a:r>
            <a:endParaRPr lang="en-US" sz="1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FB18A4-8CE6-EF84-BB83-DA456FBD7CD3}"/>
              </a:ext>
            </a:extLst>
          </p:cNvPr>
          <p:cNvSpPr/>
          <p:nvPr/>
        </p:nvSpPr>
        <p:spPr>
          <a:xfrm>
            <a:off x="5162377" y="156141"/>
            <a:ext cx="2218735" cy="438281"/>
          </a:xfrm>
          <a:custGeom>
            <a:avLst/>
            <a:gdLst>
              <a:gd name="connsiteX0" fmla="*/ 0 w 2218735"/>
              <a:gd name="connsiteY0" fmla="*/ 73048 h 438281"/>
              <a:gd name="connsiteX1" fmla="*/ 73048 w 2218735"/>
              <a:gd name="connsiteY1" fmla="*/ 0 h 438281"/>
              <a:gd name="connsiteX2" fmla="*/ 784654 w 2218735"/>
              <a:gd name="connsiteY2" fmla="*/ 0 h 438281"/>
              <a:gd name="connsiteX3" fmla="*/ 1496260 w 2218735"/>
              <a:gd name="connsiteY3" fmla="*/ 0 h 438281"/>
              <a:gd name="connsiteX4" fmla="*/ 2145687 w 2218735"/>
              <a:gd name="connsiteY4" fmla="*/ 0 h 438281"/>
              <a:gd name="connsiteX5" fmla="*/ 2218735 w 2218735"/>
              <a:gd name="connsiteY5" fmla="*/ 73048 h 438281"/>
              <a:gd name="connsiteX6" fmla="*/ 2218735 w 2218735"/>
              <a:gd name="connsiteY6" fmla="*/ 365233 h 438281"/>
              <a:gd name="connsiteX7" fmla="*/ 2145687 w 2218735"/>
              <a:gd name="connsiteY7" fmla="*/ 438281 h 438281"/>
              <a:gd name="connsiteX8" fmla="*/ 1434081 w 2218735"/>
              <a:gd name="connsiteY8" fmla="*/ 438281 h 438281"/>
              <a:gd name="connsiteX9" fmla="*/ 722475 w 2218735"/>
              <a:gd name="connsiteY9" fmla="*/ 438281 h 438281"/>
              <a:gd name="connsiteX10" fmla="*/ 73048 w 2218735"/>
              <a:gd name="connsiteY10" fmla="*/ 438281 h 438281"/>
              <a:gd name="connsiteX11" fmla="*/ 0 w 2218735"/>
              <a:gd name="connsiteY11" fmla="*/ 365233 h 438281"/>
              <a:gd name="connsiteX12" fmla="*/ 0 w 2218735"/>
              <a:gd name="connsiteY12" fmla="*/ 73048 h 43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8735" h="438281" fill="none" extrusionOk="0">
                <a:moveTo>
                  <a:pt x="0" y="73048"/>
                </a:moveTo>
                <a:cubicBezTo>
                  <a:pt x="-2877" y="30963"/>
                  <a:pt x="35019" y="-2672"/>
                  <a:pt x="73048" y="0"/>
                </a:cubicBezTo>
                <a:cubicBezTo>
                  <a:pt x="423804" y="-3134"/>
                  <a:pt x="535531" y="28860"/>
                  <a:pt x="784654" y="0"/>
                </a:cubicBezTo>
                <a:cubicBezTo>
                  <a:pt x="1033777" y="-28860"/>
                  <a:pt x="1195029" y="-10762"/>
                  <a:pt x="1496260" y="0"/>
                </a:cubicBezTo>
                <a:cubicBezTo>
                  <a:pt x="1797491" y="10762"/>
                  <a:pt x="1872249" y="-16058"/>
                  <a:pt x="2145687" y="0"/>
                </a:cubicBezTo>
                <a:cubicBezTo>
                  <a:pt x="2177812" y="-806"/>
                  <a:pt x="2225083" y="29584"/>
                  <a:pt x="2218735" y="73048"/>
                </a:cubicBezTo>
                <a:cubicBezTo>
                  <a:pt x="2225510" y="144019"/>
                  <a:pt x="2218432" y="296823"/>
                  <a:pt x="2218735" y="365233"/>
                </a:cubicBezTo>
                <a:cubicBezTo>
                  <a:pt x="2209749" y="405312"/>
                  <a:pt x="2182336" y="430525"/>
                  <a:pt x="2145687" y="438281"/>
                </a:cubicBezTo>
                <a:cubicBezTo>
                  <a:pt x="1860271" y="402829"/>
                  <a:pt x="1749100" y="410435"/>
                  <a:pt x="1434081" y="438281"/>
                </a:cubicBezTo>
                <a:cubicBezTo>
                  <a:pt x="1119062" y="466127"/>
                  <a:pt x="968805" y="410201"/>
                  <a:pt x="722475" y="438281"/>
                </a:cubicBezTo>
                <a:cubicBezTo>
                  <a:pt x="476145" y="466361"/>
                  <a:pt x="318589" y="462624"/>
                  <a:pt x="73048" y="438281"/>
                </a:cubicBezTo>
                <a:cubicBezTo>
                  <a:pt x="30949" y="431519"/>
                  <a:pt x="-3035" y="402575"/>
                  <a:pt x="0" y="365233"/>
                </a:cubicBezTo>
                <a:cubicBezTo>
                  <a:pt x="-13909" y="242506"/>
                  <a:pt x="4990" y="143335"/>
                  <a:pt x="0" y="73048"/>
                </a:cubicBezTo>
                <a:close/>
              </a:path>
              <a:path w="2218735" h="438281" stroke="0" extrusionOk="0">
                <a:moveTo>
                  <a:pt x="0" y="73048"/>
                </a:moveTo>
                <a:cubicBezTo>
                  <a:pt x="1533" y="30503"/>
                  <a:pt x="31814" y="6632"/>
                  <a:pt x="73048" y="0"/>
                </a:cubicBezTo>
                <a:cubicBezTo>
                  <a:pt x="264222" y="-20323"/>
                  <a:pt x="620462" y="6771"/>
                  <a:pt x="763928" y="0"/>
                </a:cubicBezTo>
                <a:cubicBezTo>
                  <a:pt x="907394" y="-6771"/>
                  <a:pt x="1156297" y="-20345"/>
                  <a:pt x="1496260" y="0"/>
                </a:cubicBezTo>
                <a:cubicBezTo>
                  <a:pt x="1836223" y="20345"/>
                  <a:pt x="1902731" y="14434"/>
                  <a:pt x="2145687" y="0"/>
                </a:cubicBezTo>
                <a:cubicBezTo>
                  <a:pt x="2182833" y="4294"/>
                  <a:pt x="2218306" y="25552"/>
                  <a:pt x="2218735" y="73048"/>
                </a:cubicBezTo>
                <a:cubicBezTo>
                  <a:pt x="2233285" y="144974"/>
                  <a:pt x="2219522" y="263051"/>
                  <a:pt x="2218735" y="365233"/>
                </a:cubicBezTo>
                <a:cubicBezTo>
                  <a:pt x="2216295" y="404950"/>
                  <a:pt x="2178701" y="432847"/>
                  <a:pt x="2145687" y="438281"/>
                </a:cubicBezTo>
                <a:cubicBezTo>
                  <a:pt x="1939430" y="456424"/>
                  <a:pt x="1762763" y="463135"/>
                  <a:pt x="1434081" y="438281"/>
                </a:cubicBezTo>
                <a:cubicBezTo>
                  <a:pt x="1105399" y="413427"/>
                  <a:pt x="1049617" y="472104"/>
                  <a:pt x="722475" y="438281"/>
                </a:cubicBezTo>
                <a:cubicBezTo>
                  <a:pt x="395333" y="404458"/>
                  <a:pt x="346200" y="468395"/>
                  <a:pt x="73048" y="438281"/>
                </a:cubicBezTo>
                <a:cubicBezTo>
                  <a:pt x="34422" y="439892"/>
                  <a:pt x="-2180" y="401670"/>
                  <a:pt x="0" y="365233"/>
                </a:cubicBezTo>
                <a:cubicBezTo>
                  <a:pt x="8659" y="280612"/>
                  <a:pt x="2874" y="145481"/>
                  <a:pt x="0" y="7304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Capital Expenditures (</a:t>
            </a:r>
            <a:r>
              <a:rPr lang="en-US" sz="1200" dirty="0" err="1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CapEx</a:t>
            </a:r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F5BB20-F834-7A19-4493-CE4AA24019C6}"/>
              </a:ext>
            </a:extLst>
          </p:cNvPr>
          <p:cNvSpPr/>
          <p:nvPr/>
        </p:nvSpPr>
        <p:spPr>
          <a:xfrm>
            <a:off x="5621962" y="3710760"/>
            <a:ext cx="883156" cy="573436"/>
          </a:xfrm>
          <a:custGeom>
            <a:avLst/>
            <a:gdLst>
              <a:gd name="connsiteX0" fmla="*/ 0 w 883156"/>
              <a:gd name="connsiteY0" fmla="*/ 95575 h 573436"/>
              <a:gd name="connsiteX1" fmla="*/ 95575 w 883156"/>
              <a:gd name="connsiteY1" fmla="*/ 0 h 573436"/>
              <a:gd name="connsiteX2" fmla="*/ 787581 w 883156"/>
              <a:gd name="connsiteY2" fmla="*/ 0 h 573436"/>
              <a:gd name="connsiteX3" fmla="*/ 883156 w 883156"/>
              <a:gd name="connsiteY3" fmla="*/ 95575 h 573436"/>
              <a:gd name="connsiteX4" fmla="*/ 883156 w 883156"/>
              <a:gd name="connsiteY4" fmla="*/ 477861 h 573436"/>
              <a:gd name="connsiteX5" fmla="*/ 787581 w 883156"/>
              <a:gd name="connsiteY5" fmla="*/ 573436 h 573436"/>
              <a:gd name="connsiteX6" fmla="*/ 95575 w 883156"/>
              <a:gd name="connsiteY6" fmla="*/ 573436 h 573436"/>
              <a:gd name="connsiteX7" fmla="*/ 0 w 883156"/>
              <a:gd name="connsiteY7" fmla="*/ 477861 h 573436"/>
              <a:gd name="connsiteX8" fmla="*/ 0 w 883156"/>
              <a:gd name="connsiteY8" fmla="*/ 95575 h 57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156" h="573436" fill="none" extrusionOk="0">
                <a:moveTo>
                  <a:pt x="0" y="95575"/>
                </a:moveTo>
                <a:cubicBezTo>
                  <a:pt x="-9" y="39220"/>
                  <a:pt x="38276" y="-1862"/>
                  <a:pt x="95575" y="0"/>
                </a:cubicBezTo>
                <a:cubicBezTo>
                  <a:pt x="411934" y="32544"/>
                  <a:pt x="607094" y="-4864"/>
                  <a:pt x="787581" y="0"/>
                </a:cubicBezTo>
                <a:cubicBezTo>
                  <a:pt x="830164" y="-4963"/>
                  <a:pt x="880806" y="44871"/>
                  <a:pt x="883156" y="95575"/>
                </a:cubicBezTo>
                <a:cubicBezTo>
                  <a:pt x="867753" y="204769"/>
                  <a:pt x="897610" y="386883"/>
                  <a:pt x="883156" y="477861"/>
                </a:cubicBezTo>
                <a:cubicBezTo>
                  <a:pt x="883866" y="525877"/>
                  <a:pt x="842991" y="574111"/>
                  <a:pt x="787581" y="573436"/>
                </a:cubicBezTo>
                <a:cubicBezTo>
                  <a:pt x="529615" y="575054"/>
                  <a:pt x="403695" y="539911"/>
                  <a:pt x="95575" y="573436"/>
                </a:cubicBezTo>
                <a:cubicBezTo>
                  <a:pt x="30757" y="572255"/>
                  <a:pt x="11338" y="525073"/>
                  <a:pt x="0" y="477861"/>
                </a:cubicBezTo>
                <a:cubicBezTo>
                  <a:pt x="-12078" y="334501"/>
                  <a:pt x="-4240" y="175894"/>
                  <a:pt x="0" y="95575"/>
                </a:cubicBezTo>
                <a:close/>
              </a:path>
              <a:path w="883156" h="573436" stroke="0" extrusionOk="0">
                <a:moveTo>
                  <a:pt x="0" y="95575"/>
                </a:moveTo>
                <a:cubicBezTo>
                  <a:pt x="6242" y="33823"/>
                  <a:pt x="41281" y="11240"/>
                  <a:pt x="95575" y="0"/>
                </a:cubicBezTo>
                <a:cubicBezTo>
                  <a:pt x="250253" y="-25058"/>
                  <a:pt x="453576" y="34268"/>
                  <a:pt x="787581" y="0"/>
                </a:cubicBezTo>
                <a:cubicBezTo>
                  <a:pt x="842871" y="283"/>
                  <a:pt x="885327" y="38756"/>
                  <a:pt x="883156" y="95575"/>
                </a:cubicBezTo>
                <a:cubicBezTo>
                  <a:pt x="881137" y="237072"/>
                  <a:pt x="887626" y="323604"/>
                  <a:pt x="883156" y="477861"/>
                </a:cubicBezTo>
                <a:cubicBezTo>
                  <a:pt x="886611" y="519065"/>
                  <a:pt x="845560" y="577100"/>
                  <a:pt x="787581" y="573436"/>
                </a:cubicBezTo>
                <a:cubicBezTo>
                  <a:pt x="477146" y="552411"/>
                  <a:pt x="319361" y="605954"/>
                  <a:pt x="95575" y="573436"/>
                </a:cubicBezTo>
                <a:cubicBezTo>
                  <a:pt x="41627" y="574499"/>
                  <a:pt x="-6057" y="534849"/>
                  <a:pt x="0" y="477861"/>
                </a:cubicBezTo>
                <a:cubicBezTo>
                  <a:pt x="-5428" y="329241"/>
                  <a:pt x="11731" y="175594"/>
                  <a:pt x="0" y="9557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النفقات الرأسمالية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A9B29A-BADB-775C-8511-03C94F0C3AC3}"/>
              </a:ext>
            </a:extLst>
          </p:cNvPr>
          <p:cNvSpPr/>
          <p:nvPr/>
        </p:nvSpPr>
        <p:spPr>
          <a:xfrm>
            <a:off x="2848061" y="119901"/>
            <a:ext cx="2082627" cy="495689"/>
          </a:xfrm>
          <a:custGeom>
            <a:avLst/>
            <a:gdLst>
              <a:gd name="connsiteX0" fmla="*/ 0 w 2082627"/>
              <a:gd name="connsiteY0" fmla="*/ 82616 h 495689"/>
              <a:gd name="connsiteX1" fmla="*/ 82616 w 2082627"/>
              <a:gd name="connsiteY1" fmla="*/ 0 h 495689"/>
              <a:gd name="connsiteX2" fmla="*/ 740922 w 2082627"/>
              <a:gd name="connsiteY2" fmla="*/ 0 h 495689"/>
              <a:gd name="connsiteX3" fmla="*/ 1399227 w 2082627"/>
              <a:gd name="connsiteY3" fmla="*/ 0 h 495689"/>
              <a:gd name="connsiteX4" fmla="*/ 2000011 w 2082627"/>
              <a:gd name="connsiteY4" fmla="*/ 0 h 495689"/>
              <a:gd name="connsiteX5" fmla="*/ 2082627 w 2082627"/>
              <a:gd name="connsiteY5" fmla="*/ 82616 h 495689"/>
              <a:gd name="connsiteX6" fmla="*/ 2082627 w 2082627"/>
              <a:gd name="connsiteY6" fmla="*/ 413073 h 495689"/>
              <a:gd name="connsiteX7" fmla="*/ 2000011 w 2082627"/>
              <a:gd name="connsiteY7" fmla="*/ 495689 h 495689"/>
              <a:gd name="connsiteX8" fmla="*/ 1341705 w 2082627"/>
              <a:gd name="connsiteY8" fmla="*/ 495689 h 495689"/>
              <a:gd name="connsiteX9" fmla="*/ 683400 w 2082627"/>
              <a:gd name="connsiteY9" fmla="*/ 495689 h 495689"/>
              <a:gd name="connsiteX10" fmla="*/ 82616 w 2082627"/>
              <a:gd name="connsiteY10" fmla="*/ 495689 h 495689"/>
              <a:gd name="connsiteX11" fmla="*/ 0 w 2082627"/>
              <a:gd name="connsiteY11" fmla="*/ 413073 h 495689"/>
              <a:gd name="connsiteX12" fmla="*/ 0 w 2082627"/>
              <a:gd name="connsiteY12" fmla="*/ 82616 h 49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2627" h="495689" fill="none" extrusionOk="0">
                <a:moveTo>
                  <a:pt x="0" y="82616"/>
                </a:moveTo>
                <a:cubicBezTo>
                  <a:pt x="-2378" y="35548"/>
                  <a:pt x="40267" y="-3786"/>
                  <a:pt x="82616" y="0"/>
                </a:cubicBezTo>
                <a:cubicBezTo>
                  <a:pt x="215506" y="4498"/>
                  <a:pt x="414355" y="11995"/>
                  <a:pt x="740922" y="0"/>
                </a:cubicBezTo>
                <a:cubicBezTo>
                  <a:pt x="1067489" y="-11995"/>
                  <a:pt x="1266889" y="-22892"/>
                  <a:pt x="1399227" y="0"/>
                </a:cubicBezTo>
                <a:cubicBezTo>
                  <a:pt x="1531566" y="22892"/>
                  <a:pt x="1733061" y="4627"/>
                  <a:pt x="2000011" y="0"/>
                </a:cubicBezTo>
                <a:cubicBezTo>
                  <a:pt x="2041851" y="-372"/>
                  <a:pt x="2086974" y="34851"/>
                  <a:pt x="2082627" y="82616"/>
                </a:cubicBezTo>
                <a:cubicBezTo>
                  <a:pt x="2073722" y="231365"/>
                  <a:pt x="2089224" y="273410"/>
                  <a:pt x="2082627" y="413073"/>
                </a:cubicBezTo>
                <a:cubicBezTo>
                  <a:pt x="2071615" y="458378"/>
                  <a:pt x="2043254" y="490681"/>
                  <a:pt x="2000011" y="495689"/>
                </a:cubicBezTo>
                <a:cubicBezTo>
                  <a:pt x="1756697" y="497787"/>
                  <a:pt x="1601735" y="526521"/>
                  <a:pt x="1341705" y="495689"/>
                </a:cubicBezTo>
                <a:cubicBezTo>
                  <a:pt x="1081675" y="464857"/>
                  <a:pt x="922954" y="479505"/>
                  <a:pt x="683400" y="495689"/>
                </a:cubicBezTo>
                <a:cubicBezTo>
                  <a:pt x="443846" y="511873"/>
                  <a:pt x="381614" y="508063"/>
                  <a:pt x="82616" y="495689"/>
                </a:cubicBezTo>
                <a:cubicBezTo>
                  <a:pt x="34240" y="485107"/>
                  <a:pt x="-3027" y="455708"/>
                  <a:pt x="0" y="413073"/>
                </a:cubicBezTo>
                <a:cubicBezTo>
                  <a:pt x="9412" y="344389"/>
                  <a:pt x="1056" y="202798"/>
                  <a:pt x="0" y="82616"/>
                </a:cubicBezTo>
                <a:close/>
              </a:path>
              <a:path w="2082627" h="495689" stroke="0" extrusionOk="0">
                <a:moveTo>
                  <a:pt x="0" y="82616"/>
                </a:moveTo>
                <a:cubicBezTo>
                  <a:pt x="6275" y="27973"/>
                  <a:pt x="36682" y="2282"/>
                  <a:pt x="82616" y="0"/>
                </a:cubicBezTo>
                <a:cubicBezTo>
                  <a:pt x="232530" y="16625"/>
                  <a:pt x="458257" y="-4656"/>
                  <a:pt x="721748" y="0"/>
                </a:cubicBezTo>
                <a:cubicBezTo>
                  <a:pt x="985239" y="4656"/>
                  <a:pt x="1161504" y="-14831"/>
                  <a:pt x="1399227" y="0"/>
                </a:cubicBezTo>
                <a:cubicBezTo>
                  <a:pt x="1636950" y="14831"/>
                  <a:pt x="1736764" y="3269"/>
                  <a:pt x="2000011" y="0"/>
                </a:cubicBezTo>
                <a:cubicBezTo>
                  <a:pt x="2040499" y="6906"/>
                  <a:pt x="2082041" y="27228"/>
                  <a:pt x="2082627" y="82616"/>
                </a:cubicBezTo>
                <a:cubicBezTo>
                  <a:pt x="2071336" y="183100"/>
                  <a:pt x="2067502" y="255770"/>
                  <a:pt x="2082627" y="413073"/>
                </a:cubicBezTo>
                <a:cubicBezTo>
                  <a:pt x="2081161" y="458325"/>
                  <a:pt x="2036660" y="489032"/>
                  <a:pt x="2000011" y="495689"/>
                </a:cubicBezTo>
                <a:cubicBezTo>
                  <a:pt x="1772623" y="495623"/>
                  <a:pt x="1493668" y="510885"/>
                  <a:pt x="1341705" y="495689"/>
                </a:cubicBezTo>
                <a:cubicBezTo>
                  <a:pt x="1189742" y="480493"/>
                  <a:pt x="900439" y="516113"/>
                  <a:pt x="683400" y="495689"/>
                </a:cubicBezTo>
                <a:cubicBezTo>
                  <a:pt x="466362" y="475265"/>
                  <a:pt x="382785" y="520333"/>
                  <a:pt x="82616" y="495689"/>
                </a:cubicBezTo>
                <a:cubicBezTo>
                  <a:pt x="41415" y="499845"/>
                  <a:pt x="-4479" y="450676"/>
                  <a:pt x="0" y="413073"/>
                </a:cubicBezTo>
                <a:cubicBezTo>
                  <a:pt x="16159" y="319232"/>
                  <a:pt x="2952" y="201021"/>
                  <a:pt x="0" y="8261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شراء وصيانة معدات = </a:t>
            </a:r>
          </a:p>
          <a:p>
            <a:pPr algn="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يضاف للأصول = يتهالك سنويا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1C21FFC-C6BD-5904-F13B-691EDA2FD808}"/>
              </a:ext>
            </a:extLst>
          </p:cNvPr>
          <p:cNvSpPr/>
          <p:nvPr/>
        </p:nvSpPr>
        <p:spPr>
          <a:xfrm>
            <a:off x="893429" y="4618169"/>
            <a:ext cx="2244308" cy="704537"/>
          </a:xfrm>
          <a:custGeom>
            <a:avLst/>
            <a:gdLst>
              <a:gd name="connsiteX0" fmla="*/ 0 w 2244308"/>
              <a:gd name="connsiteY0" fmla="*/ 117425 h 704537"/>
              <a:gd name="connsiteX1" fmla="*/ 117425 w 2244308"/>
              <a:gd name="connsiteY1" fmla="*/ 0 h 704537"/>
              <a:gd name="connsiteX2" fmla="*/ 807339 w 2244308"/>
              <a:gd name="connsiteY2" fmla="*/ 0 h 704537"/>
              <a:gd name="connsiteX3" fmla="*/ 1497253 w 2244308"/>
              <a:gd name="connsiteY3" fmla="*/ 0 h 704537"/>
              <a:gd name="connsiteX4" fmla="*/ 2126883 w 2244308"/>
              <a:gd name="connsiteY4" fmla="*/ 0 h 704537"/>
              <a:gd name="connsiteX5" fmla="*/ 2244308 w 2244308"/>
              <a:gd name="connsiteY5" fmla="*/ 117425 h 704537"/>
              <a:gd name="connsiteX6" fmla="*/ 2244308 w 2244308"/>
              <a:gd name="connsiteY6" fmla="*/ 587112 h 704537"/>
              <a:gd name="connsiteX7" fmla="*/ 2126883 w 2244308"/>
              <a:gd name="connsiteY7" fmla="*/ 704537 h 704537"/>
              <a:gd name="connsiteX8" fmla="*/ 1436969 w 2244308"/>
              <a:gd name="connsiteY8" fmla="*/ 704537 h 704537"/>
              <a:gd name="connsiteX9" fmla="*/ 747055 w 2244308"/>
              <a:gd name="connsiteY9" fmla="*/ 704537 h 704537"/>
              <a:gd name="connsiteX10" fmla="*/ 117425 w 2244308"/>
              <a:gd name="connsiteY10" fmla="*/ 704537 h 704537"/>
              <a:gd name="connsiteX11" fmla="*/ 0 w 2244308"/>
              <a:gd name="connsiteY11" fmla="*/ 587112 h 704537"/>
              <a:gd name="connsiteX12" fmla="*/ 0 w 2244308"/>
              <a:gd name="connsiteY12" fmla="*/ 117425 h 7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44308" h="704537" fill="none" extrusionOk="0">
                <a:moveTo>
                  <a:pt x="0" y="117425"/>
                </a:moveTo>
                <a:cubicBezTo>
                  <a:pt x="-2924" y="50803"/>
                  <a:pt x="59861" y="-8415"/>
                  <a:pt x="117425" y="0"/>
                </a:cubicBezTo>
                <a:cubicBezTo>
                  <a:pt x="357179" y="17819"/>
                  <a:pt x="531904" y="-14424"/>
                  <a:pt x="807339" y="0"/>
                </a:cubicBezTo>
                <a:cubicBezTo>
                  <a:pt x="1082774" y="14424"/>
                  <a:pt x="1168705" y="31239"/>
                  <a:pt x="1497253" y="0"/>
                </a:cubicBezTo>
                <a:cubicBezTo>
                  <a:pt x="1825801" y="-31239"/>
                  <a:pt x="1826038" y="18418"/>
                  <a:pt x="2126883" y="0"/>
                </a:cubicBezTo>
                <a:cubicBezTo>
                  <a:pt x="2180292" y="-1123"/>
                  <a:pt x="2255855" y="46896"/>
                  <a:pt x="2244308" y="117425"/>
                </a:cubicBezTo>
                <a:cubicBezTo>
                  <a:pt x="2260810" y="219639"/>
                  <a:pt x="2239564" y="363398"/>
                  <a:pt x="2244308" y="587112"/>
                </a:cubicBezTo>
                <a:cubicBezTo>
                  <a:pt x="2242364" y="651907"/>
                  <a:pt x="2187319" y="695265"/>
                  <a:pt x="2126883" y="704537"/>
                </a:cubicBezTo>
                <a:cubicBezTo>
                  <a:pt x="1823637" y="686419"/>
                  <a:pt x="1656025" y="708313"/>
                  <a:pt x="1436969" y="704537"/>
                </a:cubicBezTo>
                <a:cubicBezTo>
                  <a:pt x="1217913" y="700761"/>
                  <a:pt x="900673" y="704111"/>
                  <a:pt x="747055" y="704537"/>
                </a:cubicBezTo>
                <a:cubicBezTo>
                  <a:pt x="593437" y="704963"/>
                  <a:pt x="369411" y="679849"/>
                  <a:pt x="117425" y="704537"/>
                </a:cubicBezTo>
                <a:cubicBezTo>
                  <a:pt x="52110" y="702754"/>
                  <a:pt x="-4887" y="647131"/>
                  <a:pt x="0" y="587112"/>
                </a:cubicBezTo>
                <a:cubicBezTo>
                  <a:pt x="-12513" y="401415"/>
                  <a:pt x="-20414" y="235311"/>
                  <a:pt x="0" y="117425"/>
                </a:cubicBezTo>
                <a:close/>
              </a:path>
              <a:path w="2244308" h="704537" stroke="0" extrusionOk="0">
                <a:moveTo>
                  <a:pt x="0" y="117425"/>
                </a:moveTo>
                <a:cubicBezTo>
                  <a:pt x="5362" y="44870"/>
                  <a:pt x="51562" y="7525"/>
                  <a:pt x="117425" y="0"/>
                </a:cubicBezTo>
                <a:cubicBezTo>
                  <a:pt x="447727" y="5166"/>
                  <a:pt x="615539" y="-22713"/>
                  <a:pt x="787244" y="0"/>
                </a:cubicBezTo>
                <a:cubicBezTo>
                  <a:pt x="958949" y="22713"/>
                  <a:pt x="1338611" y="-16453"/>
                  <a:pt x="1497253" y="0"/>
                </a:cubicBezTo>
                <a:cubicBezTo>
                  <a:pt x="1655895" y="16453"/>
                  <a:pt x="1932411" y="-4175"/>
                  <a:pt x="2126883" y="0"/>
                </a:cubicBezTo>
                <a:cubicBezTo>
                  <a:pt x="2189509" y="2991"/>
                  <a:pt x="2243993" y="47323"/>
                  <a:pt x="2244308" y="117425"/>
                </a:cubicBezTo>
                <a:cubicBezTo>
                  <a:pt x="2259287" y="348020"/>
                  <a:pt x="2256579" y="480637"/>
                  <a:pt x="2244308" y="587112"/>
                </a:cubicBezTo>
                <a:cubicBezTo>
                  <a:pt x="2237224" y="650147"/>
                  <a:pt x="2188048" y="701803"/>
                  <a:pt x="2126883" y="704537"/>
                </a:cubicBezTo>
                <a:cubicBezTo>
                  <a:pt x="1929563" y="723296"/>
                  <a:pt x="1680437" y="699671"/>
                  <a:pt x="1436969" y="704537"/>
                </a:cubicBezTo>
                <a:cubicBezTo>
                  <a:pt x="1193501" y="709403"/>
                  <a:pt x="932352" y="684619"/>
                  <a:pt x="747055" y="704537"/>
                </a:cubicBezTo>
                <a:cubicBezTo>
                  <a:pt x="561758" y="724455"/>
                  <a:pt x="431992" y="732554"/>
                  <a:pt x="117425" y="704537"/>
                </a:cubicBezTo>
                <a:cubicBezTo>
                  <a:pt x="63821" y="715096"/>
                  <a:pt x="-3880" y="645013"/>
                  <a:pt x="0" y="587112"/>
                </a:cubicBezTo>
                <a:cubicBezTo>
                  <a:pt x="1454" y="468433"/>
                  <a:pt x="-6237" y="350330"/>
                  <a:pt x="0" y="11742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ree </a:t>
            </a:r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ash </a:t>
            </a:r>
            <a:r>
              <a:rPr lang="en-US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low=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3268FC-4210-FD88-50DB-028DE8704D03}"/>
              </a:ext>
            </a:extLst>
          </p:cNvPr>
          <p:cNvSpPr/>
          <p:nvPr/>
        </p:nvSpPr>
        <p:spPr>
          <a:xfrm>
            <a:off x="3920571" y="4664066"/>
            <a:ext cx="1396381" cy="704537"/>
          </a:xfrm>
          <a:custGeom>
            <a:avLst/>
            <a:gdLst>
              <a:gd name="connsiteX0" fmla="*/ 0 w 1396381"/>
              <a:gd name="connsiteY0" fmla="*/ 117425 h 704537"/>
              <a:gd name="connsiteX1" fmla="*/ 117425 w 1396381"/>
              <a:gd name="connsiteY1" fmla="*/ 0 h 704537"/>
              <a:gd name="connsiteX2" fmla="*/ 674960 w 1396381"/>
              <a:gd name="connsiteY2" fmla="*/ 0 h 704537"/>
              <a:gd name="connsiteX3" fmla="*/ 1278956 w 1396381"/>
              <a:gd name="connsiteY3" fmla="*/ 0 h 704537"/>
              <a:gd name="connsiteX4" fmla="*/ 1396381 w 1396381"/>
              <a:gd name="connsiteY4" fmla="*/ 117425 h 704537"/>
              <a:gd name="connsiteX5" fmla="*/ 1396381 w 1396381"/>
              <a:gd name="connsiteY5" fmla="*/ 587112 h 704537"/>
              <a:gd name="connsiteX6" fmla="*/ 1278956 w 1396381"/>
              <a:gd name="connsiteY6" fmla="*/ 704537 h 704537"/>
              <a:gd name="connsiteX7" fmla="*/ 721421 w 1396381"/>
              <a:gd name="connsiteY7" fmla="*/ 704537 h 704537"/>
              <a:gd name="connsiteX8" fmla="*/ 117425 w 1396381"/>
              <a:gd name="connsiteY8" fmla="*/ 704537 h 704537"/>
              <a:gd name="connsiteX9" fmla="*/ 0 w 1396381"/>
              <a:gd name="connsiteY9" fmla="*/ 587112 h 704537"/>
              <a:gd name="connsiteX10" fmla="*/ 0 w 1396381"/>
              <a:gd name="connsiteY10" fmla="*/ 117425 h 7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6381" h="704537" fill="none" extrusionOk="0">
                <a:moveTo>
                  <a:pt x="0" y="117425"/>
                </a:moveTo>
                <a:cubicBezTo>
                  <a:pt x="-5638" y="64125"/>
                  <a:pt x="41924" y="6489"/>
                  <a:pt x="117425" y="0"/>
                </a:cubicBezTo>
                <a:cubicBezTo>
                  <a:pt x="393564" y="16945"/>
                  <a:pt x="532563" y="-1811"/>
                  <a:pt x="674960" y="0"/>
                </a:cubicBezTo>
                <a:cubicBezTo>
                  <a:pt x="817357" y="1811"/>
                  <a:pt x="1100412" y="12633"/>
                  <a:pt x="1278956" y="0"/>
                </a:cubicBezTo>
                <a:cubicBezTo>
                  <a:pt x="1344273" y="-3121"/>
                  <a:pt x="1405689" y="54965"/>
                  <a:pt x="1396381" y="117425"/>
                </a:cubicBezTo>
                <a:cubicBezTo>
                  <a:pt x="1416440" y="290907"/>
                  <a:pt x="1417459" y="483546"/>
                  <a:pt x="1396381" y="587112"/>
                </a:cubicBezTo>
                <a:cubicBezTo>
                  <a:pt x="1384938" y="650841"/>
                  <a:pt x="1355355" y="698860"/>
                  <a:pt x="1278956" y="704537"/>
                </a:cubicBezTo>
                <a:cubicBezTo>
                  <a:pt x="1165242" y="704417"/>
                  <a:pt x="850199" y="725490"/>
                  <a:pt x="721421" y="704537"/>
                </a:cubicBezTo>
                <a:cubicBezTo>
                  <a:pt x="592643" y="683584"/>
                  <a:pt x="321858" y="690200"/>
                  <a:pt x="117425" y="704537"/>
                </a:cubicBezTo>
                <a:cubicBezTo>
                  <a:pt x="50473" y="707493"/>
                  <a:pt x="2592" y="651649"/>
                  <a:pt x="0" y="587112"/>
                </a:cubicBezTo>
                <a:cubicBezTo>
                  <a:pt x="14067" y="354284"/>
                  <a:pt x="3924" y="238203"/>
                  <a:pt x="0" y="117425"/>
                </a:cubicBezTo>
                <a:close/>
              </a:path>
              <a:path w="1396381" h="704537" stroke="0" extrusionOk="0">
                <a:moveTo>
                  <a:pt x="0" y="117425"/>
                </a:moveTo>
                <a:cubicBezTo>
                  <a:pt x="5362" y="44870"/>
                  <a:pt x="51562" y="7525"/>
                  <a:pt x="117425" y="0"/>
                </a:cubicBezTo>
                <a:cubicBezTo>
                  <a:pt x="234968" y="25066"/>
                  <a:pt x="459954" y="2833"/>
                  <a:pt x="698191" y="0"/>
                </a:cubicBezTo>
                <a:cubicBezTo>
                  <a:pt x="936428" y="-2833"/>
                  <a:pt x="1161484" y="-11123"/>
                  <a:pt x="1278956" y="0"/>
                </a:cubicBezTo>
                <a:cubicBezTo>
                  <a:pt x="1335538" y="-9146"/>
                  <a:pt x="1399306" y="51349"/>
                  <a:pt x="1396381" y="117425"/>
                </a:cubicBezTo>
                <a:cubicBezTo>
                  <a:pt x="1377964" y="299666"/>
                  <a:pt x="1398967" y="369921"/>
                  <a:pt x="1396381" y="587112"/>
                </a:cubicBezTo>
                <a:cubicBezTo>
                  <a:pt x="1391225" y="659113"/>
                  <a:pt x="1346209" y="704031"/>
                  <a:pt x="1278956" y="704537"/>
                </a:cubicBezTo>
                <a:cubicBezTo>
                  <a:pt x="1101837" y="684891"/>
                  <a:pt x="978116" y="714259"/>
                  <a:pt x="721421" y="704537"/>
                </a:cubicBezTo>
                <a:cubicBezTo>
                  <a:pt x="464726" y="694815"/>
                  <a:pt x="284119" y="706651"/>
                  <a:pt x="117425" y="704537"/>
                </a:cubicBezTo>
                <a:cubicBezTo>
                  <a:pt x="54820" y="708043"/>
                  <a:pt x="-1235" y="657596"/>
                  <a:pt x="0" y="587112"/>
                </a:cubicBezTo>
                <a:cubicBezTo>
                  <a:pt x="-19107" y="401763"/>
                  <a:pt x="15631" y="212026"/>
                  <a:pt x="0" y="11742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تدفق نقدي</a:t>
            </a:r>
          </a:p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تشغيل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3CB373-B87E-E37B-395A-227269BA7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6" y="4804500"/>
            <a:ext cx="662943" cy="4419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58AB96-5835-8035-6DAB-E75C1EC14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80" y="4864666"/>
            <a:ext cx="723665" cy="32162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BC71097-C199-7032-2083-4F3368F5D055}"/>
              </a:ext>
            </a:extLst>
          </p:cNvPr>
          <p:cNvSpPr/>
          <p:nvPr/>
        </p:nvSpPr>
        <p:spPr>
          <a:xfrm>
            <a:off x="6505118" y="4738762"/>
            <a:ext cx="883156" cy="573436"/>
          </a:xfrm>
          <a:custGeom>
            <a:avLst/>
            <a:gdLst>
              <a:gd name="connsiteX0" fmla="*/ 0 w 883156"/>
              <a:gd name="connsiteY0" fmla="*/ 95575 h 573436"/>
              <a:gd name="connsiteX1" fmla="*/ 95575 w 883156"/>
              <a:gd name="connsiteY1" fmla="*/ 0 h 573436"/>
              <a:gd name="connsiteX2" fmla="*/ 787581 w 883156"/>
              <a:gd name="connsiteY2" fmla="*/ 0 h 573436"/>
              <a:gd name="connsiteX3" fmla="*/ 883156 w 883156"/>
              <a:gd name="connsiteY3" fmla="*/ 95575 h 573436"/>
              <a:gd name="connsiteX4" fmla="*/ 883156 w 883156"/>
              <a:gd name="connsiteY4" fmla="*/ 477861 h 573436"/>
              <a:gd name="connsiteX5" fmla="*/ 787581 w 883156"/>
              <a:gd name="connsiteY5" fmla="*/ 573436 h 573436"/>
              <a:gd name="connsiteX6" fmla="*/ 95575 w 883156"/>
              <a:gd name="connsiteY6" fmla="*/ 573436 h 573436"/>
              <a:gd name="connsiteX7" fmla="*/ 0 w 883156"/>
              <a:gd name="connsiteY7" fmla="*/ 477861 h 573436"/>
              <a:gd name="connsiteX8" fmla="*/ 0 w 883156"/>
              <a:gd name="connsiteY8" fmla="*/ 95575 h 57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156" h="573436" fill="none" extrusionOk="0">
                <a:moveTo>
                  <a:pt x="0" y="95575"/>
                </a:moveTo>
                <a:cubicBezTo>
                  <a:pt x="-9" y="39220"/>
                  <a:pt x="38276" y="-1862"/>
                  <a:pt x="95575" y="0"/>
                </a:cubicBezTo>
                <a:cubicBezTo>
                  <a:pt x="411934" y="32544"/>
                  <a:pt x="607094" y="-4864"/>
                  <a:pt x="787581" y="0"/>
                </a:cubicBezTo>
                <a:cubicBezTo>
                  <a:pt x="830164" y="-4963"/>
                  <a:pt x="880806" y="44871"/>
                  <a:pt x="883156" y="95575"/>
                </a:cubicBezTo>
                <a:cubicBezTo>
                  <a:pt x="867753" y="204769"/>
                  <a:pt x="897610" y="386883"/>
                  <a:pt x="883156" y="477861"/>
                </a:cubicBezTo>
                <a:cubicBezTo>
                  <a:pt x="883866" y="525877"/>
                  <a:pt x="842991" y="574111"/>
                  <a:pt x="787581" y="573436"/>
                </a:cubicBezTo>
                <a:cubicBezTo>
                  <a:pt x="529615" y="575054"/>
                  <a:pt x="403695" y="539911"/>
                  <a:pt x="95575" y="573436"/>
                </a:cubicBezTo>
                <a:cubicBezTo>
                  <a:pt x="30757" y="572255"/>
                  <a:pt x="11338" y="525073"/>
                  <a:pt x="0" y="477861"/>
                </a:cubicBezTo>
                <a:cubicBezTo>
                  <a:pt x="-12078" y="334501"/>
                  <a:pt x="-4240" y="175894"/>
                  <a:pt x="0" y="95575"/>
                </a:cubicBezTo>
                <a:close/>
              </a:path>
              <a:path w="883156" h="573436" stroke="0" extrusionOk="0">
                <a:moveTo>
                  <a:pt x="0" y="95575"/>
                </a:moveTo>
                <a:cubicBezTo>
                  <a:pt x="6242" y="33823"/>
                  <a:pt x="41281" y="11240"/>
                  <a:pt x="95575" y="0"/>
                </a:cubicBezTo>
                <a:cubicBezTo>
                  <a:pt x="250253" y="-25058"/>
                  <a:pt x="453576" y="34268"/>
                  <a:pt x="787581" y="0"/>
                </a:cubicBezTo>
                <a:cubicBezTo>
                  <a:pt x="842871" y="283"/>
                  <a:pt x="885327" y="38756"/>
                  <a:pt x="883156" y="95575"/>
                </a:cubicBezTo>
                <a:cubicBezTo>
                  <a:pt x="881137" y="237072"/>
                  <a:pt x="887626" y="323604"/>
                  <a:pt x="883156" y="477861"/>
                </a:cubicBezTo>
                <a:cubicBezTo>
                  <a:pt x="886611" y="519065"/>
                  <a:pt x="845560" y="577100"/>
                  <a:pt x="787581" y="573436"/>
                </a:cubicBezTo>
                <a:cubicBezTo>
                  <a:pt x="477146" y="552411"/>
                  <a:pt x="319361" y="605954"/>
                  <a:pt x="95575" y="573436"/>
                </a:cubicBezTo>
                <a:cubicBezTo>
                  <a:pt x="41627" y="574499"/>
                  <a:pt x="-6057" y="534849"/>
                  <a:pt x="0" y="477861"/>
                </a:cubicBezTo>
                <a:cubicBezTo>
                  <a:pt x="-5428" y="329241"/>
                  <a:pt x="11731" y="175594"/>
                  <a:pt x="0" y="9557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النفقات الرأسمالية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7FE0800-6B2C-E7FB-FDCA-79AD30F768A3}"/>
              </a:ext>
            </a:extLst>
          </p:cNvPr>
          <p:cNvSpPr/>
          <p:nvPr/>
        </p:nvSpPr>
        <p:spPr>
          <a:xfrm>
            <a:off x="4001428" y="5491779"/>
            <a:ext cx="1396381" cy="704537"/>
          </a:xfrm>
          <a:custGeom>
            <a:avLst/>
            <a:gdLst>
              <a:gd name="connsiteX0" fmla="*/ 0 w 1396381"/>
              <a:gd name="connsiteY0" fmla="*/ 117425 h 704537"/>
              <a:gd name="connsiteX1" fmla="*/ 117425 w 1396381"/>
              <a:gd name="connsiteY1" fmla="*/ 0 h 704537"/>
              <a:gd name="connsiteX2" fmla="*/ 674960 w 1396381"/>
              <a:gd name="connsiteY2" fmla="*/ 0 h 704537"/>
              <a:gd name="connsiteX3" fmla="*/ 1278956 w 1396381"/>
              <a:gd name="connsiteY3" fmla="*/ 0 h 704537"/>
              <a:gd name="connsiteX4" fmla="*/ 1396381 w 1396381"/>
              <a:gd name="connsiteY4" fmla="*/ 117425 h 704537"/>
              <a:gd name="connsiteX5" fmla="*/ 1396381 w 1396381"/>
              <a:gd name="connsiteY5" fmla="*/ 587112 h 704537"/>
              <a:gd name="connsiteX6" fmla="*/ 1278956 w 1396381"/>
              <a:gd name="connsiteY6" fmla="*/ 704537 h 704537"/>
              <a:gd name="connsiteX7" fmla="*/ 721421 w 1396381"/>
              <a:gd name="connsiteY7" fmla="*/ 704537 h 704537"/>
              <a:gd name="connsiteX8" fmla="*/ 117425 w 1396381"/>
              <a:gd name="connsiteY8" fmla="*/ 704537 h 704537"/>
              <a:gd name="connsiteX9" fmla="*/ 0 w 1396381"/>
              <a:gd name="connsiteY9" fmla="*/ 587112 h 704537"/>
              <a:gd name="connsiteX10" fmla="*/ 0 w 1396381"/>
              <a:gd name="connsiteY10" fmla="*/ 117425 h 7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6381" h="704537" fill="none" extrusionOk="0">
                <a:moveTo>
                  <a:pt x="0" y="117425"/>
                </a:moveTo>
                <a:cubicBezTo>
                  <a:pt x="-5638" y="64125"/>
                  <a:pt x="41924" y="6489"/>
                  <a:pt x="117425" y="0"/>
                </a:cubicBezTo>
                <a:cubicBezTo>
                  <a:pt x="393564" y="16945"/>
                  <a:pt x="532563" y="-1811"/>
                  <a:pt x="674960" y="0"/>
                </a:cubicBezTo>
                <a:cubicBezTo>
                  <a:pt x="817357" y="1811"/>
                  <a:pt x="1100412" y="12633"/>
                  <a:pt x="1278956" y="0"/>
                </a:cubicBezTo>
                <a:cubicBezTo>
                  <a:pt x="1344273" y="-3121"/>
                  <a:pt x="1405689" y="54965"/>
                  <a:pt x="1396381" y="117425"/>
                </a:cubicBezTo>
                <a:cubicBezTo>
                  <a:pt x="1416440" y="290907"/>
                  <a:pt x="1417459" y="483546"/>
                  <a:pt x="1396381" y="587112"/>
                </a:cubicBezTo>
                <a:cubicBezTo>
                  <a:pt x="1384938" y="650841"/>
                  <a:pt x="1355355" y="698860"/>
                  <a:pt x="1278956" y="704537"/>
                </a:cubicBezTo>
                <a:cubicBezTo>
                  <a:pt x="1165242" y="704417"/>
                  <a:pt x="850199" y="725490"/>
                  <a:pt x="721421" y="704537"/>
                </a:cubicBezTo>
                <a:cubicBezTo>
                  <a:pt x="592643" y="683584"/>
                  <a:pt x="321858" y="690200"/>
                  <a:pt x="117425" y="704537"/>
                </a:cubicBezTo>
                <a:cubicBezTo>
                  <a:pt x="50473" y="707493"/>
                  <a:pt x="2592" y="651649"/>
                  <a:pt x="0" y="587112"/>
                </a:cubicBezTo>
                <a:cubicBezTo>
                  <a:pt x="14067" y="354284"/>
                  <a:pt x="3924" y="238203"/>
                  <a:pt x="0" y="117425"/>
                </a:cubicBezTo>
                <a:close/>
              </a:path>
              <a:path w="1396381" h="704537" stroke="0" extrusionOk="0">
                <a:moveTo>
                  <a:pt x="0" y="117425"/>
                </a:moveTo>
                <a:cubicBezTo>
                  <a:pt x="5362" y="44870"/>
                  <a:pt x="51562" y="7525"/>
                  <a:pt x="117425" y="0"/>
                </a:cubicBezTo>
                <a:cubicBezTo>
                  <a:pt x="234968" y="25066"/>
                  <a:pt x="459954" y="2833"/>
                  <a:pt x="698191" y="0"/>
                </a:cubicBezTo>
                <a:cubicBezTo>
                  <a:pt x="936428" y="-2833"/>
                  <a:pt x="1161484" y="-11123"/>
                  <a:pt x="1278956" y="0"/>
                </a:cubicBezTo>
                <a:cubicBezTo>
                  <a:pt x="1335538" y="-9146"/>
                  <a:pt x="1399306" y="51349"/>
                  <a:pt x="1396381" y="117425"/>
                </a:cubicBezTo>
                <a:cubicBezTo>
                  <a:pt x="1377964" y="299666"/>
                  <a:pt x="1398967" y="369921"/>
                  <a:pt x="1396381" y="587112"/>
                </a:cubicBezTo>
                <a:cubicBezTo>
                  <a:pt x="1391225" y="659113"/>
                  <a:pt x="1346209" y="704031"/>
                  <a:pt x="1278956" y="704537"/>
                </a:cubicBezTo>
                <a:cubicBezTo>
                  <a:pt x="1101837" y="684891"/>
                  <a:pt x="978116" y="714259"/>
                  <a:pt x="721421" y="704537"/>
                </a:cubicBezTo>
                <a:cubicBezTo>
                  <a:pt x="464726" y="694815"/>
                  <a:pt x="284119" y="706651"/>
                  <a:pt x="117425" y="704537"/>
                </a:cubicBezTo>
                <a:cubicBezTo>
                  <a:pt x="54820" y="708043"/>
                  <a:pt x="-1235" y="657596"/>
                  <a:pt x="0" y="587112"/>
                </a:cubicBezTo>
                <a:cubicBezTo>
                  <a:pt x="-19107" y="401763"/>
                  <a:pt x="15631" y="212026"/>
                  <a:pt x="0" y="11742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40.524 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F923F2-06CB-F401-5BCC-83847B45D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24" y="5739393"/>
            <a:ext cx="723665" cy="321629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C438EC-883F-D497-CFF4-0F2379C57613}"/>
              </a:ext>
            </a:extLst>
          </p:cNvPr>
          <p:cNvSpPr/>
          <p:nvPr/>
        </p:nvSpPr>
        <p:spPr>
          <a:xfrm>
            <a:off x="6559065" y="5519135"/>
            <a:ext cx="883156" cy="573436"/>
          </a:xfrm>
          <a:custGeom>
            <a:avLst/>
            <a:gdLst>
              <a:gd name="connsiteX0" fmla="*/ 0 w 883156"/>
              <a:gd name="connsiteY0" fmla="*/ 95575 h 573436"/>
              <a:gd name="connsiteX1" fmla="*/ 95575 w 883156"/>
              <a:gd name="connsiteY1" fmla="*/ 0 h 573436"/>
              <a:gd name="connsiteX2" fmla="*/ 787581 w 883156"/>
              <a:gd name="connsiteY2" fmla="*/ 0 h 573436"/>
              <a:gd name="connsiteX3" fmla="*/ 883156 w 883156"/>
              <a:gd name="connsiteY3" fmla="*/ 95575 h 573436"/>
              <a:gd name="connsiteX4" fmla="*/ 883156 w 883156"/>
              <a:gd name="connsiteY4" fmla="*/ 477861 h 573436"/>
              <a:gd name="connsiteX5" fmla="*/ 787581 w 883156"/>
              <a:gd name="connsiteY5" fmla="*/ 573436 h 573436"/>
              <a:gd name="connsiteX6" fmla="*/ 95575 w 883156"/>
              <a:gd name="connsiteY6" fmla="*/ 573436 h 573436"/>
              <a:gd name="connsiteX7" fmla="*/ 0 w 883156"/>
              <a:gd name="connsiteY7" fmla="*/ 477861 h 573436"/>
              <a:gd name="connsiteX8" fmla="*/ 0 w 883156"/>
              <a:gd name="connsiteY8" fmla="*/ 95575 h 57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156" h="573436" fill="none" extrusionOk="0">
                <a:moveTo>
                  <a:pt x="0" y="95575"/>
                </a:moveTo>
                <a:cubicBezTo>
                  <a:pt x="-9" y="39220"/>
                  <a:pt x="38276" y="-1862"/>
                  <a:pt x="95575" y="0"/>
                </a:cubicBezTo>
                <a:cubicBezTo>
                  <a:pt x="411934" y="32544"/>
                  <a:pt x="607094" y="-4864"/>
                  <a:pt x="787581" y="0"/>
                </a:cubicBezTo>
                <a:cubicBezTo>
                  <a:pt x="830164" y="-4963"/>
                  <a:pt x="880806" y="44871"/>
                  <a:pt x="883156" y="95575"/>
                </a:cubicBezTo>
                <a:cubicBezTo>
                  <a:pt x="867753" y="204769"/>
                  <a:pt x="897610" y="386883"/>
                  <a:pt x="883156" y="477861"/>
                </a:cubicBezTo>
                <a:cubicBezTo>
                  <a:pt x="883866" y="525877"/>
                  <a:pt x="842991" y="574111"/>
                  <a:pt x="787581" y="573436"/>
                </a:cubicBezTo>
                <a:cubicBezTo>
                  <a:pt x="529615" y="575054"/>
                  <a:pt x="403695" y="539911"/>
                  <a:pt x="95575" y="573436"/>
                </a:cubicBezTo>
                <a:cubicBezTo>
                  <a:pt x="30757" y="572255"/>
                  <a:pt x="11338" y="525073"/>
                  <a:pt x="0" y="477861"/>
                </a:cubicBezTo>
                <a:cubicBezTo>
                  <a:pt x="-12078" y="334501"/>
                  <a:pt x="-4240" y="175894"/>
                  <a:pt x="0" y="95575"/>
                </a:cubicBezTo>
                <a:close/>
              </a:path>
              <a:path w="883156" h="573436" stroke="0" extrusionOk="0">
                <a:moveTo>
                  <a:pt x="0" y="95575"/>
                </a:moveTo>
                <a:cubicBezTo>
                  <a:pt x="6242" y="33823"/>
                  <a:pt x="41281" y="11240"/>
                  <a:pt x="95575" y="0"/>
                </a:cubicBezTo>
                <a:cubicBezTo>
                  <a:pt x="250253" y="-25058"/>
                  <a:pt x="453576" y="34268"/>
                  <a:pt x="787581" y="0"/>
                </a:cubicBezTo>
                <a:cubicBezTo>
                  <a:pt x="842871" y="283"/>
                  <a:pt x="885327" y="38756"/>
                  <a:pt x="883156" y="95575"/>
                </a:cubicBezTo>
                <a:cubicBezTo>
                  <a:pt x="881137" y="237072"/>
                  <a:pt x="887626" y="323604"/>
                  <a:pt x="883156" y="477861"/>
                </a:cubicBezTo>
                <a:cubicBezTo>
                  <a:pt x="886611" y="519065"/>
                  <a:pt x="845560" y="577100"/>
                  <a:pt x="787581" y="573436"/>
                </a:cubicBezTo>
                <a:cubicBezTo>
                  <a:pt x="477146" y="552411"/>
                  <a:pt x="319361" y="605954"/>
                  <a:pt x="95575" y="573436"/>
                </a:cubicBezTo>
                <a:cubicBezTo>
                  <a:pt x="41627" y="574499"/>
                  <a:pt x="-6057" y="534849"/>
                  <a:pt x="0" y="477861"/>
                </a:cubicBezTo>
                <a:cubicBezTo>
                  <a:pt x="-5428" y="329241"/>
                  <a:pt x="11731" y="175594"/>
                  <a:pt x="0" y="9557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1.19B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5AA783-3FF5-5095-7B0E-5A08A3D94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40" y="5623066"/>
            <a:ext cx="662943" cy="44196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0D39F18-51F0-5899-05DA-1B8FF8BC7168}"/>
              </a:ext>
            </a:extLst>
          </p:cNvPr>
          <p:cNvSpPr/>
          <p:nvPr/>
        </p:nvSpPr>
        <p:spPr>
          <a:xfrm>
            <a:off x="8178764" y="5519135"/>
            <a:ext cx="883156" cy="573436"/>
          </a:xfrm>
          <a:custGeom>
            <a:avLst/>
            <a:gdLst>
              <a:gd name="connsiteX0" fmla="*/ 0 w 883156"/>
              <a:gd name="connsiteY0" fmla="*/ 95575 h 573436"/>
              <a:gd name="connsiteX1" fmla="*/ 95575 w 883156"/>
              <a:gd name="connsiteY1" fmla="*/ 0 h 573436"/>
              <a:gd name="connsiteX2" fmla="*/ 787581 w 883156"/>
              <a:gd name="connsiteY2" fmla="*/ 0 h 573436"/>
              <a:gd name="connsiteX3" fmla="*/ 883156 w 883156"/>
              <a:gd name="connsiteY3" fmla="*/ 95575 h 573436"/>
              <a:gd name="connsiteX4" fmla="*/ 883156 w 883156"/>
              <a:gd name="connsiteY4" fmla="*/ 477861 h 573436"/>
              <a:gd name="connsiteX5" fmla="*/ 787581 w 883156"/>
              <a:gd name="connsiteY5" fmla="*/ 573436 h 573436"/>
              <a:gd name="connsiteX6" fmla="*/ 95575 w 883156"/>
              <a:gd name="connsiteY6" fmla="*/ 573436 h 573436"/>
              <a:gd name="connsiteX7" fmla="*/ 0 w 883156"/>
              <a:gd name="connsiteY7" fmla="*/ 477861 h 573436"/>
              <a:gd name="connsiteX8" fmla="*/ 0 w 883156"/>
              <a:gd name="connsiteY8" fmla="*/ 95575 h 57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3156" h="573436" fill="none" extrusionOk="0">
                <a:moveTo>
                  <a:pt x="0" y="95575"/>
                </a:moveTo>
                <a:cubicBezTo>
                  <a:pt x="-9" y="39220"/>
                  <a:pt x="38276" y="-1862"/>
                  <a:pt x="95575" y="0"/>
                </a:cubicBezTo>
                <a:cubicBezTo>
                  <a:pt x="411934" y="32544"/>
                  <a:pt x="607094" y="-4864"/>
                  <a:pt x="787581" y="0"/>
                </a:cubicBezTo>
                <a:cubicBezTo>
                  <a:pt x="830164" y="-4963"/>
                  <a:pt x="880806" y="44871"/>
                  <a:pt x="883156" y="95575"/>
                </a:cubicBezTo>
                <a:cubicBezTo>
                  <a:pt x="867753" y="204769"/>
                  <a:pt x="897610" y="386883"/>
                  <a:pt x="883156" y="477861"/>
                </a:cubicBezTo>
                <a:cubicBezTo>
                  <a:pt x="883866" y="525877"/>
                  <a:pt x="842991" y="574111"/>
                  <a:pt x="787581" y="573436"/>
                </a:cubicBezTo>
                <a:cubicBezTo>
                  <a:pt x="529615" y="575054"/>
                  <a:pt x="403695" y="539911"/>
                  <a:pt x="95575" y="573436"/>
                </a:cubicBezTo>
                <a:cubicBezTo>
                  <a:pt x="30757" y="572255"/>
                  <a:pt x="11338" y="525073"/>
                  <a:pt x="0" y="477861"/>
                </a:cubicBezTo>
                <a:cubicBezTo>
                  <a:pt x="-12078" y="334501"/>
                  <a:pt x="-4240" y="175894"/>
                  <a:pt x="0" y="95575"/>
                </a:cubicBezTo>
                <a:close/>
              </a:path>
              <a:path w="883156" h="573436" stroke="0" extrusionOk="0">
                <a:moveTo>
                  <a:pt x="0" y="95575"/>
                </a:moveTo>
                <a:cubicBezTo>
                  <a:pt x="6242" y="33823"/>
                  <a:pt x="41281" y="11240"/>
                  <a:pt x="95575" y="0"/>
                </a:cubicBezTo>
                <a:cubicBezTo>
                  <a:pt x="250253" y="-25058"/>
                  <a:pt x="453576" y="34268"/>
                  <a:pt x="787581" y="0"/>
                </a:cubicBezTo>
                <a:cubicBezTo>
                  <a:pt x="842871" y="283"/>
                  <a:pt x="885327" y="38756"/>
                  <a:pt x="883156" y="95575"/>
                </a:cubicBezTo>
                <a:cubicBezTo>
                  <a:pt x="881137" y="237072"/>
                  <a:pt x="887626" y="323604"/>
                  <a:pt x="883156" y="477861"/>
                </a:cubicBezTo>
                <a:cubicBezTo>
                  <a:pt x="886611" y="519065"/>
                  <a:pt x="845560" y="577100"/>
                  <a:pt x="787581" y="573436"/>
                </a:cubicBezTo>
                <a:cubicBezTo>
                  <a:pt x="477146" y="552411"/>
                  <a:pt x="319361" y="605954"/>
                  <a:pt x="95575" y="573436"/>
                </a:cubicBezTo>
                <a:cubicBezTo>
                  <a:pt x="41627" y="574499"/>
                  <a:pt x="-6057" y="534849"/>
                  <a:pt x="0" y="477861"/>
                </a:cubicBezTo>
                <a:cubicBezTo>
                  <a:pt x="-5428" y="329241"/>
                  <a:pt x="11731" y="175594"/>
                  <a:pt x="0" y="9557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39.334 B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8D72DD4-7107-A8D7-0BD0-001BF5C41C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5" y="697891"/>
            <a:ext cx="9415672" cy="28426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4163FF-3FB4-AE6C-D29E-E14533B2EEB2}"/>
              </a:ext>
            </a:extLst>
          </p:cNvPr>
          <p:cNvSpPr txBox="1"/>
          <p:nvPr/>
        </p:nvSpPr>
        <p:spPr>
          <a:xfrm>
            <a:off x="9005582" y="71306"/>
            <a:ext cx="237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قائمة التدفقات النقدية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69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  <p:bldP spid="11" grpId="0" animBg="1"/>
      <p:bldP spid="2" grpId="0" animBg="1"/>
      <p:bldP spid="7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055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8543" y="6088017"/>
            <a:ext cx="1142245" cy="669925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6A06F7-5EF5-C517-5DB3-95B4F916E357}"/>
              </a:ext>
            </a:extLst>
          </p:cNvPr>
          <p:cNvSpPr/>
          <p:nvPr/>
        </p:nvSpPr>
        <p:spPr>
          <a:xfrm>
            <a:off x="9805986" y="3693535"/>
            <a:ext cx="920343" cy="987401"/>
          </a:xfrm>
          <a:custGeom>
            <a:avLst/>
            <a:gdLst>
              <a:gd name="connsiteX0" fmla="*/ 0 w 920343"/>
              <a:gd name="connsiteY0" fmla="*/ 153394 h 987401"/>
              <a:gd name="connsiteX1" fmla="*/ 153394 w 920343"/>
              <a:gd name="connsiteY1" fmla="*/ 0 h 987401"/>
              <a:gd name="connsiteX2" fmla="*/ 766949 w 920343"/>
              <a:gd name="connsiteY2" fmla="*/ 0 h 987401"/>
              <a:gd name="connsiteX3" fmla="*/ 920343 w 920343"/>
              <a:gd name="connsiteY3" fmla="*/ 153394 h 987401"/>
              <a:gd name="connsiteX4" fmla="*/ 920343 w 920343"/>
              <a:gd name="connsiteY4" fmla="*/ 834007 h 987401"/>
              <a:gd name="connsiteX5" fmla="*/ 766949 w 920343"/>
              <a:gd name="connsiteY5" fmla="*/ 987401 h 987401"/>
              <a:gd name="connsiteX6" fmla="*/ 153394 w 920343"/>
              <a:gd name="connsiteY6" fmla="*/ 987401 h 987401"/>
              <a:gd name="connsiteX7" fmla="*/ 0 w 920343"/>
              <a:gd name="connsiteY7" fmla="*/ 834007 h 987401"/>
              <a:gd name="connsiteX8" fmla="*/ 0 w 920343"/>
              <a:gd name="connsiteY8" fmla="*/ 153394 h 98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343" h="987401" fill="none" extrusionOk="0">
                <a:moveTo>
                  <a:pt x="0" y="153394"/>
                </a:moveTo>
                <a:cubicBezTo>
                  <a:pt x="-35" y="54640"/>
                  <a:pt x="49205" y="-8030"/>
                  <a:pt x="153394" y="0"/>
                </a:cubicBezTo>
                <a:cubicBezTo>
                  <a:pt x="401364" y="19800"/>
                  <a:pt x="478077" y="-16523"/>
                  <a:pt x="766949" y="0"/>
                </a:cubicBezTo>
                <a:cubicBezTo>
                  <a:pt x="844613" y="-3431"/>
                  <a:pt x="905870" y="81490"/>
                  <a:pt x="920343" y="153394"/>
                </a:cubicBezTo>
                <a:cubicBezTo>
                  <a:pt x="946103" y="310685"/>
                  <a:pt x="949033" y="527680"/>
                  <a:pt x="920343" y="834007"/>
                </a:cubicBezTo>
                <a:cubicBezTo>
                  <a:pt x="920961" y="914578"/>
                  <a:pt x="866072" y="991103"/>
                  <a:pt x="766949" y="987401"/>
                </a:cubicBezTo>
                <a:cubicBezTo>
                  <a:pt x="483371" y="978124"/>
                  <a:pt x="358927" y="1016119"/>
                  <a:pt x="153394" y="987401"/>
                </a:cubicBezTo>
                <a:cubicBezTo>
                  <a:pt x="51027" y="985669"/>
                  <a:pt x="12764" y="912449"/>
                  <a:pt x="0" y="834007"/>
                </a:cubicBezTo>
                <a:cubicBezTo>
                  <a:pt x="-12590" y="589932"/>
                  <a:pt x="3723" y="313572"/>
                  <a:pt x="0" y="153394"/>
                </a:cubicBezTo>
                <a:close/>
              </a:path>
              <a:path w="920343" h="987401" stroke="0" extrusionOk="0">
                <a:moveTo>
                  <a:pt x="0" y="153394"/>
                </a:moveTo>
                <a:cubicBezTo>
                  <a:pt x="4501" y="62211"/>
                  <a:pt x="68138" y="4016"/>
                  <a:pt x="153394" y="0"/>
                </a:cubicBezTo>
                <a:cubicBezTo>
                  <a:pt x="423283" y="-11678"/>
                  <a:pt x="632726" y="-8372"/>
                  <a:pt x="766949" y="0"/>
                </a:cubicBezTo>
                <a:cubicBezTo>
                  <a:pt x="864226" y="1419"/>
                  <a:pt x="928846" y="52876"/>
                  <a:pt x="920343" y="153394"/>
                </a:cubicBezTo>
                <a:cubicBezTo>
                  <a:pt x="906260" y="419697"/>
                  <a:pt x="900534" y="644517"/>
                  <a:pt x="920343" y="834007"/>
                </a:cubicBezTo>
                <a:cubicBezTo>
                  <a:pt x="922581" y="911223"/>
                  <a:pt x="866968" y="998193"/>
                  <a:pt x="766949" y="987401"/>
                </a:cubicBezTo>
                <a:cubicBezTo>
                  <a:pt x="486921" y="984297"/>
                  <a:pt x="345275" y="982575"/>
                  <a:pt x="153394" y="987401"/>
                </a:cubicBezTo>
                <a:cubicBezTo>
                  <a:pt x="65052" y="990714"/>
                  <a:pt x="-13527" y="928110"/>
                  <a:pt x="0" y="834007"/>
                </a:cubicBezTo>
                <a:cubicBezTo>
                  <a:pt x="1399" y="691876"/>
                  <a:pt x="-24767" y="443842"/>
                  <a:pt x="0" y="153394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السعر</a:t>
            </a:r>
          </a:p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________</a:t>
            </a:r>
          </a:p>
          <a:p>
            <a:pPr algn="ct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التدفق النقدي الحر</a:t>
            </a:r>
            <a:endParaRPr lang="en-US" sz="12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B92214-9AEF-2D79-3B0F-C87F9B5D170C}"/>
              </a:ext>
            </a:extLst>
          </p:cNvPr>
          <p:cNvSpPr/>
          <p:nvPr/>
        </p:nvSpPr>
        <p:spPr>
          <a:xfrm>
            <a:off x="8485802" y="3648534"/>
            <a:ext cx="1166835" cy="1423953"/>
          </a:xfrm>
          <a:custGeom>
            <a:avLst/>
            <a:gdLst>
              <a:gd name="connsiteX0" fmla="*/ 0 w 1166835"/>
              <a:gd name="connsiteY0" fmla="*/ 194476 h 1423953"/>
              <a:gd name="connsiteX1" fmla="*/ 194476 w 1166835"/>
              <a:gd name="connsiteY1" fmla="*/ 0 h 1423953"/>
              <a:gd name="connsiteX2" fmla="*/ 591196 w 1166835"/>
              <a:gd name="connsiteY2" fmla="*/ 0 h 1423953"/>
              <a:gd name="connsiteX3" fmla="*/ 972359 w 1166835"/>
              <a:gd name="connsiteY3" fmla="*/ 0 h 1423953"/>
              <a:gd name="connsiteX4" fmla="*/ 1166835 w 1166835"/>
              <a:gd name="connsiteY4" fmla="*/ 194476 h 1423953"/>
              <a:gd name="connsiteX5" fmla="*/ 1166835 w 1166835"/>
              <a:gd name="connsiteY5" fmla="*/ 722327 h 1423953"/>
              <a:gd name="connsiteX6" fmla="*/ 1166835 w 1166835"/>
              <a:gd name="connsiteY6" fmla="*/ 1229477 h 1423953"/>
              <a:gd name="connsiteX7" fmla="*/ 972359 w 1166835"/>
              <a:gd name="connsiteY7" fmla="*/ 1423953 h 1423953"/>
              <a:gd name="connsiteX8" fmla="*/ 575639 w 1166835"/>
              <a:gd name="connsiteY8" fmla="*/ 1423953 h 1423953"/>
              <a:gd name="connsiteX9" fmla="*/ 194476 w 1166835"/>
              <a:gd name="connsiteY9" fmla="*/ 1423953 h 1423953"/>
              <a:gd name="connsiteX10" fmla="*/ 0 w 1166835"/>
              <a:gd name="connsiteY10" fmla="*/ 1229477 h 1423953"/>
              <a:gd name="connsiteX11" fmla="*/ 0 w 1166835"/>
              <a:gd name="connsiteY11" fmla="*/ 722327 h 1423953"/>
              <a:gd name="connsiteX12" fmla="*/ 0 w 1166835"/>
              <a:gd name="connsiteY12" fmla="*/ 194476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6835" h="1423953" fill="none" extrusionOk="0">
                <a:moveTo>
                  <a:pt x="0" y="194476"/>
                </a:moveTo>
                <a:cubicBezTo>
                  <a:pt x="-7085" y="82781"/>
                  <a:pt x="92266" y="-5999"/>
                  <a:pt x="194476" y="0"/>
                </a:cubicBezTo>
                <a:cubicBezTo>
                  <a:pt x="356959" y="9394"/>
                  <a:pt x="458110" y="-8827"/>
                  <a:pt x="591196" y="0"/>
                </a:cubicBezTo>
                <a:cubicBezTo>
                  <a:pt x="724282" y="8827"/>
                  <a:pt x="812996" y="-17652"/>
                  <a:pt x="972359" y="0"/>
                </a:cubicBezTo>
                <a:cubicBezTo>
                  <a:pt x="1095190" y="-20229"/>
                  <a:pt x="1190241" y="91552"/>
                  <a:pt x="1166835" y="194476"/>
                </a:cubicBezTo>
                <a:cubicBezTo>
                  <a:pt x="1176747" y="318942"/>
                  <a:pt x="1190863" y="467285"/>
                  <a:pt x="1166835" y="722327"/>
                </a:cubicBezTo>
                <a:cubicBezTo>
                  <a:pt x="1142807" y="977369"/>
                  <a:pt x="1148575" y="1121363"/>
                  <a:pt x="1166835" y="1229477"/>
                </a:cubicBezTo>
                <a:cubicBezTo>
                  <a:pt x="1141504" y="1336139"/>
                  <a:pt x="1075761" y="1415545"/>
                  <a:pt x="972359" y="1423953"/>
                </a:cubicBezTo>
                <a:cubicBezTo>
                  <a:pt x="840132" y="1420232"/>
                  <a:pt x="736480" y="1411413"/>
                  <a:pt x="575639" y="1423953"/>
                </a:cubicBezTo>
                <a:cubicBezTo>
                  <a:pt x="414798" y="1436493"/>
                  <a:pt x="355288" y="1423279"/>
                  <a:pt x="194476" y="1423953"/>
                </a:cubicBezTo>
                <a:cubicBezTo>
                  <a:pt x="88170" y="1419963"/>
                  <a:pt x="14052" y="1359108"/>
                  <a:pt x="0" y="1229477"/>
                </a:cubicBezTo>
                <a:cubicBezTo>
                  <a:pt x="15954" y="1117211"/>
                  <a:pt x="12139" y="906309"/>
                  <a:pt x="0" y="722327"/>
                </a:cubicBezTo>
                <a:cubicBezTo>
                  <a:pt x="-12139" y="538345"/>
                  <a:pt x="-1646" y="366164"/>
                  <a:pt x="0" y="194476"/>
                </a:cubicBezTo>
                <a:close/>
              </a:path>
              <a:path w="1166835" h="1423953" stroke="0" extrusionOk="0">
                <a:moveTo>
                  <a:pt x="0" y="194476"/>
                </a:moveTo>
                <a:cubicBezTo>
                  <a:pt x="5622" y="78993"/>
                  <a:pt x="83934" y="23356"/>
                  <a:pt x="194476" y="0"/>
                </a:cubicBezTo>
                <a:cubicBezTo>
                  <a:pt x="297301" y="18624"/>
                  <a:pt x="430295" y="-17743"/>
                  <a:pt x="583418" y="0"/>
                </a:cubicBezTo>
                <a:cubicBezTo>
                  <a:pt x="736541" y="17743"/>
                  <a:pt x="824217" y="6729"/>
                  <a:pt x="972359" y="0"/>
                </a:cubicBezTo>
                <a:cubicBezTo>
                  <a:pt x="1068700" y="-12236"/>
                  <a:pt x="1188189" y="78134"/>
                  <a:pt x="1166835" y="194476"/>
                </a:cubicBezTo>
                <a:cubicBezTo>
                  <a:pt x="1189987" y="373170"/>
                  <a:pt x="1160037" y="450366"/>
                  <a:pt x="1166835" y="680926"/>
                </a:cubicBezTo>
                <a:cubicBezTo>
                  <a:pt x="1173634" y="911486"/>
                  <a:pt x="1183700" y="994738"/>
                  <a:pt x="1166835" y="1229477"/>
                </a:cubicBezTo>
                <a:cubicBezTo>
                  <a:pt x="1153531" y="1333471"/>
                  <a:pt x="1065029" y="1413028"/>
                  <a:pt x="972359" y="1423953"/>
                </a:cubicBezTo>
                <a:cubicBezTo>
                  <a:pt x="777511" y="1414677"/>
                  <a:pt x="744168" y="1415097"/>
                  <a:pt x="575639" y="1423953"/>
                </a:cubicBezTo>
                <a:cubicBezTo>
                  <a:pt x="407110" y="1432809"/>
                  <a:pt x="380691" y="1420807"/>
                  <a:pt x="194476" y="1423953"/>
                </a:cubicBezTo>
                <a:cubicBezTo>
                  <a:pt x="87013" y="1401368"/>
                  <a:pt x="-10721" y="1332462"/>
                  <a:pt x="0" y="1229477"/>
                </a:cubicBezTo>
                <a:cubicBezTo>
                  <a:pt x="-23946" y="1033792"/>
                  <a:pt x="-20986" y="909260"/>
                  <a:pt x="0" y="743027"/>
                </a:cubicBezTo>
                <a:cubicBezTo>
                  <a:pt x="20986" y="576794"/>
                  <a:pt x="-21146" y="371269"/>
                  <a:pt x="0" y="19447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Enterprise Value</a:t>
            </a:r>
          </a:p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ـــــــــــــــــــــــــــــــــــــــــــــــــــــــــــــــــ</a:t>
            </a:r>
            <a:endParaRPr lang="en-US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Free Cash Flow</a:t>
            </a:r>
            <a:endParaRPr lang="ar-EG" sz="1400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0BD344-7EBC-4086-065A-7845BCD254E9}"/>
              </a:ext>
            </a:extLst>
          </p:cNvPr>
          <p:cNvSpPr/>
          <p:nvPr/>
        </p:nvSpPr>
        <p:spPr>
          <a:xfrm>
            <a:off x="7375691" y="3628343"/>
            <a:ext cx="1055734" cy="704537"/>
          </a:xfrm>
          <a:custGeom>
            <a:avLst/>
            <a:gdLst>
              <a:gd name="connsiteX0" fmla="*/ 0 w 1055734"/>
              <a:gd name="connsiteY0" fmla="*/ 117425 h 704537"/>
              <a:gd name="connsiteX1" fmla="*/ 117425 w 1055734"/>
              <a:gd name="connsiteY1" fmla="*/ 0 h 704537"/>
              <a:gd name="connsiteX2" fmla="*/ 511449 w 1055734"/>
              <a:gd name="connsiteY2" fmla="*/ 0 h 704537"/>
              <a:gd name="connsiteX3" fmla="*/ 938309 w 1055734"/>
              <a:gd name="connsiteY3" fmla="*/ 0 h 704537"/>
              <a:gd name="connsiteX4" fmla="*/ 1055734 w 1055734"/>
              <a:gd name="connsiteY4" fmla="*/ 117425 h 704537"/>
              <a:gd name="connsiteX5" fmla="*/ 1055734 w 1055734"/>
              <a:gd name="connsiteY5" fmla="*/ 587112 h 704537"/>
              <a:gd name="connsiteX6" fmla="*/ 938309 w 1055734"/>
              <a:gd name="connsiteY6" fmla="*/ 704537 h 704537"/>
              <a:gd name="connsiteX7" fmla="*/ 544285 w 1055734"/>
              <a:gd name="connsiteY7" fmla="*/ 704537 h 704537"/>
              <a:gd name="connsiteX8" fmla="*/ 117425 w 1055734"/>
              <a:gd name="connsiteY8" fmla="*/ 704537 h 704537"/>
              <a:gd name="connsiteX9" fmla="*/ 0 w 1055734"/>
              <a:gd name="connsiteY9" fmla="*/ 587112 h 704537"/>
              <a:gd name="connsiteX10" fmla="*/ 0 w 1055734"/>
              <a:gd name="connsiteY10" fmla="*/ 117425 h 70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5734" h="704537" fill="none" extrusionOk="0">
                <a:moveTo>
                  <a:pt x="0" y="117425"/>
                </a:moveTo>
                <a:cubicBezTo>
                  <a:pt x="-5638" y="64125"/>
                  <a:pt x="41924" y="6489"/>
                  <a:pt x="117425" y="0"/>
                </a:cubicBezTo>
                <a:cubicBezTo>
                  <a:pt x="235017" y="-6971"/>
                  <a:pt x="421613" y="14858"/>
                  <a:pt x="511449" y="0"/>
                </a:cubicBezTo>
                <a:cubicBezTo>
                  <a:pt x="601285" y="-14858"/>
                  <a:pt x="781542" y="-649"/>
                  <a:pt x="938309" y="0"/>
                </a:cubicBezTo>
                <a:cubicBezTo>
                  <a:pt x="1003626" y="-3121"/>
                  <a:pt x="1065042" y="54965"/>
                  <a:pt x="1055734" y="117425"/>
                </a:cubicBezTo>
                <a:cubicBezTo>
                  <a:pt x="1075793" y="290907"/>
                  <a:pt x="1076812" y="483546"/>
                  <a:pt x="1055734" y="587112"/>
                </a:cubicBezTo>
                <a:cubicBezTo>
                  <a:pt x="1044291" y="650841"/>
                  <a:pt x="1014708" y="698860"/>
                  <a:pt x="938309" y="704537"/>
                </a:cubicBezTo>
                <a:cubicBezTo>
                  <a:pt x="792567" y="710088"/>
                  <a:pt x="696295" y="692809"/>
                  <a:pt x="544285" y="704537"/>
                </a:cubicBezTo>
                <a:cubicBezTo>
                  <a:pt x="392275" y="716265"/>
                  <a:pt x="237645" y="723752"/>
                  <a:pt x="117425" y="704537"/>
                </a:cubicBezTo>
                <a:cubicBezTo>
                  <a:pt x="50473" y="707493"/>
                  <a:pt x="2592" y="651649"/>
                  <a:pt x="0" y="587112"/>
                </a:cubicBezTo>
                <a:cubicBezTo>
                  <a:pt x="14067" y="354284"/>
                  <a:pt x="3924" y="238203"/>
                  <a:pt x="0" y="117425"/>
                </a:cubicBezTo>
                <a:close/>
              </a:path>
              <a:path w="1055734" h="704537" stroke="0" extrusionOk="0">
                <a:moveTo>
                  <a:pt x="0" y="117425"/>
                </a:moveTo>
                <a:cubicBezTo>
                  <a:pt x="5362" y="44870"/>
                  <a:pt x="51562" y="7525"/>
                  <a:pt x="117425" y="0"/>
                </a:cubicBezTo>
                <a:cubicBezTo>
                  <a:pt x="241481" y="14742"/>
                  <a:pt x="432493" y="17042"/>
                  <a:pt x="527867" y="0"/>
                </a:cubicBezTo>
                <a:cubicBezTo>
                  <a:pt x="623241" y="-17042"/>
                  <a:pt x="775214" y="-3038"/>
                  <a:pt x="938309" y="0"/>
                </a:cubicBezTo>
                <a:cubicBezTo>
                  <a:pt x="994891" y="-9146"/>
                  <a:pt x="1058659" y="51349"/>
                  <a:pt x="1055734" y="117425"/>
                </a:cubicBezTo>
                <a:cubicBezTo>
                  <a:pt x="1037317" y="299666"/>
                  <a:pt x="1058320" y="369921"/>
                  <a:pt x="1055734" y="587112"/>
                </a:cubicBezTo>
                <a:cubicBezTo>
                  <a:pt x="1050578" y="659113"/>
                  <a:pt x="1005562" y="704031"/>
                  <a:pt x="938309" y="704537"/>
                </a:cubicBezTo>
                <a:cubicBezTo>
                  <a:pt x="784935" y="709168"/>
                  <a:pt x="640843" y="714254"/>
                  <a:pt x="544285" y="704537"/>
                </a:cubicBezTo>
                <a:cubicBezTo>
                  <a:pt x="447727" y="694820"/>
                  <a:pt x="261186" y="687970"/>
                  <a:pt x="117425" y="704537"/>
                </a:cubicBezTo>
                <a:cubicBezTo>
                  <a:pt x="54820" y="708043"/>
                  <a:pt x="-1235" y="657596"/>
                  <a:pt x="0" y="587112"/>
                </a:cubicBezTo>
                <a:cubicBezTo>
                  <a:pt x="-19107" y="401763"/>
                  <a:pt x="15631" y="212026"/>
                  <a:pt x="0" y="117425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Free Cash Flow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Growth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1230A0F-86C3-3C6A-1550-03C856ADB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0" y="828868"/>
            <a:ext cx="10408947" cy="2733139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AA05A5C-3FEA-EF56-5003-1503C32184FC}"/>
              </a:ext>
            </a:extLst>
          </p:cNvPr>
          <p:cNvSpPr/>
          <p:nvPr/>
        </p:nvSpPr>
        <p:spPr>
          <a:xfrm>
            <a:off x="8485802" y="5159014"/>
            <a:ext cx="1166835" cy="1423953"/>
          </a:xfrm>
          <a:custGeom>
            <a:avLst/>
            <a:gdLst>
              <a:gd name="connsiteX0" fmla="*/ 0 w 1166835"/>
              <a:gd name="connsiteY0" fmla="*/ 194476 h 1423953"/>
              <a:gd name="connsiteX1" fmla="*/ 194476 w 1166835"/>
              <a:gd name="connsiteY1" fmla="*/ 0 h 1423953"/>
              <a:gd name="connsiteX2" fmla="*/ 591196 w 1166835"/>
              <a:gd name="connsiteY2" fmla="*/ 0 h 1423953"/>
              <a:gd name="connsiteX3" fmla="*/ 972359 w 1166835"/>
              <a:gd name="connsiteY3" fmla="*/ 0 h 1423953"/>
              <a:gd name="connsiteX4" fmla="*/ 1166835 w 1166835"/>
              <a:gd name="connsiteY4" fmla="*/ 194476 h 1423953"/>
              <a:gd name="connsiteX5" fmla="*/ 1166835 w 1166835"/>
              <a:gd name="connsiteY5" fmla="*/ 722327 h 1423953"/>
              <a:gd name="connsiteX6" fmla="*/ 1166835 w 1166835"/>
              <a:gd name="connsiteY6" fmla="*/ 1229477 h 1423953"/>
              <a:gd name="connsiteX7" fmla="*/ 972359 w 1166835"/>
              <a:gd name="connsiteY7" fmla="*/ 1423953 h 1423953"/>
              <a:gd name="connsiteX8" fmla="*/ 575639 w 1166835"/>
              <a:gd name="connsiteY8" fmla="*/ 1423953 h 1423953"/>
              <a:gd name="connsiteX9" fmla="*/ 194476 w 1166835"/>
              <a:gd name="connsiteY9" fmla="*/ 1423953 h 1423953"/>
              <a:gd name="connsiteX10" fmla="*/ 0 w 1166835"/>
              <a:gd name="connsiteY10" fmla="*/ 1229477 h 1423953"/>
              <a:gd name="connsiteX11" fmla="*/ 0 w 1166835"/>
              <a:gd name="connsiteY11" fmla="*/ 722327 h 1423953"/>
              <a:gd name="connsiteX12" fmla="*/ 0 w 1166835"/>
              <a:gd name="connsiteY12" fmla="*/ 194476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6835" h="1423953" fill="none" extrusionOk="0">
                <a:moveTo>
                  <a:pt x="0" y="194476"/>
                </a:moveTo>
                <a:cubicBezTo>
                  <a:pt x="-7085" y="82781"/>
                  <a:pt x="92266" y="-5999"/>
                  <a:pt x="194476" y="0"/>
                </a:cubicBezTo>
                <a:cubicBezTo>
                  <a:pt x="356959" y="9394"/>
                  <a:pt x="458110" y="-8827"/>
                  <a:pt x="591196" y="0"/>
                </a:cubicBezTo>
                <a:cubicBezTo>
                  <a:pt x="724282" y="8827"/>
                  <a:pt x="812996" y="-17652"/>
                  <a:pt x="972359" y="0"/>
                </a:cubicBezTo>
                <a:cubicBezTo>
                  <a:pt x="1095190" y="-20229"/>
                  <a:pt x="1190241" y="91552"/>
                  <a:pt x="1166835" y="194476"/>
                </a:cubicBezTo>
                <a:cubicBezTo>
                  <a:pt x="1176747" y="318942"/>
                  <a:pt x="1190863" y="467285"/>
                  <a:pt x="1166835" y="722327"/>
                </a:cubicBezTo>
                <a:cubicBezTo>
                  <a:pt x="1142807" y="977369"/>
                  <a:pt x="1148575" y="1121363"/>
                  <a:pt x="1166835" y="1229477"/>
                </a:cubicBezTo>
                <a:cubicBezTo>
                  <a:pt x="1141504" y="1336139"/>
                  <a:pt x="1075761" y="1415545"/>
                  <a:pt x="972359" y="1423953"/>
                </a:cubicBezTo>
                <a:cubicBezTo>
                  <a:pt x="840132" y="1420232"/>
                  <a:pt x="736480" y="1411413"/>
                  <a:pt x="575639" y="1423953"/>
                </a:cubicBezTo>
                <a:cubicBezTo>
                  <a:pt x="414798" y="1436493"/>
                  <a:pt x="355288" y="1423279"/>
                  <a:pt x="194476" y="1423953"/>
                </a:cubicBezTo>
                <a:cubicBezTo>
                  <a:pt x="88170" y="1419963"/>
                  <a:pt x="14052" y="1359108"/>
                  <a:pt x="0" y="1229477"/>
                </a:cubicBezTo>
                <a:cubicBezTo>
                  <a:pt x="15954" y="1117211"/>
                  <a:pt x="12139" y="906309"/>
                  <a:pt x="0" y="722327"/>
                </a:cubicBezTo>
                <a:cubicBezTo>
                  <a:pt x="-12139" y="538345"/>
                  <a:pt x="-1646" y="366164"/>
                  <a:pt x="0" y="194476"/>
                </a:cubicBezTo>
                <a:close/>
              </a:path>
              <a:path w="1166835" h="1423953" stroke="0" extrusionOk="0">
                <a:moveTo>
                  <a:pt x="0" y="194476"/>
                </a:moveTo>
                <a:cubicBezTo>
                  <a:pt x="5622" y="78993"/>
                  <a:pt x="83934" y="23356"/>
                  <a:pt x="194476" y="0"/>
                </a:cubicBezTo>
                <a:cubicBezTo>
                  <a:pt x="297301" y="18624"/>
                  <a:pt x="430295" y="-17743"/>
                  <a:pt x="583418" y="0"/>
                </a:cubicBezTo>
                <a:cubicBezTo>
                  <a:pt x="736541" y="17743"/>
                  <a:pt x="824217" y="6729"/>
                  <a:pt x="972359" y="0"/>
                </a:cubicBezTo>
                <a:cubicBezTo>
                  <a:pt x="1068700" y="-12236"/>
                  <a:pt x="1188189" y="78134"/>
                  <a:pt x="1166835" y="194476"/>
                </a:cubicBezTo>
                <a:cubicBezTo>
                  <a:pt x="1189987" y="373170"/>
                  <a:pt x="1160037" y="450366"/>
                  <a:pt x="1166835" y="680926"/>
                </a:cubicBezTo>
                <a:cubicBezTo>
                  <a:pt x="1173634" y="911486"/>
                  <a:pt x="1183700" y="994738"/>
                  <a:pt x="1166835" y="1229477"/>
                </a:cubicBezTo>
                <a:cubicBezTo>
                  <a:pt x="1153531" y="1333471"/>
                  <a:pt x="1065029" y="1413028"/>
                  <a:pt x="972359" y="1423953"/>
                </a:cubicBezTo>
                <a:cubicBezTo>
                  <a:pt x="777511" y="1414677"/>
                  <a:pt x="744168" y="1415097"/>
                  <a:pt x="575639" y="1423953"/>
                </a:cubicBezTo>
                <a:cubicBezTo>
                  <a:pt x="407110" y="1432809"/>
                  <a:pt x="380691" y="1420807"/>
                  <a:pt x="194476" y="1423953"/>
                </a:cubicBezTo>
                <a:cubicBezTo>
                  <a:pt x="87013" y="1401368"/>
                  <a:pt x="-10721" y="1332462"/>
                  <a:pt x="0" y="1229477"/>
                </a:cubicBezTo>
                <a:cubicBezTo>
                  <a:pt x="-23946" y="1033792"/>
                  <a:pt x="-20986" y="909260"/>
                  <a:pt x="0" y="743027"/>
                </a:cubicBezTo>
                <a:cubicBezTo>
                  <a:pt x="20986" y="576794"/>
                  <a:pt x="-21146" y="371269"/>
                  <a:pt x="0" y="19447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قيمة الشركة</a:t>
            </a:r>
          </a:p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ـــــــــــــــــــــــــــــــــــــــــــــــــــــــــــ</a:t>
            </a:r>
          </a:p>
          <a:p>
            <a:pPr algn="ctr"/>
            <a:r>
              <a:rPr lang="ar-EG" sz="14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التدفق النقدي الحر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255A98-78E4-2BCF-BA55-C3F493E8BF56}"/>
              </a:ext>
            </a:extLst>
          </p:cNvPr>
          <p:cNvSpPr txBox="1"/>
          <p:nvPr/>
        </p:nvSpPr>
        <p:spPr>
          <a:xfrm>
            <a:off x="9005582" y="71306"/>
            <a:ext cx="237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قائمة التدفقات النقدية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6114D6-7670-9B3D-C647-3FBAB1AC93C0}"/>
              </a:ext>
            </a:extLst>
          </p:cNvPr>
          <p:cNvSpPr/>
          <p:nvPr/>
        </p:nvSpPr>
        <p:spPr>
          <a:xfrm rot="18457194">
            <a:off x="4891811" y="4111051"/>
            <a:ext cx="2397794" cy="498919"/>
          </a:xfrm>
          <a:custGeom>
            <a:avLst/>
            <a:gdLst>
              <a:gd name="connsiteX0" fmla="*/ 0 w 2397794"/>
              <a:gd name="connsiteY0" fmla="*/ 83155 h 498919"/>
              <a:gd name="connsiteX1" fmla="*/ 83155 w 2397794"/>
              <a:gd name="connsiteY1" fmla="*/ 0 h 498919"/>
              <a:gd name="connsiteX2" fmla="*/ 663341 w 2397794"/>
              <a:gd name="connsiteY2" fmla="*/ 0 h 498919"/>
              <a:gd name="connsiteX3" fmla="*/ 1176582 w 2397794"/>
              <a:gd name="connsiteY3" fmla="*/ 0 h 498919"/>
              <a:gd name="connsiteX4" fmla="*/ 1756768 w 2397794"/>
              <a:gd name="connsiteY4" fmla="*/ 0 h 498919"/>
              <a:gd name="connsiteX5" fmla="*/ 2314639 w 2397794"/>
              <a:gd name="connsiteY5" fmla="*/ 0 h 498919"/>
              <a:gd name="connsiteX6" fmla="*/ 2397794 w 2397794"/>
              <a:gd name="connsiteY6" fmla="*/ 83155 h 498919"/>
              <a:gd name="connsiteX7" fmla="*/ 2397794 w 2397794"/>
              <a:gd name="connsiteY7" fmla="*/ 415764 h 498919"/>
              <a:gd name="connsiteX8" fmla="*/ 2314639 w 2397794"/>
              <a:gd name="connsiteY8" fmla="*/ 498919 h 498919"/>
              <a:gd name="connsiteX9" fmla="*/ 1801398 w 2397794"/>
              <a:gd name="connsiteY9" fmla="*/ 498919 h 498919"/>
              <a:gd name="connsiteX10" fmla="*/ 1221212 w 2397794"/>
              <a:gd name="connsiteY10" fmla="*/ 498919 h 498919"/>
              <a:gd name="connsiteX11" fmla="*/ 707971 w 2397794"/>
              <a:gd name="connsiteY11" fmla="*/ 498919 h 498919"/>
              <a:gd name="connsiteX12" fmla="*/ 83155 w 2397794"/>
              <a:gd name="connsiteY12" fmla="*/ 498919 h 498919"/>
              <a:gd name="connsiteX13" fmla="*/ 0 w 2397794"/>
              <a:gd name="connsiteY13" fmla="*/ 415764 h 498919"/>
              <a:gd name="connsiteX14" fmla="*/ 0 w 2397794"/>
              <a:gd name="connsiteY14" fmla="*/ 83155 h 49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7794" h="498919" fill="none" extrusionOk="0">
                <a:moveTo>
                  <a:pt x="0" y="83155"/>
                </a:moveTo>
                <a:cubicBezTo>
                  <a:pt x="-2237" y="30798"/>
                  <a:pt x="36507" y="947"/>
                  <a:pt x="83155" y="0"/>
                </a:cubicBezTo>
                <a:cubicBezTo>
                  <a:pt x="200044" y="27048"/>
                  <a:pt x="431432" y="-9164"/>
                  <a:pt x="663341" y="0"/>
                </a:cubicBezTo>
                <a:cubicBezTo>
                  <a:pt x="895250" y="9164"/>
                  <a:pt x="983242" y="3482"/>
                  <a:pt x="1176582" y="0"/>
                </a:cubicBezTo>
                <a:cubicBezTo>
                  <a:pt x="1369922" y="-3482"/>
                  <a:pt x="1571853" y="-20465"/>
                  <a:pt x="1756768" y="0"/>
                </a:cubicBezTo>
                <a:cubicBezTo>
                  <a:pt x="1941683" y="20465"/>
                  <a:pt x="2074831" y="-20800"/>
                  <a:pt x="2314639" y="0"/>
                </a:cubicBezTo>
                <a:cubicBezTo>
                  <a:pt x="2368163" y="3743"/>
                  <a:pt x="2398190" y="43598"/>
                  <a:pt x="2397794" y="83155"/>
                </a:cubicBezTo>
                <a:cubicBezTo>
                  <a:pt x="2410478" y="178851"/>
                  <a:pt x="2413502" y="278745"/>
                  <a:pt x="2397794" y="415764"/>
                </a:cubicBezTo>
                <a:cubicBezTo>
                  <a:pt x="2401410" y="460068"/>
                  <a:pt x="2362990" y="493693"/>
                  <a:pt x="2314639" y="498919"/>
                </a:cubicBezTo>
                <a:cubicBezTo>
                  <a:pt x="2107403" y="483045"/>
                  <a:pt x="1960218" y="513011"/>
                  <a:pt x="1801398" y="498919"/>
                </a:cubicBezTo>
                <a:cubicBezTo>
                  <a:pt x="1642578" y="484827"/>
                  <a:pt x="1416361" y="474340"/>
                  <a:pt x="1221212" y="498919"/>
                </a:cubicBezTo>
                <a:cubicBezTo>
                  <a:pt x="1026063" y="523498"/>
                  <a:pt x="880692" y="495854"/>
                  <a:pt x="707971" y="498919"/>
                </a:cubicBezTo>
                <a:cubicBezTo>
                  <a:pt x="535250" y="501984"/>
                  <a:pt x="251709" y="527358"/>
                  <a:pt x="83155" y="498919"/>
                </a:cubicBezTo>
                <a:cubicBezTo>
                  <a:pt x="45880" y="495369"/>
                  <a:pt x="992" y="462572"/>
                  <a:pt x="0" y="415764"/>
                </a:cubicBezTo>
                <a:cubicBezTo>
                  <a:pt x="4502" y="309201"/>
                  <a:pt x="10828" y="226477"/>
                  <a:pt x="0" y="83155"/>
                </a:cubicBezTo>
                <a:close/>
              </a:path>
              <a:path w="2397794" h="498919" stroke="0" extrusionOk="0">
                <a:moveTo>
                  <a:pt x="0" y="83155"/>
                </a:moveTo>
                <a:cubicBezTo>
                  <a:pt x="4188" y="31213"/>
                  <a:pt x="36234" y="7419"/>
                  <a:pt x="83155" y="0"/>
                </a:cubicBezTo>
                <a:cubicBezTo>
                  <a:pt x="252231" y="-7221"/>
                  <a:pt x="511185" y="9583"/>
                  <a:pt x="641026" y="0"/>
                </a:cubicBezTo>
                <a:cubicBezTo>
                  <a:pt x="770867" y="-9583"/>
                  <a:pt x="1062861" y="22486"/>
                  <a:pt x="1243527" y="0"/>
                </a:cubicBezTo>
                <a:cubicBezTo>
                  <a:pt x="1424193" y="-22486"/>
                  <a:pt x="2008150" y="-47334"/>
                  <a:pt x="2314639" y="0"/>
                </a:cubicBezTo>
                <a:cubicBezTo>
                  <a:pt x="2358356" y="2966"/>
                  <a:pt x="2397223" y="27718"/>
                  <a:pt x="2397794" y="83155"/>
                </a:cubicBezTo>
                <a:cubicBezTo>
                  <a:pt x="2411089" y="158423"/>
                  <a:pt x="2409898" y="346975"/>
                  <a:pt x="2397794" y="415764"/>
                </a:cubicBezTo>
                <a:cubicBezTo>
                  <a:pt x="2394695" y="460894"/>
                  <a:pt x="2358546" y="497423"/>
                  <a:pt x="2314639" y="498919"/>
                </a:cubicBezTo>
                <a:cubicBezTo>
                  <a:pt x="2171367" y="496987"/>
                  <a:pt x="1920019" y="486742"/>
                  <a:pt x="1734453" y="498919"/>
                </a:cubicBezTo>
                <a:cubicBezTo>
                  <a:pt x="1548887" y="511096"/>
                  <a:pt x="1364049" y="499473"/>
                  <a:pt x="1154267" y="498919"/>
                </a:cubicBezTo>
                <a:cubicBezTo>
                  <a:pt x="944485" y="498365"/>
                  <a:pt x="787797" y="514962"/>
                  <a:pt x="663341" y="498919"/>
                </a:cubicBezTo>
                <a:cubicBezTo>
                  <a:pt x="538885" y="482876"/>
                  <a:pt x="239268" y="485143"/>
                  <a:pt x="83155" y="498919"/>
                </a:cubicBezTo>
                <a:cubicBezTo>
                  <a:pt x="35864" y="501717"/>
                  <a:pt x="-6420" y="465601"/>
                  <a:pt x="0" y="415764"/>
                </a:cubicBezTo>
                <a:cubicBezTo>
                  <a:pt x="-13110" y="294792"/>
                  <a:pt x="-5201" y="152572"/>
                  <a:pt x="0" y="83155"/>
                </a:cubicBezTo>
                <a:close/>
              </a:path>
            </a:pathLst>
          </a:custGeom>
          <a:solidFill>
            <a:srgbClr val="92D05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Free Cash Flow Margin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F5BB20-F834-7A19-4493-CE4AA24019C6}"/>
              </a:ext>
            </a:extLst>
          </p:cNvPr>
          <p:cNvSpPr/>
          <p:nvPr/>
        </p:nvSpPr>
        <p:spPr>
          <a:xfrm>
            <a:off x="4742215" y="5462406"/>
            <a:ext cx="1396381" cy="600809"/>
          </a:xfrm>
          <a:custGeom>
            <a:avLst/>
            <a:gdLst>
              <a:gd name="connsiteX0" fmla="*/ 0 w 1396381"/>
              <a:gd name="connsiteY0" fmla="*/ 100137 h 600809"/>
              <a:gd name="connsiteX1" fmla="*/ 100137 w 1396381"/>
              <a:gd name="connsiteY1" fmla="*/ 0 h 600809"/>
              <a:gd name="connsiteX2" fmla="*/ 674268 w 1396381"/>
              <a:gd name="connsiteY2" fmla="*/ 0 h 600809"/>
              <a:gd name="connsiteX3" fmla="*/ 1296244 w 1396381"/>
              <a:gd name="connsiteY3" fmla="*/ 0 h 600809"/>
              <a:gd name="connsiteX4" fmla="*/ 1396381 w 1396381"/>
              <a:gd name="connsiteY4" fmla="*/ 100137 h 600809"/>
              <a:gd name="connsiteX5" fmla="*/ 1396381 w 1396381"/>
              <a:gd name="connsiteY5" fmla="*/ 500672 h 600809"/>
              <a:gd name="connsiteX6" fmla="*/ 1296244 w 1396381"/>
              <a:gd name="connsiteY6" fmla="*/ 600809 h 600809"/>
              <a:gd name="connsiteX7" fmla="*/ 722113 w 1396381"/>
              <a:gd name="connsiteY7" fmla="*/ 600809 h 600809"/>
              <a:gd name="connsiteX8" fmla="*/ 100137 w 1396381"/>
              <a:gd name="connsiteY8" fmla="*/ 600809 h 600809"/>
              <a:gd name="connsiteX9" fmla="*/ 0 w 1396381"/>
              <a:gd name="connsiteY9" fmla="*/ 500672 h 600809"/>
              <a:gd name="connsiteX10" fmla="*/ 0 w 1396381"/>
              <a:gd name="connsiteY10" fmla="*/ 100137 h 60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96381" h="600809" fill="none" extrusionOk="0">
                <a:moveTo>
                  <a:pt x="0" y="100137"/>
                </a:moveTo>
                <a:cubicBezTo>
                  <a:pt x="-3520" y="52045"/>
                  <a:pt x="38223" y="4028"/>
                  <a:pt x="100137" y="0"/>
                </a:cubicBezTo>
                <a:cubicBezTo>
                  <a:pt x="252823" y="5769"/>
                  <a:pt x="480967" y="-2574"/>
                  <a:pt x="674268" y="0"/>
                </a:cubicBezTo>
                <a:cubicBezTo>
                  <a:pt x="867569" y="2574"/>
                  <a:pt x="987367" y="22826"/>
                  <a:pt x="1296244" y="0"/>
                </a:cubicBezTo>
                <a:cubicBezTo>
                  <a:pt x="1353513" y="-13196"/>
                  <a:pt x="1401923" y="46257"/>
                  <a:pt x="1396381" y="100137"/>
                </a:cubicBezTo>
                <a:cubicBezTo>
                  <a:pt x="1402604" y="194844"/>
                  <a:pt x="1385495" y="362353"/>
                  <a:pt x="1396381" y="500672"/>
                </a:cubicBezTo>
                <a:cubicBezTo>
                  <a:pt x="1387751" y="555129"/>
                  <a:pt x="1361663" y="595837"/>
                  <a:pt x="1296244" y="600809"/>
                </a:cubicBezTo>
                <a:cubicBezTo>
                  <a:pt x="1044467" y="626745"/>
                  <a:pt x="994212" y="614108"/>
                  <a:pt x="722113" y="600809"/>
                </a:cubicBezTo>
                <a:cubicBezTo>
                  <a:pt x="450014" y="587510"/>
                  <a:pt x="384474" y="629986"/>
                  <a:pt x="100137" y="600809"/>
                </a:cubicBezTo>
                <a:cubicBezTo>
                  <a:pt x="41094" y="606070"/>
                  <a:pt x="7894" y="555018"/>
                  <a:pt x="0" y="500672"/>
                </a:cubicBezTo>
                <a:cubicBezTo>
                  <a:pt x="-3355" y="359624"/>
                  <a:pt x="17858" y="245040"/>
                  <a:pt x="0" y="100137"/>
                </a:cubicBezTo>
                <a:close/>
              </a:path>
              <a:path w="1396381" h="600809" stroke="0" extrusionOk="0">
                <a:moveTo>
                  <a:pt x="0" y="100137"/>
                </a:moveTo>
                <a:cubicBezTo>
                  <a:pt x="4061" y="38999"/>
                  <a:pt x="43154" y="12501"/>
                  <a:pt x="100137" y="0"/>
                </a:cubicBezTo>
                <a:cubicBezTo>
                  <a:pt x="350003" y="-14893"/>
                  <a:pt x="575706" y="6288"/>
                  <a:pt x="698191" y="0"/>
                </a:cubicBezTo>
                <a:cubicBezTo>
                  <a:pt x="820676" y="-6288"/>
                  <a:pt x="1004464" y="19925"/>
                  <a:pt x="1296244" y="0"/>
                </a:cubicBezTo>
                <a:cubicBezTo>
                  <a:pt x="1349350" y="-2431"/>
                  <a:pt x="1405018" y="41219"/>
                  <a:pt x="1396381" y="100137"/>
                </a:cubicBezTo>
                <a:cubicBezTo>
                  <a:pt x="1406254" y="221218"/>
                  <a:pt x="1381998" y="416901"/>
                  <a:pt x="1396381" y="500672"/>
                </a:cubicBezTo>
                <a:cubicBezTo>
                  <a:pt x="1395490" y="557211"/>
                  <a:pt x="1354728" y="600139"/>
                  <a:pt x="1296244" y="600809"/>
                </a:cubicBezTo>
                <a:cubicBezTo>
                  <a:pt x="1087684" y="582549"/>
                  <a:pt x="962510" y="583786"/>
                  <a:pt x="722113" y="600809"/>
                </a:cubicBezTo>
                <a:cubicBezTo>
                  <a:pt x="481716" y="617832"/>
                  <a:pt x="348492" y="628748"/>
                  <a:pt x="100137" y="600809"/>
                </a:cubicBezTo>
                <a:cubicBezTo>
                  <a:pt x="46159" y="602878"/>
                  <a:pt x="-2310" y="566512"/>
                  <a:pt x="0" y="500672"/>
                </a:cubicBezTo>
                <a:cubicBezTo>
                  <a:pt x="-3498" y="333224"/>
                  <a:pt x="-15570" y="206301"/>
                  <a:pt x="0" y="10013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التدفق النقدي الحر</a:t>
            </a:r>
          </a:p>
          <a:p>
            <a:pPr algn="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ــــــــــــــــــــــــــــــــــــــــــــــــــــــــــــــــــــــــــــــــــــــــــــــــ</a:t>
            </a:r>
          </a:p>
          <a:p>
            <a:pPr algn="r"/>
            <a:r>
              <a:rPr lang="ar-EG" sz="1200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المبيعات</a:t>
            </a:r>
          </a:p>
        </p:txBody>
      </p:sp>
    </p:spTree>
    <p:extLst>
      <p:ext uri="{BB962C8B-B14F-4D97-AF65-F5344CB8AC3E}">
        <p14:creationId xmlns:p14="http://schemas.microsoft.com/office/powerpoint/2010/main" val="2733626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  <p:bldP spid="24" grpId="0" animBg="1"/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4690" y="6055466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40120B-0469-2620-B752-A32832B06369}"/>
              </a:ext>
            </a:extLst>
          </p:cNvPr>
          <p:cNvSpPr/>
          <p:nvPr/>
        </p:nvSpPr>
        <p:spPr>
          <a:xfrm>
            <a:off x="4783369" y="132609"/>
            <a:ext cx="3187509" cy="669924"/>
          </a:xfrm>
          <a:custGeom>
            <a:avLst/>
            <a:gdLst>
              <a:gd name="connsiteX0" fmla="*/ 0 w 3187509"/>
              <a:gd name="connsiteY0" fmla="*/ 111656 h 669924"/>
              <a:gd name="connsiteX1" fmla="*/ 111656 w 3187509"/>
              <a:gd name="connsiteY1" fmla="*/ 0 h 669924"/>
              <a:gd name="connsiteX2" fmla="*/ 674853 w 3187509"/>
              <a:gd name="connsiteY2" fmla="*/ 0 h 669924"/>
              <a:gd name="connsiteX3" fmla="*/ 1238051 w 3187509"/>
              <a:gd name="connsiteY3" fmla="*/ 0 h 669924"/>
              <a:gd name="connsiteX4" fmla="*/ 1771606 w 3187509"/>
              <a:gd name="connsiteY4" fmla="*/ 0 h 669924"/>
              <a:gd name="connsiteX5" fmla="*/ 2423730 w 3187509"/>
              <a:gd name="connsiteY5" fmla="*/ 0 h 669924"/>
              <a:gd name="connsiteX6" fmla="*/ 3075853 w 3187509"/>
              <a:gd name="connsiteY6" fmla="*/ 0 h 669924"/>
              <a:gd name="connsiteX7" fmla="*/ 3187509 w 3187509"/>
              <a:gd name="connsiteY7" fmla="*/ 111656 h 669924"/>
              <a:gd name="connsiteX8" fmla="*/ 3187509 w 3187509"/>
              <a:gd name="connsiteY8" fmla="*/ 558268 h 669924"/>
              <a:gd name="connsiteX9" fmla="*/ 3075853 w 3187509"/>
              <a:gd name="connsiteY9" fmla="*/ 669924 h 669924"/>
              <a:gd name="connsiteX10" fmla="*/ 2423730 w 3187509"/>
              <a:gd name="connsiteY10" fmla="*/ 669924 h 669924"/>
              <a:gd name="connsiteX11" fmla="*/ 1860532 w 3187509"/>
              <a:gd name="connsiteY11" fmla="*/ 669924 h 669924"/>
              <a:gd name="connsiteX12" fmla="*/ 1356619 w 3187509"/>
              <a:gd name="connsiteY12" fmla="*/ 669924 h 669924"/>
              <a:gd name="connsiteX13" fmla="*/ 704495 w 3187509"/>
              <a:gd name="connsiteY13" fmla="*/ 669924 h 669924"/>
              <a:gd name="connsiteX14" fmla="*/ 111656 w 3187509"/>
              <a:gd name="connsiteY14" fmla="*/ 669924 h 669924"/>
              <a:gd name="connsiteX15" fmla="*/ 0 w 3187509"/>
              <a:gd name="connsiteY15" fmla="*/ 558268 h 669924"/>
              <a:gd name="connsiteX16" fmla="*/ 0 w 3187509"/>
              <a:gd name="connsiteY16" fmla="*/ 111656 h 6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87509" h="669924" fill="none" extrusionOk="0">
                <a:moveTo>
                  <a:pt x="0" y="111656"/>
                </a:moveTo>
                <a:cubicBezTo>
                  <a:pt x="1125" y="39777"/>
                  <a:pt x="41978" y="9246"/>
                  <a:pt x="111656" y="0"/>
                </a:cubicBezTo>
                <a:cubicBezTo>
                  <a:pt x="313942" y="10486"/>
                  <a:pt x="512464" y="-23201"/>
                  <a:pt x="674853" y="0"/>
                </a:cubicBezTo>
                <a:cubicBezTo>
                  <a:pt x="837242" y="23201"/>
                  <a:pt x="1074066" y="-22153"/>
                  <a:pt x="1238051" y="0"/>
                </a:cubicBezTo>
                <a:cubicBezTo>
                  <a:pt x="1402036" y="22153"/>
                  <a:pt x="1584226" y="25808"/>
                  <a:pt x="1771606" y="0"/>
                </a:cubicBezTo>
                <a:cubicBezTo>
                  <a:pt x="1958987" y="-25808"/>
                  <a:pt x="2220318" y="3560"/>
                  <a:pt x="2423730" y="0"/>
                </a:cubicBezTo>
                <a:cubicBezTo>
                  <a:pt x="2627142" y="-3560"/>
                  <a:pt x="2830187" y="-1454"/>
                  <a:pt x="3075853" y="0"/>
                </a:cubicBezTo>
                <a:cubicBezTo>
                  <a:pt x="3141549" y="-1806"/>
                  <a:pt x="3189463" y="45781"/>
                  <a:pt x="3187509" y="111656"/>
                </a:cubicBezTo>
                <a:cubicBezTo>
                  <a:pt x="3165406" y="229619"/>
                  <a:pt x="3190038" y="357694"/>
                  <a:pt x="3187509" y="558268"/>
                </a:cubicBezTo>
                <a:cubicBezTo>
                  <a:pt x="3186316" y="615342"/>
                  <a:pt x="3133425" y="665876"/>
                  <a:pt x="3075853" y="669924"/>
                </a:cubicBezTo>
                <a:cubicBezTo>
                  <a:pt x="2816177" y="650446"/>
                  <a:pt x="2665704" y="674387"/>
                  <a:pt x="2423730" y="669924"/>
                </a:cubicBezTo>
                <a:cubicBezTo>
                  <a:pt x="2181756" y="665461"/>
                  <a:pt x="2000238" y="673183"/>
                  <a:pt x="1860532" y="669924"/>
                </a:cubicBezTo>
                <a:cubicBezTo>
                  <a:pt x="1720826" y="666665"/>
                  <a:pt x="1491990" y="645991"/>
                  <a:pt x="1356619" y="669924"/>
                </a:cubicBezTo>
                <a:cubicBezTo>
                  <a:pt x="1221248" y="693857"/>
                  <a:pt x="892022" y="698679"/>
                  <a:pt x="704495" y="669924"/>
                </a:cubicBezTo>
                <a:cubicBezTo>
                  <a:pt x="516968" y="641169"/>
                  <a:pt x="235381" y="652932"/>
                  <a:pt x="111656" y="669924"/>
                </a:cubicBezTo>
                <a:cubicBezTo>
                  <a:pt x="63554" y="670133"/>
                  <a:pt x="-6552" y="625542"/>
                  <a:pt x="0" y="558268"/>
                </a:cubicBezTo>
                <a:cubicBezTo>
                  <a:pt x="-14117" y="338044"/>
                  <a:pt x="20641" y="324599"/>
                  <a:pt x="0" y="111656"/>
                </a:cubicBezTo>
                <a:close/>
              </a:path>
              <a:path w="3187509" h="669924" stroke="0" extrusionOk="0">
                <a:moveTo>
                  <a:pt x="0" y="111656"/>
                </a:moveTo>
                <a:cubicBezTo>
                  <a:pt x="5087" y="42683"/>
                  <a:pt x="48367" y="12084"/>
                  <a:pt x="111656" y="0"/>
                </a:cubicBezTo>
                <a:cubicBezTo>
                  <a:pt x="375051" y="27098"/>
                  <a:pt x="426679" y="4581"/>
                  <a:pt x="704495" y="0"/>
                </a:cubicBezTo>
                <a:cubicBezTo>
                  <a:pt x="982311" y="-4581"/>
                  <a:pt x="1117176" y="-11588"/>
                  <a:pt x="1356619" y="0"/>
                </a:cubicBezTo>
                <a:cubicBezTo>
                  <a:pt x="1596062" y="11588"/>
                  <a:pt x="1754457" y="29677"/>
                  <a:pt x="2008742" y="0"/>
                </a:cubicBezTo>
                <a:cubicBezTo>
                  <a:pt x="2263027" y="-29677"/>
                  <a:pt x="2761184" y="19930"/>
                  <a:pt x="3075853" y="0"/>
                </a:cubicBezTo>
                <a:cubicBezTo>
                  <a:pt x="3140824" y="-11078"/>
                  <a:pt x="3191400" y="52734"/>
                  <a:pt x="3187509" y="111656"/>
                </a:cubicBezTo>
                <a:cubicBezTo>
                  <a:pt x="3189432" y="247409"/>
                  <a:pt x="3168200" y="411820"/>
                  <a:pt x="3187509" y="558268"/>
                </a:cubicBezTo>
                <a:cubicBezTo>
                  <a:pt x="3180665" y="626188"/>
                  <a:pt x="3126121" y="677832"/>
                  <a:pt x="3075853" y="669924"/>
                </a:cubicBezTo>
                <a:cubicBezTo>
                  <a:pt x="2865083" y="680372"/>
                  <a:pt x="2652107" y="676618"/>
                  <a:pt x="2483014" y="669924"/>
                </a:cubicBezTo>
                <a:cubicBezTo>
                  <a:pt x="2313921" y="663230"/>
                  <a:pt x="2151079" y="683247"/>
                  <a:pt x="1979100" y="669924"/>
                </a:cubicBezTo>
                <a:cubicBezTo>
                  <a:pt x="1807121" y="656601"/>
                  <a:pt x="1537505" y="680293"/>
                  <a:pt x="1415903" y="669924"/>
                </a:cubicBezTo>
                <a:cubicBezTo>
                  <a:pt x="1294301" y="659555"/>
                  <a:pt x="913775" y="652003"/>
                  <a:pt x="763779" y="669924"/>
                </a:cubicBezTo>
                <a:cubicBezTo>
                  <a:pt x="613783" y="687845"/>
                  <a:pt x="272090" y="653224"/>
                  <a:pt x="111656" y="669924"/>
                </a:cubicBezTo>
                <a:cubicBezTo>
                  <a:pt x="41169" y="664584"/>
                  <a:pt x="8258" y="610400"/>
                  <a:pt x="0" y="558268"/>
                </a:cubicBezTo>
                <a:cubicBezTo>
                  <a:pt x="-7799" y="461098"/>
                  <a:pt x="8724" y="246719"/>
                  <a:pt x="0" y="11165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1. فهم الصحة المالية للشركة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DE271-4AD3-9BEF-5596-3EEA7374F8BE}"/>
              </a:ext>
            </a:extLst>
          </p:cNvPr>
          <p:cNvSpPr txBox="1"/>
          <p:nvPr/>
        </p:nvSpPr>
        <p:spPr>
          <a:xfrm>
            <a:off x="9061020" y="132609"/>
            <a:ext cx="238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200" b="1" dirty="0">
                <a:latin typeface="Cairo" panose="00000500000000000000" pitchFamily="2" charset="-78"/>
                <a:cs typeface="Cairo" panose="00000500000000000000" pitchFamily="2" charset="-78"/>
              </a:rPr>
              <a:t>أهمية دراسة التدفق النقدي</a:t>
            </a:r>
            <a:endParaRPr lang="en-US" sz="12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F8F826-131F-2FB2-B13E-FE17C5CA5800}"/>
              </a:ext>
            </a:extLst>
          </p:cNvPr>
          <p:cNvSpPr/>
          <p:nvPr/>
        </p:nvSpPr>
        <p:spPr>
          <a:xfrm>
            <a:off x="1562292" y="1209848"/>
            <a:ext cx="9524745" cy="1348459"/>
          </a:xfrm>
          <a:custGeom>
            <a:avLst/>
            <a:gdLst>
              <a:gd name="connsiteX0" fmla="*/ 0 w 9524745"/>
              <a:gd name="connsiteY0" fmla="*/ 224748 h 1348459"/>
              <a:gd name="connsiteX1" fmla="*/ 224748 w 9524745"/>
              <a:gd name="connsiteY1" fmla="*/ 0 h 1348459"/>
              <a:gd name="connsiteX2" fmla="*/ 922844 w 9524745"/>
              <a:gd name="connsiteY2" fmla="*/ 0 h 1348459"/>
              <a:gd name="connsiteX3" fmla="*/ 1530188 w 9524745"/>
              <a:gd name="connsiteY3" fmla="*/ 0 h 1348459"/>
              <a:gd name="connsiteX4" fmla="*/ 2319036 w 9524745"/>
              <a:gd name="connsiteY4" fmla="*/ 0 h 1348459"/>
              <a:gd name="connsiteX5" fmla="*/ 3198637 w 9524745"/>
              <a:gd name="connsiteY5" fmla="*/ 0 h 1348459"/>
              <a:gd name="connsiteX6" fmla="*/ 3987486 w 9524745"/>
              <a:gd name="connsiteY6" fmla="*/ 0 h 1348459"/>
              <a:gd name="connsiteX7" fmla="*/ 4776334 w 9524745"/>
              <a:gd name="connsiteY7" fmla="*/ 0 h 1348459"/>
              <a:gd name="connsiteX8" fmla="*/ 5383678 w 9524745"/>
              <a:gd name="connsiteY8" fmla="*/ 0 h 1348459"/>
              <a:gd name="connsiteX9" fmla="*/ 6263279 w 9524745"/>
              <a:gd name="connsiteY9" fmla="*/ 0 h 1348459"/>
              <a:gd name="connsiteX10" fmla="*/ 7142880 w 9524745"/>
              <a:gd name="connsiteY10" fmla="*/ 0 h 1348459"/>
              <a:gd name="connsiteX11" fmla="*/ 7568719 w 9524745"/>
              <a:gd name="connsiteY11" fmla="*/ 0 h 1348459"/>
              <a:gd name="connsiteX12" fmla="*/ 8448320 w 9524745"/>
              <a:gd name="connsiteY12" fmla="*/ 0 h 1348459"/>
              <a:gd name="connsiteX13" fmla="*/ 9299997 w 9524745"/>
              <a:gd name="connsiteY13" fmla="*/ 0 h 1348459"/>
              <a:gd name="connsiteX14" fmla="*/ 9524745 w 9524745"/>
              <a:gd name="connsiteY14" fmla="*/ 224748 h 1348459"/>
              <a:gd name="connsiteX15" fmla="*/ 9524745 w 9524745"/>
              <a:gd name="connsiteY15" fmla="*/ 692209 h 1348459"/>
              <a:gd name="connsiteX16" fmla="*/ 9524745 w 9524745"/>
              <a:gd name="connsiteY16" fmla="*/ 1123711 h 1348459"/>
              <a:gd name="connsiteX17" fmla="*/ 9299997 w 9524745"/>
              <a:gd name="connsiteY17" fmla="*/ 1348459 h 1348459"/>
              <a:gd name="connsiteX18" fmla="*/ 8783406 w 9524745"/>
              <a:gd name="connsiteY18" fmla="*/ 1348459 h 1348459"/>
              <a:gd name="connsiteX19" fmla="*/ 8357567 w 9524745"/>
              <a:gd name="connsiteY19" fmla="*/ 1348459 h 1348459"/>
              <a:gd name="connsiteX20" fmla="*/ 7750224 w 9524745"/>
              <a:gd name="connsiteY20" fmla="*/ 1348459 h 1348459"/>
              <a:gd name="connsiteX21" fmla="*/ 7324385 w 9524745"/>
              <a:gd name="connsiteY21" fmla="*/ 1348459 h 1348459"/>
              <a:gd name="connsiteX22" fmla="*/ 6807794 w 9524745"/>
              <a:gd name="connsiteY22" fmla="*/ 1348459 h 1348459"/>
              <a:gd name="connsiteX23" fmla="*/ 6381955 w 9524745"/>
              <a:gd name="connsiteY23" fmla="*/ 1348459 h 1348459"/>
              <a:gd name="connsiteX24" fmla="*/ 5865364 w 9524745"/>
              <a:gd name="connsiteY24" fmla="*/ 1348459 h 1348459"/>
              <a:gd name="connsiteX25" fmla="*/ 5439526 w 9524745"/>
              <a:gd name="connsiteY25" fmla="*/ 1348459 h 1348459"/>
              <a:gd name="connsiteX26" fmla="*/ 4832182 w 9524745"/>
              <a:gd name="connsiteY26" fmla="*/ 1348459 h 1348459"/>
              <a:gd name="connsiteX27" fmla="*/ 4134086 w 9524745"/>
              <a:gd name="connsiteY27" fmla="*/ 1348459 h 1348459"/>
              <a:gd name="connsiteX28" fmla="*/ 3435990 w 9524745"/>
              <a:gd name="connsiteY28" fmla="*/ 1348459 h 1348459"/>
              <a:gd name="connsiteX29" fmla="*/ 2647141 w 9524745"/>
              <a:gd name="connsiteY29" fmla="*/ 1348459 h 1348459"/>
              <a:gd name="connsiteX30" fmla="*/ 2221303 w 9524745"/>
              <a:gd name="connsiteY30" fmla="*/ 1348459 h 1348459"/>
              <a:gd name="connsiteX31" fmla="*/ 1704712 w 9524745"/>
              <a:gd name="connsiteY31" fmla="*/ 1348459 h 1348459"/>
              <a:gd name="connsiteX32" fmla="*/ 825111 w 9524745"/>
              <a:gd name="connsiteY32" fmla="*/ 1348459 h 1348459"/>
              <a:gd name="connsiteX33" fmla="*/ 224748 w 9524745"/>
              <a:gd name="connsiteY33" fmla="*/ 1348459 h 1348459"/>
              <a:gd name="connsiteX34" fmla="*/ 0 w 9524745"/>
              <a:gd name="connsiteY34" fmla="*/ 1123711 h 1348459"/>
              <a:gd name="connsiteX35" fmla="*/ 0 w 9524745"/>
              <a:gd name="connsiteY35" fmla="*/ 692209 h 1348459"/>
              <a:gd name="connsiteX36" fmla="*/ 0 w 9524745"/>
              <a:gd name="connsiteY36" fmla="*/ 224748 h 13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745" h="1348459" fill="none" extrusionOk="0">
                <a:moveTo>
                  <a:pt x="0" y="224748"/>
                </a:moveTo>
                <a:cubicBezTo>
                  <a:pt x="-10426" y="114833"/>
                  <a:pt x="95205" y="3411"/>
                  <a:pt x="224748" y="0"/>
                </a:cubicBezTo>
                <a:cubicBezTo>
                  <a:pt x="557852" y="33414"/>
                  <a:pt x="773742" y="1938"/>
                  <a:pt x="922844" y="0"/>
                </a:cubicBezTo>
                <a:cubicBezTo>
                  <a:pt x="1071946" y="-1938"/>
                  <a:pt x="1299072" y="-7760"/>
                  <a:pt x="1530188" y="0"/>
                </a:cubicBezTo>
                <a:cubicBezTo>
                  <a:pt x="1761304" y="7760"/>
                  <a:pt x="2092550" y="-24085"/>
                  <a:pt x="2319036" y="0"/>
                </a:cubicBezTo>
                <a:cubicBezTo>
                  <a:pt x="2545522" y="24085"/>
                  <a:pt x="2800296" y="22676"/>
                  <a:pt x="3198637" y="0"/>
                </a:cubicBezTo>
                <a:cubicBezTo>
                  <a:pt x="3596978" y="-22676"/>
                  <a:pt x="3645445" y="-7886"/>
                  <a:pt x="3987486" y="0"/>
                </a:cubicBezTo>
                <a:cubicBezTo>
                  <a:pt x="4329527" y="7886"/>
                  <a:pt x="4554768" y="3125"/>
                  <a:pt x="4776334" y="0"/>
                </a:cubicBezTo>
                <a:cubicBezTo>
                  <a:pt x="4997900" y="-3125"/>
                  <a:pt x="5087144" y="-15017"/>
                  <a:pt x="5383678" y="0"/>
                </a:cubicBezTo>
                <a:cubicBezTo>
                  <a:pt x="5680212" y="15017"/>
                  <a:pt x="6082850" y="-20388"/>
                  <a:pt x="6263279" y="0"/>
                </a:cubicBezTo>
                <a:cubicBezTo>
                  <a:pt x="6443708" y="20388"/>
                  <a:pt x="6750731" y="-26476"/>
                  <a:pt x="7142880" y="0"/>
                </a:cubicBezTo>
                <a:cubicBezTo>
                  <a:pt x="7535029" y="26476"/>
                  <a:pt x="7442155" y="-14139"/>
                  <a:pt x="7568719" y="0"/>
                </a:cubicBezTo>
                <a:cubicBezTo>
                  <a:pt x="7695283" y="14139"/>
                  <a:pt x="8249649" y="32644"/>
                  <a:pt x="8448320" y="0"/>
                </a:cubicBezTo>
                <a:cubicBezTo>
                  <a:pt x="8646991" y="-32644"/>
                  <a:pt x="9041408" y="27723"/>
                  <a:pt x="9299997" y="0"/>
                </a:cubicBezTo>
                <a:cubicBezTo>
                  <a:pt x="9435344" y="7736"/>
                  <a:pt x="9537098" y="106808"/>
                  <a:pt x="9524745" y="224748"/>
                </a:cubicBezTo>
                <a:cubicBezTo>
                  <a:pt x="9543152" y="426415"/>
                  <a:pt x="9514091" y="548390"/>
                  <a:pt x="9524745" y="692209"/>
                </a:cubicBezTo>
                <a:cubicBezTo>
                  <a:pt x="9535399" y="836028"/>
                  <a:pt x="9532919" y="922813"/>
                  <a:pt x="9524745" y="1123711"/>
                </a:cubicBezTo>
                <a:cubicBezTo>
                  <a:pt x="9528875" y="1255922"/>
                  <a:pt x="9420248" y="1347988"/>
                  <a:pt x="9299997" y="1348459"/>
                </a:cubicBezTo>
                <a:cubicBezTo>
                  <a:pt x="9132110" y="1353686"/>
                  <a:pt x="8888913" y="1365335"/>
                  <a:pt x="8783406" y="1348459"/>
                </a:cubicBezTo>
                <a:cubicBezTo>
                  <a:pt x="8677899" y="1331583"/>
                  <a:pt x="8477320" y="1353343"/>
                  <a:pt x="8357567" y="1348459"/>
                </a:cubicBezTo>
                <a:cubicBezTo>
                  <a:pt x="8237814" y="1343575"/>
                  <a:pt x="7905931" y="1362376"/>
                  <a:pt x="7750224" y="1348459"/>
                </a:cubicBezTo>
                <a:cubicBezTo>
                  <a:pt x="7594517" y="1334542"/>
                  <a:pt x="7434560" y="1356977"/>
                  <a:pt x="7324385" y="1348459"/>
                </a:cubicBezTo>
                <a:cubicBezTo>
                  <a:pt x="7214210" y="1339941"/>
                  <a:pt x="7002274" y="1345260"/>
                  <a:pt x="6807794" y="1348459"/>
                </a:cubicBezTo>
                <a:cubicBezTo>
                  <a:pt x="6613314" y="1351658"/>
                  <a:pt x="6553642" y="1337395"/>
                  <a:pt x="6381955" y="1348459"/>
                </a:cubicBezTo>
                <a:cubicBezTo>
                  <a:pt x="6210268" y="1359523"/>
                  <a:pt x="6106949" y="1340245"/>
                  <a:pt x="5865364" y="1348459"/>
                </a:cubicBezTo>
                <a:cubicBezTo>
                  <a:pt x="5623779" y="1356673"/>
                  <a:pt x="5531395" y="1357114"/>
                  <a:pt x="5439526" y="1348459"/>
                </a:cubicBezTo>
                <a:cubicBezTo>
                  <a:pt x="5347657" y="1339804"/>
                  <a:pt x="5122233" y="1338027"/>
                  <a:pt x="4832182" y="1348459"/>
                </a:cubicBezTo>
                <a:cubicBezTo>
                  <a:pt x="4542131" y="1358891"/>
                  <a:pt x="4478805" y="1314546"/>
                  <a:pt x="4134086" y="1348459"/>
                </a:cubicBezTo>
                <a:cubicBezTo>
                  <a:pt x="3789367" y="1382372"/>
                  <a:pt x="3639024" y="1363424"/>
                  <a:pt x="3435990" y="1348459"/>
                </a:cubicBezTo>
                <a:cubicBezTo>
                  <a:pt x="3232956" y="1333494"/>
                  <a:pt x="3028440" y="1356142"/>
                  <a:pt x="2647141" y="1348459"/>
                </a:cubicBezTo>
                <a:cubicBezTo>
                  <a:pt x="2265842" y="1340776"/>
                  <a:pt x="2326875" y="1361659"/>
                  <a:pt x="2221303" y="1348459"/>
                </a:cubicBezTo>
                <a:cubicBezTo>
                  <a:pt x="2115731" y="1335259"/>
                  <a:pt x="1851456" y="1360293"/>
                  <a:pt x="1704712" y="1348459"/>
                </a:cubicBezTo>
                <a:cubicBezTo>
                  <a:pt x="1557968" y="1336625"/>
                  <a:pt x="1018116" y="1380069"/>
                  <a:pt x="825111" y="1348459"/>
                </a:cubicBezTo>
                <a:cubicBezTo>
                  <a:pt x="632106" y="1316849"/>
                  <a:pt x="445618" y="1341559"/>
                  <a:pt x="224748" y="1348459"/>
                </a:cubicBezTo>
                <a:cubicBezTo>
                  <a:pt x="99956" y="1344269"/>
                  <a:pt x="3855" y="1245390"/>
                  <a:pt x="0" y="1123711"/>
                </a:cubicBezTo>
                <a:cubicBezTo>
                  <a:pt x="3170" y="912293"/>
                  <a:pt x="15902" y="811628"/>
                  <a:pt x="0" y="692209"/>
                </a:cubicBezTo>
                <a:cubicBezTo>
                  <a:pt x="-15902" y="572790"/>
                  <a:pt x="-15065" y="416393"/>
                  <a:pt x="0" y="224748"/>
                </a:cubicBezTo>
                <a:close/>
              </a:path>
              <a:path w="9524745" h="1348459" stroke="0" extrusionOk="0">
                <a:moveTo>
                  <a:pt x="0" y="224748"/>
                </a:moveTo>
                <a:cubicBezTo>
                  <a:pt x="7209" y="90266"/>
                  <a:pt x="99853" y="5737"/>
                  <a:pt x="224748" y="0"/>
                </a:cubicBezTo>
                <a:cubicBezTo>
                  <a:pt x="514928" y="25470"/>
                  <a:pt x="656213" y="6634"/>
                  <a:pt x="922844" y="0"/>
                </a:cubicBezTo>
                <a:cubicBezTo>
                  <a:pt x="1189475" y="-6634"/>
                  <a:pt x="1570087" y="-18352"/>
                  <a:pt x="1802445" y="0"/>
                </a:cubicBezTo>
                <a:cubicBezTo>
                  <a:pt x="2034803" y="18352"/>
                  <a:pt x="2292570" y="-40653"/>
                  <a:pt x="2682046" y="0"/>
                </a:cubicBezTo>
                <a:cubicBezTo>
                  <a:pt x="3071522" y="40653"/>
                  <a:pt x="3011853" y="14962"/>
                  <a:pt x="3289390" y="0"/>
                </a:cubicBezTo>
                <a:cubicBezTo>
                  <a:pt x="3566927" y="-14962"/>
                  <a:pt x="3902259" y="-17157"/>
                  <a:pt x="4078238" y="0"/>
                </a:cubicBezTo>
                <a:cubicBezTo>
                  <a:pt x="4254217" y="17157"/>
                  <a:pt x="4581564" y="2804"/>
                  <a:pt x="4957839" y="0"/>
                </a:cubicBezTo>
                <a:cubicBezTo>
                  <a:pt x="5334114" y="-2804"/>
                  <a:pt x="5441618" y="30211"/>
                  <a:pt x="5565183" y="0"/>
                </a:cubicBezTo>
                <a:cubicBezTo>
                  <a:pt x="5688748" y="-30211"/>
                  <a:pt x="5925058" y="31149"/>
                  <a:pt x="6263279" y="0"/>
                </a:cubicBezTo>
                <a:cubicBezTo>
                  <a:pt x="6601500" y="-31149"/>
                  <a:pt x="6596376" y="8788"/>
                  <a:pt x="6689118" y="0"/>
                </a:cubicBezTo>
                <a:cubicBezTo>
                  <a:pt x="6781860" y="-8788"/>
                  <a:pt x="7094679" y="-6204"/>
                  <a:pt x="7477966" y="0"/>
                </a:cubicBezTo>
                <a:cubicBezTo>
                  <a:pt x="7861253" y="6204"/>
                  <a:pt x="7692566" y="19210"/>
                  <a:pt x="7903805" y="0"/>
                </a:cubicBezTo>
                <a:cubicBezTo>
                  <a:pt x="8115044" y="-19210"/>
                  <a:pt x="8376040" y="10973"/>
                  <a:pt x="8511148" y="0"/>
                </a:cubicBezTo>
                <a:cubicBezTo>
                  <a:pt x="8646256" y="-10973"/>
                  <a:pt x="9048173" y="35579"/>
                  <a:pt x="9299997" y="0"/>
                </a:cubicBezTo>
                <a:cubicBezTo>
                  <a:pt x="9397923" y="-12745"/>
                  <a:pt x="9502028" y="120736"/>
                  <a:pt x="9524745" y="224748"/>
                </a:cubicBezTo>
                <a:cubicBezTo>
                  <a:pt x="9525360" y="421046"/>
                  <a:pt x="9519304" y="500342"/>
                  <a:pt x="9524745" y="683219"/>
                </a:cubicBezTo>
                <a:cubicBezTo>
                  <a:pt x="9530186" y="866096"/>
                  <a:pt x="9533075" y="935994"/>
                  <a:pt x="9524745" y="1123711"/>
                </a:cubicBezTo>
                <a:cubicBezTo>
                  <a:pt x="9527184" y="1225698"/>
                  <a:pt x="9412151" y="1362274"/>
                  <a:pt x="9299997" y="1348459"/>
                </a:cubicBezTo>
                <a:cubicBezTo>
                  <a:pt x="9013963" y="1341550"/>
                  <a:pt x="8925013" y="1365037"/>
                  <a:pt x="8692653" y="1348459"/>
                </a:cubicBezTo>
                <a:cubicBezTo>
                  <a:pt x="8460293" y="1331881"/>
                  <a:pt x="8306763" y="1378407"/>
                  <a:pt x="8085310" y="1348459"/>
                </a:cubicBezTo>
                <a:cubicBezTo>
                  <a:pt x="7863857" y="1318511"/>
                  <a:pt x="7745693" y="1365193"/>
                  <a:pt x="7568719" y="1348459"/>
                </a:cubicBezTo>
                <a:cubicBezTo>
                  <a:pt x="7391745" y="1331725"/>
                  <a:pt x="6977307" y="1336967"/>
                  <a:pt x="6689118" y="1348459"/>
                </a:cubicBezTo>
                <a:cubicBezTo>
                  <a:pt x="6400929" y="1359951"/>
                  <a:pt x="6406888" y="1349287"/>
                  <a:pt x="6172527" y="1348459"/>
                </a:cubicBezTo>
                <a:cubicBezTo>
                  <a:pt x="5938166" y="1347631"/>
                  <a:pt x="5861855" y="1372730"/>
                  <a:pt x="5655935" y="1348459"/>
                </a:cubicBezTo>
                <a:cubicBezTo>
                  <a:pt x="5450015" y="1324188"/>
                  <a:pt x="5118107" y="1322263"/>
                  <a:pt x="4867087" y="1348459"/>
                </a:cubicBezTo>
                <a:cubicBezTo>
                  <a:pt x="4616067" y="1374655"/>
                  <a:pt x="4427807" y="1309143"/>
                  <a:pt x="4078238" y="1348459"/>
                </a:cubicBezTo>
                <a:cubicBezTo>
                  <a:pt x="3728669" y="1387775"/>
                  <a:pt x="3507317" y="1376643"/>
                  <a:pt x="3289390" y="1348459"/>
                </a:cubicBezTo>
                <a:cubicBezTo>
                  <a:pt x="3071463" y="1320275"/>
                  <a:pt x="2896439" y="1361156"/>
                  <a:pt x="2772799" y="1348459"/>
                </a:cubicBezTo>
                <a:cubicBezTo>
                  <a:pt x="2649159" y="1335762"/>
                  <a:pt x="2391211" y="1358687"/>
                  <a:pt x="2074703" y="1348459"/>
                </a:cubicBezTo>
                <a:cubicBezTo>
                  <a:pt x="1758195" y="1338231"/>
                  <a:pt x="1721505" y="1336347"/>
                  <a:pt x="1467359" y="1348459"/>
                </a:cubicBezTo>
                <a:cubicBezTo>
                  <a:pt x="1213213" y="1360571"/>
                  <a:pt x="1159129" y="1333055"/>
                  <a:pt x="1041520" y="1348459"/>
                </a:cubicBezTo>
                <a:cubicBezTo>
                  <a:pt x="923911" y="1363863"/>
                  <a:pt x="443924" y="1371780"/>
                  <a:pt x="224748" y="1348459"/>
                </a:cubicBezTo>
                <a:cubicBezTo>
                  <a:pt x="107639" y="1324339"/>
                  <a:pt x="-2342" y="1249436"/>
                  <a:pt x="0" y="1123711"/>
                </a:cubicBezTo>
                <a:cubicBezTo>
                  <a:pt x="5445" y="997664"/>
                  <a:pt x="7746" y="896681"/>
                  <a:pt x="0" y="692209"/>
                </a:cubicBezTo>
                <a:cubicBezTo>
                  <a:pt x="-7746" y="487737"/>
                  <a:pt x="16321" y="445974"/>
                  <a:pt x="0" y="22474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التدفق النقدي </a:t>
            </a:r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يتيح لك معرفة كمية النقود التي تدخل وتخرج من الشركة. يمكن أن يساعد هذا </a:t>
            </a:r>
            <a:r>
              <a:rPr lang="ar-EG" sz="1600" b="1" dirty="0">
                <a:solidFill>
                  <a:schemeClr val="bg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في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تقييم ما إذا كانت الشركة تولد أموالاً كافية من عملياتها اليومية </a:t>
            </a:r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لدفع الفواتير وسداد الديون.</a:t>
            </a:r>
            <a:endParaRPr lang="en-US" sz="16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DE6B4F-03E0-2640-1878-DF0CC772AA8D}"/>
              </a:ext>
            </a:extLst>
          </p:cNvPr>
          <p:cNvSpPr/>
          <p:nvPr/>
        </p:nvSpPr>
        <p:spPr>
          <a:xfrm>
            <a:off x="1654957" y="3232537"/>
            <a:ext cx="9524745" cy="1348459"/>
          </a:xfrm>
          <a:custGeom>
            <a:avLst/>
            <a:gdLst>
              <a:gd name="connsiteX0" fmla="*/ 0 w 9524745"/>
              <a:gd name="connsiteY0" fmla="*/ 224748 h 1348459"/>
              <a:gd name="connsiteX1" fmla="*/ 224748 w 9524745"/>
              <a:gd name="connsiteY1" fmla="*/ 0 h 1348459"/>
              <a:gd name="connsiteX2" fmla="*/ 922844 w 9524745"/>
              <a:gd name="connsiteY2" fmla="*/ 0 h 1348459"/>
              <a:gd name="connsiteX3" fmla="*/ 1530188 w 9524745"/>
              <a:gd name="connsiteY3" fmla="*/ 0 h 1348459"/>
              <a:gd name="connsiteX4" fmla="*/ 2319036 w 9524745"/>
              <a:gd name="connsiteY4" fmla="*/ 0 h 1348459"/>
              <a:gd name="connsiteX5" fmla="*/ 3198637 w 9524745"/>
              <a:gd name="connsiteY5" fmla="*/ 0 h 1348459"/>
              <a:gd name="connsiteX6" fmla="*/ 3987486 w 9524745"/>
              <a:gd name="connsiteY6" fmla="*/ 0 h 1348459"/>
              <a:gd name="connsiteX7" fmla="*/ 4776334 w 9524745"/>
              <a:gd name="connsiteY7" fmla="*/ 0 h 1348459"/>
              <a:gd name="connsiteX8" fmla="*/ 5383678 w 9524745"/>
              <a:gd name="connsiteY8" fmla="*/ 0 h 1348459"/>
              <a:gd name="connsiteX9" fmla="*/ 6263279 w 9524745"/>
              <a:gd name="connsiteY9" fmla="*/ 0 h 1348459"/>
              <a:gd name="connsiteX10" fmla="*/ 7142880 w 9524745"/>
              <a:gd name="connsiteY10" fmla="*/ 0 h 1348459"/>
              <a:gd name="connsiteX11" fmla="*/ 7568719 w 9524745"/>
              <a:gd name="connsiteY11" fmla="*/ 0 h 1348459"/>
              <a:gd name="connsiteX12" fmla="*/ 8448320 w 9524745"/>
              <a:gd name="connsiteY12" fmla="*/ 0 h 1348459"/>
              <a:gd name="connsiteX13" fmla="*/ 9299997 w 9524745"/>
              <a:gd name="connsiteY13" fmla="*/ 0 h 1348459"/>
              <a:gd name="connsiteX14" fmla="*/ 9524745 w 9524745"/>
              <a:gd name="connsiteY14" fmla="*/ 224748 h 1348459"/>
              <a:gd name="connsiteX15" fmla="*/ 9524745 w 9524745"/>
              <a:gd name="connsiteY15" fmla="*/ 692209 h 1348459"/>
              <a:gd name="connsiteX16" fmla="*/ 9524745 w 9524745"/>
              <a:gd name="connsiteY16" fmla="*/ 1123711 h 1348459"/>
              <a:gd name="connsiteX17" fmla="*/ 9299997 w 9524745"/>
              <a:gd name="connsiteY17" fmla="*/ 1348459 h 1348459"/>
              <a:gd name="connsiteX18" fmla="*/ 8783406 w 9524745"/>
              <a:gd name="connsiteY18" fmla="*/ 1348459 h 1348459"/>
              <a:gd name="connsiteX19" fmla="*/ 8357567 w 9524745"/>
              <a:gd name="connsiteY19" fmla="*/ 1348459 h 1348459"/>
              <a:gd name="connsiteX20" fmla="*/ 7750224 w 9524745"/>
              <a:gd name="connsiteY20" fmla="*/ 1348459 h 1348459"/>
              <a:gd name="connsiteX21" fmla="*/ 7324385 w 9524745"/>
              <a:gd name="connsiteY21" fmla="*/ 1348459 h 1348459"/>
              <a:gd name="connsiteX22" fmla="*/ 6807794 w 9524745"/>
              <a:gd name="connsiteY22" fmla="*/ 1348459 h 1348459"/>
              <a:gd name="connsiteX23" fmla="*/ 6381955 w 9524745"/>
              <a:gd name="connsiteY23" fmla="*/ 1348459 h 1348459"/>
              <a:gd name="connsiteX24" fmla="*/ 5865364 w 9524745"/>
              <a:gd name="connsiteY24" fmla="*/ 1348459 h 1348459"/>
              <a:gd name="connsiteX25" fmla="*/ 5439526 w 9524745"/>
              <a:gd name="connsiteY25" fmla="*/ 1348459 h 1348459"/>
              <a:gd name="connsiteX26" fmla="*/ 4832182 w 9524745"/>
              <a:gd name="connsiteY26" fmla="*/ 1348459 h 1348459"/>
              <a:gd name="connsiteX27" fmla="*/ 4134086 w 9524745"/>
              <a:gd name="connsiteY27" fmla="*/ 1348459 h 1348459"/>
              <a:gd name="connsiteX28" fmla="*/ 3435990 w 9524745"/>
              <a:gd name="connsiteY28" fmla="*/ 1348459 h 1348459"/>
              <a:gd name="connsiteX29" fmla="*/ 2647141 w 9524745"/>
              <a:gd name="connsiteY29" fmla="*/ 1348459 h 1348459"/>
              <a:gd name="connsiteX30" fmla="*/ 2221303 w 9524745"/>
              <a:gd name="connsiteY30" fmla="*/ 1348459 h 1348459"/>
              <a:gd name="connsiteX31" fmla="*/ 1704712 w 9524745"/>
              <a:gd name="connsiteY31" fmla="*/ 1348459 h 1348459"/>
              <a:gd name="connsiteX32" fmla="*/ 825111 w 9524745"/>
              <a:gd name="connsiteY32" fmla="*/ 1348459 h 1348459"/>
              <a:gd name="connsiteX33" fmla="*/ 224748 w 9524745"/>
              <a:gd name="connsiteY33" fmla="*/ 1348459 h 1348459"/>
              <a:gd name="connsiteX34" fmla="*/ 0 w 9524745"/>
              <a:gd name="connsiteY34" fmla="*/ 1123711 h 1348459"/>
              <a:gd name="connsiteX35" fmla="*/ 0 w 9524745"/>
              <a:gd name="connsiteY35" fmla="*/ 692209 h 1348459"/>
              <a:gd name="connsiteX36" fmla="*/ 0 w 9524745"/>
              <a:gd name="connsiteY36" fmla="*/ 224748 h 13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745" h="1348459" fill="none" extrusionOk="0">
                <a:moveTo>
                  <a:pt x="0" y="224748"/>
                </a:moveTo>
                <a:cubicBezTo>
                  <a:pt x="-10426" y="114833"/>
                  <a:pt x="95205" y="3411"/>
                  <a:pt x="224748" y="0"/>
                </a:cubicBezTo>
                <a:cubicBezTo>
                  <a:pt x="557852" y="33414"/>
                  <a:pt x="773742" y="1938"/>
                  <a:pt x="922844" y="0"/>
                </a:cubicBezTo>
                <a:cubicBezTo>
                  <a:pt x="1071946" y="-1938"/>
                  <a:pt x="1299072" y="-7760"/>
                  <a:pt x="1530188" y="0"/>
                </a:cubicBezTo>
                <a:cubicBezTo>
                  <a:pt x="1761304" y="7760"/>
                  <a:pt x="2092550" y="-24085"/>
                  <a:pt x="2319036" y="0"/>
                </a:cubicBezTo>
                <a:cubicBezTo>
                  <a:pt x="2545522" y="24085"/>
                  <a:pt x="2800296" y="22676"/>
                  <a:pt x="3198637" y="0"/>
                </a:cubicBezTo>
                <a:cubicBezTo>
                  <a:pt x="3596978" y="-22676"/>
                  <a:pt x="3645445" y="-7886"/>
                  <a:pt x="3987486" y="0"/>
                </a:cubicBezTo>
                <a:cubicBezTo>
                  <a:pt x="4329527" y="7886"/>
                  <a:pt x="4554768" y="3125"/>
                  <a:pt x="4776334" y="0"/>
                </a:cubicBezTo>
                <a:cubicBezTo>
                  <a:pt x="4997900" y="-3125"/>
                  <a:pt x="5087144" y="-15017"/>
                  <a:pt x="5383678" y="0"/>
                </a:cubicBezTo>
                <a:cubicBezTo>
                  <a:pt x="5680212" y="15017"/>
                  <a:pt x="6082850" y="-20388"/>
                  <a:pt x="6263279" y="0"/>
                </a:cubicBezTo>
                <a:cubicBezTo>
                  <a:pt x="6443708" y="20388"/>
                  <a:pt x="6750731" y="-26476"/>
                  <a:pt x="7142880" y="0"/>
                </a:cubicBezTo>
                <a:cubicBezTo>
                  <a:pt x="7535029" y="26476"/>
                  <a:pt x="7442155" y="-14139"/>
                  <a:pt x="7568719" y="0"/>
                </a:cubicBezTo>
                <a:cubicBezTo>
                  <a:pt x="7695283" y="14139"/>
                  <a:pt x="8249649" y="32644"/>
                  <a:pt x="8448320" y="0"/>
                </a:cubicBezTo>
                <a:cubicBezTo>
                  <a:pt x="8646991" y="-32644"/>
                  <a:pt x="9041408" y="27723"/>
                  <a:pt x="9299997" y="0"/>
                </a:cubicBezTo>
                <a:cubicBezTo>
                  <a:pt x="9435344" y="7736"/>
                  <a:pt x="9537098" y="106808"/>
                  <a:pt x="9524745" y="224748"/>
                </a:cubicBezTo>
                <a:cubicBezTo>
                  <a:pt x="9543152" y="426415"/>
                  <a:pt x="9514091" y="548390"/>
                  <a:pt x="9524745" y="692209"/>
                </a:cubicBezTo>
                <a:cubicBezTo>
                  <a:pt x="9535399" y="836028"/>
                  <a:pt x="9532919" y="922813"/>
                  <a:pt x="9524745" y="1123711"/>
                </a:cubicBezTo>
                <a:cubicBezTo>
                  <a:pt x="9528875" y="1255922"/>
                  <a:pt x="9420248" y="1347988"/>
                  <a:pt x="9299997" y="1348459"/>
                </a:cubicBezTo>
                <a:cubicBezTo>
                  <a:pt x="9132110" y="1353686"/>
                  <a:pt x="8888913" y="1365335"/>
                  <a:pt x="8783406" y="1348459"/>
                </a:cubicBezTo>
                <a:cubicBezTo>
                  <a:pt x="8677899" y="1331583"/>
                  <a:pt x="8477320" y="1353343"/>
                  <a:pt x="8357567" y="1348459"/>
                </a:cubicBezTo>
                <a:cubicBezTo>
                  <a:pt x="8237814" y="1343575"/>
                  <a:pt x="7905931" y="1362376"/>
                  <a:pt x="7750224" y="1348459"/>
                </a:cubicBezTo>
                <a:cubicBezTo>
                  <a:pt x="7594517" y="1334542"/>
                  <a:pt x="7434560" y="1356977"/>
                  <a:pt x="7324385" y="1348459"/>
                </a:cubicBezTo>
                <a:cubicBezTo>
                  <a:pt x="7214210" y="1339941"/>
                  <a:pt x="7002274" y="1345260"/>
                  <a:pt x="6807794" y="1348459"/>
                </a:cubicBezTo>
                <a:cubicBezTo>
                  <a:pt x="6613314" y="1351658"/>
                  <a:pt x="6553642" y="1337395"/>
                  <a:pt x="6381955" y="1348459"/>
                </a:cubicBezTo>
                <a:cubicBezTo>
                  <a:pt x="6210268" y="1359523"/>
                  <a:pt x="6106949" y="1340245"/>
                  <a:pt x="5865364" y="1348459"/>
                </a:cubicBezTo>
                <a:cubicBezTo>
                  <a:pt x="5623779" y="1356673"/>
                  <a:pt x="5531395" y="1357114"/>
                  <a:pt x="5439526" y="1348459"/>
                </a:cubicBezTo>
                <a:cubicBezTo>
                  <a:pt x="5347657" y="1339804"/>
                  <a:pt x="5122233" y="1338027"/>
                  <a:pt x="4832182" y="1348459"/>
                </a:cubicBezTo>
                <a:cubicBezTo>
                  <a:pt x="4542131" y="1358891"/>
                  <a:pt x="4478805" y="1314546"/>
                  <a:pt x="4134086" y="1348459"/>
                </a:cubicBezTo>
                <a:cubicBezTo>
                  <a:pt x="3789367" y="1382372"/>
                  <a:pt x="3639024" y="1363424"/>
                  <a:pt x="3435990" y="1348459"/>
                </a:cubicBezTo>
                <a:cubicBezTo>
                  <a:pt x="3232956" y="1333494"/>
                  <a:pt x="3028440" y="1356142"/>
                  <a:pt x="2647141" y="1348459"/>
                </a:cubicBezTo>
                <a:cubicBezTo>
                  <a:pt x="2265842" y="1340776"/>
                  <a:pt x="2326875" y="1361659"/>
                  <a:pt x="2221303" y="1348459"/>
                </a:cubicBezTo>
                <a:cubicBezTo>
                  <a:pt x="2115731" y="1335259"/>
                  <a:pt x="1851456" y="1360293"/>
                  <a:pt x="1704712" y="1348459"/>
                </a:cubicBezTo>
                <a:cubicBezTo>
                  <a:pt x="1557968" y="1336625"/>
                  <a:pt x="1018116" y="1380069"/>
                  <a:pt x="825111" y="1348459"/>
                </a:cubicBezTo>
                <a:cubicBezTo>
                  <a:pt x="632106" y="1316849"/>
                  <a:pt x="445618" y="1341559"/>
                  <a:pt x="224748" y="1348459"/>
                </a:cubicBezTo>
                <a:cubicBezTo>
                  <a:pt x="99956" y="1344269"/>
                  <a:pt x="3855" y="1245390"/>
                  <a:pt x="0" y="1123711"/>
                </a:cubicBezTo>
                <a:cubicBezTo>
                  <a:pt x="3170" y="912293"/>
                  <a:pt x="15902" y="811628"/>
                  <a:pt x="0" y="692209"/>
                </a:cubicBezTo>
                <a:cubicBezTo>
                  <a:pt x="-15902" y="572790"/>
                  <a:pt x="-15065" y="416393"/>
                  <a:pt x="0" y="224748"/>
                </a:cubicBezTo>
                <a:close/>
              </a:path>
              <a:path w="9524745" h="1348459" stroke="0" extrusionOk="0">
                <a:moveTo>
                  <a:pt x="0" y="224748"/>
                </a:moveTo>
                <a:cubicBezTo>
                  <a:pt x="7209" y="90266"/>
                  <a:pt x="99853" y="5737"/>
                  <a:pt x="224748" y="0"/>
                </a:cubicBezTo>
                <a:cubicBezTo>
                  <a:pt x="514928" y="25470"/>
                  <a:pt x="656213" y="6634"/>
                  <a:pt x="922844" y="0"/>
                </a:cubicBezTo>
                <a:cubicBezTo>
                  <a:pt x="1189475" y="-6634"/>
                  <a:pt x="1570087" y="-18352"/>
                  <a:pt x="1802445" y="0"/>
                </a:cubicBezTo>
                <a:cubicBezTo>
                  <a:pt x="2034803" y="18352"/>
                  <a:pt x="2292570" y="-40653"/>
                  <a:pt x="2682046" y="0"/>
                </a:cubicBezTo>
                <a:cubicBezTo>
                  <a:pt x="3071522" y="40653"/>
                  <a:pt x="3011853" y="14962"/>
                  <a:pt x="3289390" y="0"/>
                </a:cubicBezTo>
                <a:cubicBezTo>
                  <a:pt x="3566927" y="-14962"/>
                  <a:pt x="3902259" y="-17157"/>
                  <a:pt x="4078238" y="0"/>
                </a:cubicBezTo>
                <a:cubicBezTo>
                  <a:pt x="4254217" y="17157"/>
                  <a:pt x="4581564" y="2804"/>
                  <a:pt x="4957839" y="0"/>
                </a:cubicBezTo>
                <a:cubicBezTo>
                  <a:pt x="5334114" y="-2804"/>
                  <a:pt x="5441618" y="30211"/>
                  <a:pt x="5565183" y="0"/>
                </a:cubicBezTo>
                <a:cubicBezTo>
                  <a:pt x="5688748" y="-30211"/>
                  <a:pt x="5925058" y="31149"/>
                  <a:pt x="6263279" y="0"/>
                </a:cubicBezTo>
                <a:cubicBezTo>
                  <a:pt x="6601500" y="-31149"/>
                  <a:pt x="6596376" y="8788"/>
                  <a:pt x="6689118" y="0"/>
                </a:cubicBezTo>
                <a:cubicBezTo>
                  <a:pt x="6781860" y="-8788"/>
                  <a:pt x="7094679" y="-6204"/>
                  <a:pt x="7477966" y="0"/>
                </a:cubicBezTo>
                <a:cubicBezTo>
                  <a:pt x="7861253" y="6204"/>
                  <a:pt x="7692566" y="19210"/>
                  <a:pt x="7903805" y="0"/>
                </a:cubicBezTo>
                <a:cubicBezTo>
                  <a:pt x="8115044" y="-19210"/>
                  <a:pt x="8376040" y="10973"/>
                  <a:pt x="8511148" y="0"/>
                </a:cubicBezTo>
                <a:cubicBezTo>
                  <a:pt x="8646256" y="-10973"/>
                  <a:pt x="9048173" y="35579"/>
                  <a:pt x="9299997" y="0"/>
                </a:cubicBezTo>
                <a:cubicBezTo>
                  <a:pt x="9397923" y="-12745"/>
                  <a:pt x="9502028" y="120736"/>
                  <a:pt x="9524745" y="224748"/>
                </a:cubicBezTo>
                <a:cubicBezTo>
                  <a:pt x="9525360" y="421046"/>
                  <a:pt x="9519304" y="500342"/>
                  <a:pt x="9524745" y="683219"/>
                </a:cubicBezTo>
                <a:cubicBezTo>
                  <a:pt x="9530186" y="866096"/>
                  <a:pt x="9533075" y="935994"/>
                  <a:pt x="9524745" y="1123711"/>
                </a:cubicBezTo>
                <a:cubicBezTo>
                  <a:pt x="9527184" y="1225698"/>
                  <a:pt x="9412151" y="1362274"/>
                  <a:pt x="9299997" y="1348459"/>
                </a:cubicBezTo>
                <a:cubicBezTo>
                  <a:pt x="9013963" y="1341550"/>
                  <a:pt x="8925013" y="1365037"/>
                  <a:pt x="8692653" y="1348459"/>
                </a:cubicBezTo>
                <a:cubicBezTo>
                  <a:pt x="8460293" y="1331881"/>
                  <a:pt x="8306763" y="1378407"/>
                  <a:pt x="8085310" y="1348459"/>
                </a:cubicBezTo>
                <a:cubicBezTo>
                  <a:pt x="7863857" y="1318511"/>
                  <a:pt x="7745693" y="1365193"/>
                  <a:pt x="7568719" y="1348459"/>
                </a:cubicBezTo>
                <a:cubicBezTo>
                  <a:pt x="7391745" y="1331725"/>
                  <a:pt x="6977307" y="1336967"/>
                  <a:pt x="6689118" y="1348459"/>
                </a:cubicBezTo>
                <a:cubicBezTo>
                  <a:pt x="6400929" y="1359951"/>
                  <a:pt x="6406888" y="1349287"/>
                  <a:pt x="6172527" y="1348459"/>
                </a:cubicBezTo>
                <a:cubicBezTo>
                  <a:pt x="5938166" y="1347631"/>
                  <a:pt x="5861855" y="1372730"/>
                  <a:pt x="5655935" y="1348459"/>
                </a:cubicBezTo>
                <a:cubicBezTo>
                  <a:pt x="5450015" y="1324188"/>
                  <a:pt x="5118107" y="1322263"/>
                  <a:pt x="4867087" y="1348459"/>
                </a:cubicBezTo>
                <a:cubicBezTo>
                  <a:pt x="4616067" y="1374655"/>
                  <a:pt x="4427807" y="1309143"/>
                  <a:pt x="4078238" y="1348459"/>
                </a:cubicBezTo>
                <a:cubicBezTo>
                  <a:pt x="3728669" y="1387775"/>
                  <a:pt x="3507317" y="1376643"/>
                  <a:pt x="3289390" y="1348459"/>
                </a:cubicBezTo>
                <a:cubicBezTo>
                  <a:pt x="3071463" y="1320275"/>
                  <a:pt x="2896439" y="1361156"/>
                  <a:pt x="2772799" y="1348459"/>
                </a:cubicBezTo>
                <a:cubicBezTo>
                  <a:pt x="2649159" y="1335762"/>
                  <a:pt x="2391211" y="1358687"/>
                  <a:pt x="2074703" y="1348459"/>
                </a:cubicBezTo>
                <a:cubicBezTo>
                  <a:pt x="1758195" y="1338231"/>
                  <a:pt x="1721505" y="1336347"/>
                  <a:pt x="1467359" y="1348459"/>
                </a:cubicBezTo>
                <a:cubicBezTo>
                  <a:pt x="1213213" y="1360571"/>
                  <a:pt x="1159129" y="1333055"/>
                  <a:pt x="1041520" y="1348459"/>
                </a:cubicBezTo>
                <a:cubicBezTo>
                  <a:pt x="923911" y="1363863"/>
                  <a:pt x="443924" y="1371780"/>
                  <a:pt x="224748" y="1348459"/>
                </a:cubicBezTo>
                <a:cubicBezTo>
                  <a:pt x="107639" y="1324339"/>
                  <a:pt x="-2342" y="1249436"/>
                  <a:pt x="0" y="1123711"/>
                </a:cubicBezTo>
                <a:cubicBezTo>
                  <a:pt x="5445" y="997664"/>
                  <a:pt x="7746" y="896681"/>
                  <a:pt x="0" y="692209"/>
                </a:cubicBezTo>
                <a:cubicBezTo>
                  <a:pt x="-7746" y="487737"/>
                  <a:pt x="16321" y="445974"/>
                  <a:pt x="0" y="22474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التدفق النقدي الحر</a:t>
            </a:r>
            <a:r>
              <a:rPr lang="ar-EG" sz="16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يوضح النقود المتاحة بعد دفع النفقات الرأسمالية الضرورية للحفاظ على الأعمال. 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هذا يعطي فكرة عن الأموال التي </a:t>
            </a:r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يمكن استخدامها للاستثمار في مشاريع جديدة، توزيع الأرباح على المساهمين، أو سداد الديون.</a:t>
            </a:r>
            <a:endParaRPr lang="en-US" sz="16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2037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4690" y="6055466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40120B-0469-2620-B752-A32832B06369}"/>
              </a:ext>
            </a:extLst>
          </p:cNvPr>
          <p:cNvSpPr/>
          <p:nvPr/>
        </p:nvSpPr>
        <p:spPr>
          <a:xfrm>
            <a:off x="5178538" y="200656"/>
            <a:ext cx="2902620" cy="669924"/>
          </a:xfrm>
          <a:custGeom>
            <a:avLst/>
            <a:gdLst>
              <a:gd name="connsiteX0" fmla="*/ 0 w 2902620"/>
              <a:gd name="connsiteY0" fmla="*/ 111656 h 669924"/>
              <a:gd name="connsiteX1" fmla="*/ 111656 w 2902620"/>
              <a:gd name="connsiteY1" fmla="*/ 0 h 669924"/>
              <a:gd name="connsiteX2" fmla="*/ 808276 w 2902620"/>
              <a:gd name="connsiteY2" fmla="*/ 0 h 669924"/>
              <a:gd name="connsiteX3" fmla="*/ 1424517 w 2902620"/>
              <a:gd name="connsiteY3" fmla="*/ 0 h 669924"/>
              <a:gd name="connsiteX4" fmla="*/ 2121137 w 2902620"/>
              <a:gd name="connsiteY4" fmla="*/ 0 h 669924"/>
              <a:gd name="connsiteX5" fmla="*/ 2790964 w 2902620"/>
              <a:gd name="connsiteY5" fmla="*/ 0 h 669924"/>
              <a:gd name="connsiteX6" fmla="*/ 2902620 w 2902620"/>
              <a:gd name="connsiteY6" fmla="*/ 111656 h 669924"/>
              <a:gd name="connsiteX7" fmla="*/ 2902620 w 2902620"/>
              <a:gd name="connsiteY7" fmla="*/ 558268 h 669924"/>
              <a:gd name="connsiteX8" fmla="*/ 2790964 w 2902620"/>
              <a:gd name="connsiteY8" fmla="*/ 669924 h 669924"/>
              <a:gd name="connsiteX9" fmla="*/ 2174723 w 2902620"/>
              <a:gd name="connsiteY9" fmla="*/ 669924 h 669924"/>
              <a:gd name="connsiteX10" fmla="*/ 1478103 w 2902620"/>
              <a:gd name="connsiteY10" fmla="*/ 669924 h 669924"/>
              <a:gd name="connsiteX11" fmla="*/ 861862 w 2902620"/>
              <a:gd name="connsiteY11" fmla="*/ 669924 h 669924"/>
              <a:gd name="connsiteX12" fmla="*/ 111656 w 2902620"/>
              <a:gd name="connsiteY12" fmla="*/ 669924 h 669924"/>
              <a:gd name="connsiteX13" fmla="*/ 0 w 2902620"/>
              <a:gd name="connsiteY13" fmla="*/ 558268 h 669924"/>
              <a:gd name="connsiteX14" fmla="*/ 0 w 2902620"/>
              <a:gd name="connsiteY14" fmla="*/ 111656 h 6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2620" h="669924" fill="none" extrusionOk="0">
                <a:moveTo>
                  <a:pt x="0" y="111656"/>
                </a:moveTo>
                <a:cubicBezTo>
                  <a:pt x="-1455" y="45805"/>
                  <a:pt x="46535" y="4526"/>
                  <a:pt x="111656" y="0"/>
                </a:cubicBezTo>
                <a:cubicBezTo>
                  <a:pt x="453346" y="-33145"/>
                  <a:pt x="542975" y="-7889"/>
                  <a:pt x="808276" y="0"/>
                </a:cubicBezTo>
                <a:cubicBezTo>
                  <a:pt x="1073577" y="7889"/>
                  <a:pt x="1167216" y="3875"/>
                  <a:pt x="1424517" y="0"/>
                </a:cubicBezTo>
                <a:cubicBezTo>
                  <a:pt x="1681818" y="-3875"/>
                  <a:pt x="1898922" y="-16543"/>
                  <a:pt x="2121137" y="0"/>
                </a:cubicBezTo>
                <a:cubicBezTo>
                  <a:pt x="2343352" y="16543"/>
                  <a:pt x="2629231" y="-22908"/>
                  <a:pt x="2790964" y="0"/>
                </a:cubicBezTo>
                <a:cubicBezTo>
                  <a:pt x="2865391" y="6285"/>
                  <a:pt x="2902762" y="52274"/>
                  <a:pt x="2902620" y="111656"/>
                </a:cubicBezTo>
                <a:cubicBezTo>
                  <a:pt x="2881422" y="214545"/>
                  <a:pt x="2916549" y="439193"/>
                  <a:pt x="2902620" y="558268"/>
                </a:cubicBezTo>
                <a:cubicBezTo>
                  <a:pt x="2906650" y="618128"/>
                  <a:pt x="2854584" y="665715"/>
                  <a:pt x="2790964" y="669924"/>
                </a:cubicBezTo>
                <a:cubicBezTo>
                  <a:pt x="2538541" y="695353"/>
                  <a:pt x="2399081" y="655458"/>
                  <a:pt x="2174723" y="669924"/>
                </a:cubicBezTo>
                <a:cubicBezTo>
                  <a:pt x="1950365" y="684390"/>
                  <a:pt x="1661361" y="682875"/>
                  <a:pt x="1478103" y="669924"/>
                </a:cubicBezTo>
                <a:cubicBezTo>
                  <a:pt x="1294845" y="656973"/>
                  <a:pt x="1136453" y="691629"/>
                  <a:pt x="861862" y="669924"/>
                </a:cubicBezTo>
                <a:cubicBezTo>
                  <a:pt x="587271" y="648219"/>
                  <a:pt x="403564" y="632884"/>
                  <a:pt x="111656" y="669924"/>
                </a:cubicBezTo>
                <a:cubicBezTo>
                  <a:pt x="55223" y="667777"/>
                  <a:pt x="8731" y="627706"/>
                  <a:pt x="0" y="558268"/>
                </a:cubicBezTo>
                <a:cubicBezTo>
                  <a:pt x="-15712" y="342580"/>
                  <a:pt x="2484" y="230465"/>
                  <a:pt x="0" y="111656"/>
                </a:cubicBezTo>
                <a:close/>
              </a:path>
              <a:path w="2902620" h="669924" stroke="0" extrusionOk="0">
                <a:moveTo>
                  <a:pt x="0" y="111656"/>
                </a:moveTo>
                <a:cubicBezTo>
                  <a:pt x="5087" y="42683"/>
                  <a:pt x="48367" y="12084"/>
                  <a:pt x="111656" y="0"/>
                </a:cubicBezTo>
                <a:cubicBezTo>
                  <a:pt x="435607" y="21910"/>
                  <a:pt x="574912" y="-27583"/>
                  <a:pt x="781483" y="0"/>
                </a:cubicBezTo>
                <a:cubicBezTo>
                  <a:pt x="988054" y="27583"/>
                  <a:pt x="1360212" y="-36159"/>
                  <a:pt x="1504896" y="0"/>
                </a:cubicBezTo>
                <a:cubicBezTo>
                  <a:pt x="1649580" y="36159"/>
                  <a:pt x="2488002" y="-50648"/>
                  <a:pt x="2790964" y="0"/>
                </a:cubicBezTo>
                <a:cubicBezTo>
                  <a:pt x="2844225" y="11292"/>
                  <a:pt x="2902465" y="47407"/>
                  <a:pt x="2902620" y="111656"/>
                </a:cubicBezTo>
                <a:cubicBezTo>
                  <a:pt x="2913557" y="237763"/>
                  <a:pt x="2901841" y="380606"/>
                  <a:pt x="2902620" y="558268"/>
                </a:cubicBezTo>
                <a:cubicBezTo>
                  <a:pt x="2897581" y="618641"/>
                  <a:pt x="2848672" y="666989"/>
                  <a:pt x="2790964" y="669924"/>
                </a:cubicBezTo>
                <a:cubicBezTo>
                  <a:pt x="2503152" y="677613"/>
                  <a:pt x="2409023" y="652429"/>
                  <a:pt x="2094344" y="669924"/>
                </a:cubicBezTo>
                <a:cubicBezTo>
                  <a:pt x="1779665" y="687419"/>
                  <a:pt x="1671768" y="656421"/>
                  <a:pt x="1397724" y="669924"/>
                </a:cubicBezTo>
                <a:cubicBezTo>
                  <a:pt x="1123680" y="683427"/>
                  <a:pt x="1064420" y="650176"/>
                  <a:pt x="808276" y="669924"/>
                </a:cubicBezTo>
                <a:cubicBezTo>
                  <a:pt x="552132" y="689672"/>
                  <a:pt x="345726" y="681214"/>
                  <a:pt x="111656" y="669924"/>
                </a:cubicBezTo>
                <a:cubicBezTo>
                  <a:pt x="44083" y="682026"/>
                  <a:pt x="-3457" y="622041"/>
                  <a:pt x="0" y="558268"/>
                </a:cubicBezTo>
                <a:cubicBezTo>
                  <a:pt x="-266" y="381455"/>
                  <a:pt x="10979" y="280791"/>
                  <a:pt x="0" y="11165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2. اتخاذ قرارات استثمارية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DE271-4AD3-9BEF-5596-3EEA7374F8BE}"/>
              </a:ext>
            </a:extLst>
          </p:cNvPr>
          <p:cNvSpPr txBox="1"/>
          <p:nvPr/>
        </p:nvSpPr>
        <p:spPr>
          <a:xfrm>
            <a:off x="9061020" y="132609"/>
            <a:ext cx="238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200" b="1" dirty="0">
                <a:latin typeface="Cairo" panose="00000500000000000000" pitchFamily="2" charset="-78"/>
                <a:cs typeface="Cairo" panose="00000500000000000000" pitchFamily="2" charset="-78"/>
              </a:rPr>
              <a:t>أهمية دراسة التدفق النقدي</a:t>
            </a:r>
            <a:endParaRPr lang="en-US" sz="12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F8F826-131F-2FB2-B13E-FE17C5CA5800}"/>
              </a:ext>
            </a:extLst>
          </p:cNvPr>
          <p:cNvSpPr/>
          <p:nvPr/>
        </p:nvSpPr>
        <p:spPr>
          <a:xfrm>
            <a:off x="1562292" y="1209848"/>
            <a:ext cx="9524745" cy="1348459"/>
          </a:xfrm>
          <a:custGeom>
            <a:avLst/>
            <a:gdLst>
              <a:gd name="connsiteX0" fmla="*/ 0 w 9524745"/>
              <a:gd name="connsiteY0" fmla="*/ 224748 h 1348459"/>
              <a:gd name="connsiteX1" fmla="*/ 224748 w 9524745"/>
              <a:gd name="connsiteY1" fmla="*/ 0 h 1348459"/>
              <a:gd name="connsiteX2" fmla="*/ 922844 w 9524745"/>
              <a:gd name="connsiteY2" fmla="*/ 0 h 1348459"/>
              <a:gd name="connsiteX3" fmla="*/ 1530188 w 9524745"/>
              <a:gd name="connsiteY3" fmla="*/ 0 h 1348459"/>
              <a:gd name="connsiteX4" fmla="*/ 2319036 w 9524745"/>
              <a:gd name="connsiteY4" fmla="*/ 0 h 1348459"/>
              <a:gd name="connsiteX5" fmla="*/ 3198637 w 9524745"/>
              <a:gd name="connsiteY5" fmla="*/ 0 h 1348459"/>
              <a:gd name="connsiteX6" fmla="*/ 3987486 w 9524745"/>
              <a:gd name="connsiteY6" fmla="*/ 0 h 1348459"/>
              <a:gd name="connsiteX7" fmla="*/ 4776334 w 9524745"/>
              <a:gd name="connsiteY7" fmla="*/ 0 h 1348459"/>
              <a:gd name="connsiteX8" fmla="*/ 5383678 w 9524745"/>
              <a:gd name="connsiteY8" fmla="*/ 0 h 1348459"/>
              <a:gd name="connsiteX9" fmla="*/ 6263279 w 9524745"/>
              <a:gd name="connsiteY9" fmla="*/ 0 h 1348459"/>
              <a:gd name="connsiteX10" fmla="*/ 7142880 w 9524745"/>
              <a:gd name="connsiteY10" fmla="*/ 0 h 1348459"/>
              <a:gd name="connsiteX11" fmla="*/ 7568719 w 9524745"/>
              <a:gd name="connsiteY11" fmla="*/ 0 h 1348459"/>
              <a:gd name="connsiteX12" fmla="*/ 8448320 w 9524745"/>
              <a:gd name="connsiteY12" fmla="*/ 0 h 1348459"/>
              <a:gd name="connsiteX13" fmla="*/ 9299997 w 9524745"/>
              <a:gd name="connsiteY13" fmla="*/ 0 h 1348459"/>
              <a:gd name="connsiteX14" fmla="*/ 9524745 w 9524745"/>
              <a:gd name="connsiteY14" fmla="*/ 224748 h 1348459"/>
              <a:gd name="connsiteX15" fmla="*/ 9524745 w 9524745"/>
              <a:gd name="connsiteY15" fmla="*/ 692209 h 1348459"/>
              <a:gd name="connsiteX16" fmla="*/ 9524745 w 9524745"/>
              <a:gd name="connsiteY16" fmla="*/ 1123711 h 1348459"/>
              <a:gd name="connsiteX17" fmla="*/ 9299997 w 9524745"/>
              <a:gd name="connsiteY17" fmla="*/ 1348459 h 1348459"/>
              <a:gd name="connsiteX18" fmla="*/ 8783406 w 9524745"/>
              <a:gd name="connsiteY18" fmla="*/ 1348459 h 1348459"/>
              <a:gd name="connsiteX19" fmla="*/ 8357567 w 9524745"/>
              <a:gd name="connsiteY19" fmla="*/ 1348459 h 1348459"/>
              <a:gd name="connsiteX20" fmla="*/ 7750224 w 9524745"/>
              <a:gd name="connsiteY20" fmla="*/ 1348459 h 1348459"/>
              <a:gd name="connsiteX21" fmla="*/ 7324385 w 9524745"/>
              <a:gd name="connsiteY21" fmla="*/ 1348459 h 1348459"/>
              <a:gd name="connsiteX22" fmla="*/ 6807794 w 9524745"/>
              <a:gd name="connsiteY22" fmla="*/ 1348459 h 1348459"/>
              <a:gd name="connsiteX23" fmla="*/ 6381955 w 9524745"/>
              <a:gd name="connsiteY23" fmla="*/ 1348459 h 1348459"/>
              <a:gd name="connsiteX24" fmla="*/ 5865364 w 9524745"/>
              <a:gd name="connsiteY24" fmla="*/ 1348459 h 1348459"/>
              <a:gd name="connsiteX25" fmla="*/ 5439526 w 9524745"/>
              <a:gd name="connsiteY25" fmla="*/ 1348459 h 1348459"/>
              <a:gd name="connsiteX26" fmla="*/ 4832182 w 9524745"/>
              <a:gd name="connsiteY26" fmla="*/ 1348459 h 1348459"/>
              <a:gd name="connsiteX27" fmla="*/ 4134086 w 9524745"/>
              <a:gd name="connsiteY27" fmla="*/ 1348459 h 1348459"/>
              <a:gd name="connsiteX28" fmla="*/ 3435990 w 9524745"/>
              <a:gd name="connsiteY28" fmla="*/ 1348459 h 1348459"/>
              <a:gd name="connsiteX29" fmla="*/ 2647141 w 9524745"/>
              <a:gd name="connsiteY29" fmla="*/ 1348459 h 1348459"/>
              <a:gd name="connsiteX30" fmla="*/ 2221303 w 9524745"/>
              <a:gd name="connsiteY30" fmla="*/ 1348459 h 1348459"/>
              <a:gd name="connsiteX31" fmla="*/ 1704712 w 9524745"/>
              <a:gd name="connsiteY31" fmla="*/ 1348459 h 1348459"/>
              <a:gd name="connsiteX32" fmla="*/ 825111 w 9524745"/>
              <a:gd name="connsiteY32" fmla="*/ 1348459 h 1348459"/>
              <a:gd name="connsiteX33" fmla="*/ 224748 w 9524745"/>
              <a:gd name="connsiteY33" fmla="*/ 1348459 h 1348459"/>
              <a:gd name="connsiteX34" fmla="*/ 0 w 9524745"/>
              <a:gd name="connsiteY34" fmla="*/ 1123711 h 1348459"/>
              <a:gd name="connsiteX35" fmla="*/ 0 w 9524745"/>
              <a:gd name="connsiteY35" fmla="*/ 692209 h 1348459"/>
              <a:gd name="connsiteX36" fmla="*/ 0 w 9524745"/>
              <a:gd name="connsiteY36" fmla="*/ 224748 h 13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745" h="1348459" fill="none" extrusionOk="0">
                <a:moveTo>
                  <a:pt x="0" y="224748"/>
                </a:moveTo>
                <a:cubicBezTo>
                  <a:pt x="-10426" y="114833"/>
                  <a:pt x="95205" y="3411"/>
                  <a:pt x="224748" y="0"/>
                </a:cubicBezTo>
                <a:cubicBezTo>
                  <a:pt x="557852" y="33414"/>
                  <a:pt x="773742" y="1938"/>
                  <a:pt x="922844" y="0"/>
                </a:cubicBezTo>
                <a:cubicBezTo>
                  <a:pt x="1071946" y="-1938"/>
                  <a:pt x="1299072" y="-7760"/>
                  <a:pt x="1530188" y="0"/>
                </a:cubicBezTo>
                <a:cubicBezTo>
                  <a:pt x="1761304" y="7760"/>
                  <a:pt x="2092550" y="-24085"/>
                  <a:pt x="2319036" y="0"/>
                </a:cubicBezTo>
                <a:cubicBezTo>
                  <a:pt x="2545522" y="24085"/>
                  <a:pt x="2800296" y="22676"/>
                  <a:pt x="3198637" y="0"/>
                </a:cubicBezTo>
                <a:cubicBezTo>
                  <a:pt x="3596978" y="-22676"/>
                  <a:pt x="3645445" y="-7886"/>
                  <a:pt x="3987486" y="0"/>
                </a:cubicBezTo>
                <a:cubicBezTo>
                  <a:pt x="4329527" y="7886"/>
                  <a:pt x="4554768" y="3125"/>
                  <a:pt x="4776334" y="0"/>
                </a:cubicBezTo>
                <a:cubicBezTo>
                  <a:pt x="4997900" y="-3125"/>
                  <a:pt x="5087144" y="-15017"/>
                  <a:pt x="5383678" y="0"/>
                </a:cubicBezTo>
                <a:cubicBezTo>
                  <a:pt x="5680212" y="15017"/>
                  <a:pt x="6082850" y="-20388"/>
                  <a:pt x="6263279" y="0"/>
                </a:cubicBezTo>
                <a:cubicBezTo>
                  <a:pt x="6443708" y="20388"/>
                  <a:pt x="6750731" y="-26476"/>
                  <a:pt x="7142880" y="0"/>
                </a:cubicBezTo>
                <a:cubicBezTo>
                  <a:pt x="7535029" y="26476"/>
                  <a:pt x="7442155" y="-14139"/>
                  <a:pt x="7568719" y="0"/>
                </a:cubicBezTo>
                <a:cubicBezTo>
                  <a:pt x="7695283" y="14139"/>
                  <a:pt x="8249649" y="32644"/>
                  <a:pt x="8448320" y="0"/>
                </a:cubicBezTo>
                <a:cubicBezTo>
                  <a:pt x="8646991" y="-32644"/>
                  <a:pt x="9041408" y="27723"/>
                  <a:pt x="9299997" y="0"/>
                </a:cubicBezTo>
                <a:cubicBezTo>
                  <a:pt x="9435344" y="7736"/>
                  <a:pt x="9537098" y="106808"/>
                  <a:pt x="9524745" y="224748"/>
                </a:cubicBezTo>
                <a:cubicBezTo>
                  <a:pt x="9543152" y="426415"/>
                  <a:pt x="9514091" y="548390"/>
                  <a:pt x="9524745" y="692209"/>
                </a:cubicBezTo>
                <a:cubicBezTo>
                  <a:pt x="9535399" y="836028"/>
                  <a:pt x="9532919" y="922813"/>
                  <a:pt x="9524745" y="1123711"/>
                </a:cubicBezTo>
                <a:cubicBezTo>
                  <a:pt x="9528875" y="1255922"/>
                  <a:pt x="9420248" y="1347988"/>
                  <a:pt x="9299997" y="1348459"/>
                </a:cubicBezTo>
                <a:cubicBezTo>
                  <a:pt x="9132110" y="1353686"/>
                  <a:pt x="8888913" y="1365335"/>
                  <a:pt x="8783406" y="1348459"/>
                </a:cubicBezTo>
                <a:cubicBezTo>
                  <a:pt x="8677899" y="1331583"/>
                  <a:pt x="8477320" y="1353343"/>
                  <a:pt x="8357567" y="1348459"/>
                </a:cubicBezTo>
                <a:cubicBezTo>
                  <a:pt x="8237814" y="1343575"/>
                  <a:pt x="7905931" y="1362376"/>
                  <a:pt x="7750224" y="1348459"/>
                </a:cubicBezTo>
                <a:cubicBezTo>
                  <a:pt x="7594517" y="1334542"/>
                  <a:pt x="7434560" y="1356977"/>
                  <a:pt x="7324385" y="1348459"/>
                </a:cubicBezTo>
                <a:cubicBezTo>
                  <a:pt x="7214210" y="1339941"/>
                  <a:pt x="7002274" y="1345260"/>
                  <a:pt x="6807794" y="1348459"/>
                </a:cubicBezTo>
                <a:cubicBezTo>
                  <a:pt x="6613314" y="1351658"/>
                  <a:pt x="6553642" y="1337395"/>
                  <a:pt x="6381955" y="1348459"/>
                </a:cubicBezTo>
                <a:cubicBezTo>
                  <a:pt x="6210268" y="1359523"/>
                  <a:pt x="6106949" y="1340245"/>
                  <a:pt x="5865364" y="1348459"/>
                </a:cubicBezTo>
                <a:cubicBezTo>
                  <a:pt x="5623779" y="1356673"/>
                  <a:pt x="5531395" y="1357114"/>
                  <a:pt x="5439526" y="1348459"/>
                </a:cubicBezTo>
                <a:cubicBezTo>
                  <a:pt x="5347657" y="1339804"/>
                  <a:pt x="5122233" y="1338027"/>
                  <a:pt x="4832182" y="1348459"/>
                </a:cubicBezTo>
                <a:cubicBezTo>
                  <a:pt x="4542131" y="1358891"/>
                  <a:pt x="4478805" y="1314546"/>
                  <a:pt x="4134086" y="1348459"/>
                </a:cubicBezTo>
                <a:cubicBezTo>
                  <a:pt x="3789367" y="1382372"/>
                  <a:pt x="3639024" y="1363424"/>
                  <a:pt x="3435990" y="1348459"/>
                </a:cubicBezTo>
                <a:cubicBezTo>
                  <a:pt x="3232956" y="1333494"/>
                  <a:pt x="3028440" y="1356142"/>
                  <a:pt x="2647141" y="1348459"/>
                </a:cubicBezTo>
                <a:cubicBezTo>
                  <a:pt x="2265842" y="1340776"/>
                  <a:pt x="2326875" y="1361659"/>
                  <a:pt x="2221303" y="1348459"/>
                </a:cubicBezTo>
                <a:cubicBezTo>
                  <a:pt x="2115731" y="1335259"/>
                  <a:pt x="1851456" y="1360293"/>
                  <a:pt x="1704712" y="1348459"/>
                </a:cubicBezTo>
                <a:cubicBezTo>
                  <a:pt x="1557968" y="1336625"/>
                  <a:pt x="1018116" y="1380069"/>
                  <a:pt x="825111" y="1348459"/>
                </a:cubicBezTo>
                <a:cubicBezTo>
                  <a:pt x="632106" y="1316849"/>
                  <a:pt x="445618" y="1341559"/>
                  <a:pt x="224748" y="1348459"/>
                </a:cubicBezTo>
                <a:cubicBezTo>
                  <a:pt x="99956" y="1344269"/>
                  <a:pt x="3855" y="1245390"/>
                  <a:pt x="0" y="1123711"/>
                </a:cubicBezTo>
                <a:cubicBezTo>
                  <a:pt x="3170" y="912293"/>
                  <a:pt x="15902" y="811628"/>
                  <a:pt x="0" y="692209"/>
                </a:cubicBezTo>
                <a:cubicBezTo>
                  <a:pt x="-15902" y="572790"/>
                  <a:pt x="-15065" y="416393"/>
                  <a:pt x="0" y="224748"/>
                </a:cubicBezTo>
                <a:close/>
              </a:path>
              <a:path w="9524745" h="1348459" stroke="0" extrusionOk="0">
                <a:moveTo>
                  <a:pt x="0" y="224748"/>
                </a:moveTo>
                <a:cubicBezTo>
                  <a:pt x="7209" y="90266"/>
                  <a:pt x="99853" y="5737"/>
                  <a:pt x="224748" y="0"/>
                </a:cubicBezTo>
                <a:cubicBezTo>
                  <a:pt x="514928" y="25470"/>
                  <a:pt x="656213" y="6634"/>
                  <a:pt x="922844" y="0"/>
                </a:cubicBezTo>
                <a:cubicBezTo>
                  <a:pt x="1189475" y="-6634"/>
                  <a:pt x="1570087" y="-18352"/>
                  <a:pt x="1802445" y="0"/>
                </a:cubicBezTo>
                <a:cubicBezTo>
                  <a:pt x="2034803" y="18352"/>
                  <a:pt x="2292570" y="-40653"/>
                  <a:pt x="2682046" y="0"/>
                </a:cubicBezTo>
                <a:cubicBezTo>
                  <a:pt x="3071522" y="40653"/>
                  <a:pt x="3011853" y="14962"/>
                  <a:pt x="3289390" y="0"/>
                </a:cubicBezTo>
                <a:cubicBezTo>
                  <a:pt x="3566927" y="-14962"/>
                  <a:pt x="3902259" y="-17157"/>
                  <a:pt x="4078238" y="0"/>
                </a:cubicBezTo>
                <a:cubicBezTo>
                  <a:pt x="4254217" y="17157"/>
                  <a:pt x="4581564" y="2804"/>
                  <a:pt x="4957839" y="0"/>
                </a:cubicBezTo>
                <a:cubicBezTo>
                  <a:pt x="5334114" y="-2804"/>
                  <a:pt x="5441618" y="30211"/>
                  <a:pt x="5565183" y="0"/>
                </a:cubicBezTo>
                <a:cubicBezTo>
                  <a:pt x="5688748" y="-30211"/>
                  <a:pt x="5925058" y="31149"/>
                  <a:pt x="6263279" y="0"/>
                </a:cubicBezTo>
                <a:cubicBezTo>
                  <a:pt x="6601500" y="-31149"/>
                  <a:pt x="6596376" y="8788"/>
                  <a:pt x="6689118" y="0"/>
                </a:cubicBezTo>
                <a:cubicBezTo>
                  <a:pt x="6781860" y="-8788"/>
                  <a:pt x="7094679" y="-6204"/>
                  <a:pt x="7477966" y="0"/>
                </a:cubicBezTo>
                <a:cubicBezTo>
                  <a:pt x="7861253" y="6204"/>
                  <a:pt x="7692566" y="19210"/>
                  <a:pt x="7903805" y="0"/>
                </a:cubicBezTo>
                <a:cubicBezTo>
                  <a:pt x="8115044" y="-19210"/>
                  <a:pt x="8376040" y="10973"/>
                  <a:pt x="8511148" y="0"/>
                </a:cubicBezTo>
                <a:cubicBezTo>
                  <a:pt x="8646256" y="-10973"/>
                  <a:pt x="9048173" y="35579"/>
                  <a:pt x="9299997" y="0"/>
                </a:cubicBezTo>
                <a:cubicBezTo>
                  <a:pt x="9397923" y="-12745"/>
                  <a:pt x="9502028" y="120736"/>
                  <a:pt x="9524745" y="224748"/>
                </a:cubicBezTo>
                <a:cubicBezTo>
                  <a:pt x="9525360" y="421046"/>
                  <a:pt x="9519304" y="500342"/>
                  <a:pt x="9524745" y="683219"/>
                </a:cubicBezTo>
                <a:cubicBezTo>
                  <a:pt x="9530186" y="866096"/>
                  <a:pt x="9533075" y="935994"/>
                  <a:pt x="9524745" y="1123711"/>
                </a:cubicBezTo>
                <a:cubicBezTo>
                  <a:pt x="9527184" y="1225698"/>
                  <a:pt x="9412151" y="1362274"/>
                  <a:pt x="9299997" y="1348459"/>
                </a:cubicBezTo>
                <a:cubicBezTo>
                  <a:pt x="9013963" y="1341550"/>
                  <a:pt x="8925013" y="1365037"/>
                  <a:pt x="8692653" y="1348459"/>
                </a:cubicBezTo>
                <a:cubicBezTo>
                  <a:pt x="8460293" y="1331881"/>
                  <a:pt x="8306763" y="1378407"/>
                  <a:pt x="8085310" y="1348459"/>
                </a:cubicBezTo>
                <a:cubicBezTo>
                  <a:pt x="7863857" y="1318511"/>
                  <a:pt x="7745693" y="1365193"/>
                  <a:pt x="7568719" y="1348459"/>
                </a:cubicBezTo>
                <a:cubicBezTo>
                  <a:pt x="7391745" y="1331725"/>
                  <a:pt x="6977307" y="1336967"/>
                  <a:pt x="6689118" y="1348459"/>
                </a:cubicBezTo>
                <a:cubicBezTo>
                  <a:pt x="6400929" y="1359951"/>
                  <a:pt x="6406888" y="1349287"/>
                  <a:pt x="6172527" y="1348459"/>
                </a:cubicBezTo>
                <a:cubicBezTo>
                  <a:pt x="5938166" y="1347631"/>
                  <a:pt x="5861855" y="1372730"/>
                  <a:pt x="5655935" y="1348459"/>
                </a:cubicBezTo>
                <a:cubicBezTo>
                  <a:pt x="5450015" y="1324188"/>
                  <a:pt x="5118107" y="1322263"/>
                  <a:pt x="4867087" y="1348459"/>
                </a:cubicBezTo>
                <a:cubicBezTo>
                  <a:pt x="4616067" y="1374655"/>
                  <a:pt x="4427807" y="1309143"/>
                  <a:pt x="4078238" y="1348459"/>
                </a:cubicBezTo>
                <a:cubicBezTo>
                  <a:pt x="3728669" y="1387775"/>
                  <a:pt x="3507317" y="1376643"/>
                  <a:pt x="3289390" y="1348459"/>
                </a:cubicBezTo>
                <a:cubicBezTo>
                  <a:pt x="3071463" y="1320275"/>
                  <a:pt x="2896439" y="1361156"/>
                  <a:pt x="2772799" y="1348459"/>
                </a:cubicBezTo>
                <a:cubicBezTo>
                  <a:pt x="2649159" y="1335762"/>
                  <a:pt x="2391211" y="1358687"/>
                  <a:pt x="2074703" y="1348459"/>
                </a:cubicBezTo>
                <a:cubicBezTo>
                  <a:pt x="1758195" y="1338231"/>
                  <a:pt x="1721505" y="1336347"/>
                  <a:pt x="1467359" y="1348459"/>
                </a:cubicBezTo>
                <a:cubicBezTo>
                  <a:pt x="1213213" y="1360571"/>
                  <a:pt x="1159129" y="1333055"/>
                  <a:pt x="1041520" y="1348459"/>
                </a:cubicBezTo>
                <a:cubicBezTo>
                  <a:pt x="923911" y="1363863"/>
                  <a:pt x="443924" y="1371780"/>
                  <a:pt x="224748" y="1348459"/>
                </a:cubicBezTo>
                <a:cubicBezTo>
                  <a:pt x="107639" y="1324339"/>
                  <a:pt x="-2342" y="1249436"/>
                  <a:pt x="0" y="1123711"/>
                </a:cubicBezTo>
                <a:cubicBezTo>
                  <a:pt x="5445" y="997664"/>
                  <a:pt x="7746" y="896681"/>
                  <a:pt x="0" y="692209"/>
                </a:cubicBezTo>
                <a:cubicBezTo>
                  <a:pt x="-7746" y="487737"/>
                  <a:pt x="16321" y="445974"/>
                  <a:pt x="0" y="22474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التدفق النقدي</a:t>
            </a:r>
            <a:r>
              <a:rPr lang="ar-EG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r>
              <a:rPr lang="ar-E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يساعد المستثمرين على تقييم قدرة الشركة على توليد النقدية من عملياتها. </a:t>
            </a:r>
            <a:r>
              <a:rPr lang="ar-EG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تدفق نقدي إيجابي ومستدام يدل على صحة مالية جيدة.</a:t>
            </a:r>
            <a:endParaRPr lang="en-US" sz="16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DE6B4F-03E0-2640-1878-DF0CC772AA8D}"/>
              </a:ext>
            </a:extLst>
          </p:cNvPr>
          <p:cNvSpPr/>
          <p:nvPr/>
        </p:nvSpPr>
        <p:spPr>
          <a:xfrm>
            <a:off x="1654957" y="3232537"/>
            <a:ext cx="9524745" cy="1348459"/>
          </a:xfrm>
          <a:custGeom>
            <a:avLst/>
            <a:gdLst>
              <a:gd name="connsiteX0" fmla="*/ 0 w 9524745"/>
              <a:gd name="connsiteY0" fmla="*/ 224748 h 1348459"/>
              <a:gd name="connsiteX1" fmla="*/ 224748 w 9524745"/>
              <a:gd name="connsiteY1" fmla="*/ 0 h 1348459"/>
              <a:gd name="connsiteX2" fmla="*/ 922844 w 9524745"/>
              <a:gd name="connsiteY2" fmla="*/ 0 h 1348459"/>
              <a:gd name="connsiteX3" fmla="*/ 1530188 w 9524745"/>
              <a:gd name="connsiteY3" fmla="*/ 0 h 1348459"/>
              <a:gd name="connsiteX4" fmla="*/ 2319036 w 9524745"/>
              <a:gd name="connsiteY4" fmla="*/ 0 h 1348459"/>
              <a:gd name="connsiteX5" fmla="*/ 3198637 w 9524745"/>
              <a:gd name="connsiteY5" fmla="*/ 0 h 1348459"/>
              <a:gd name="connsiteX6" fmla="*/ 3987486 w 9524745"/>
              <a:gd name="connsiteY6" fmla="*/ 0 h 1348459"/>
              <a:gd name="connsiteX7" fmla="*/ 4776334 w 9524745"/>
              <a:gd name="connsiteY7" fmla="*/ 0 h 1348459"/>
              <a:gd name="connsiteX8" fmla="*/ 5383678 w 9524745"/>
              <a:gd name="connsiteY8" fmla="*/ 0 h 1348459"/>
              <a:gd name="connsiteX9" fmla="*/ 6263279 w 9524745"/>
              <a:gd name="connsiteY9" fmla="*/ 0 h 1348459"/>
              <a:gd name="connsiteX10" fmla="*/ 7142880 w 9524745"/>
              <a:gd name="connsiteY10" fmla="*/ 0 h 1348459"/>
              <a:gd name="connsiteX11" fmla="*/ 7568719 w 9524745"/>
              <a:gd name="connsiteY11" fmla="*/ 0 h 1348459"/>
              <a:gd name="connsiteX12" fmla="*/ 8448320 w 9524745"/>
              <a:gd name="connsiteY12" fmla="*/ 0 h 1348459"/>
              <a:gd name="connsiteX13" fmla="*/ 9299997 w 9524745"/>
              <a:gd name="connsiteY13" fmla="*/ 0 h 1348459"/>
              <a:gd name="connsiteX14" fmla="*/ 9524745 w 9524745"/>
              <a:gd name="connsiteY14" fmla="*/ 224748 h 1348459"/>
              <a:gd name="connsiteX15" fmla="*/ 9524745 w 9524745"/>
              <a:gd name="connsiteY15" fmla="*/ 692209 h 1348459"/>
              <a:gd name="connsiteX16" fmla="*/ 9524745 w 9524745"/>
              <a:gd name="connsiteY16" fmla="*/ 1123711 h 1348459"/>
              <a:gd name="connsiteX17" fmla="*/ 9299997 w 9524745"/>
              <a:gd name="connsiteY17" fmla="*/ 1348459 h 1348459"/>
              <a:gd name="connsiteX18" fmla="*/ 8783406 w 9524745"/>
              <a:gd name="connsiteY18" fmla="*/ 1348459 h 1348459"/>
              <a:gd name="connsiteX19" fmla="*/ 8357567 w 9524745"/>
              <a:gd name="connsiteY19" fmla="*/ 1348459 h 1348459"/>
              <a:gd name="connsiteX20" fmla="*/ 7750224 w 9524745"/>
              <a:gd name="connsiteY20" fmla="*/ 1348459 h 1348459"/>
              <a:gd name="connsiteX21" fmla="*/ 7324385 w 9524745"/>
              <a:gd name="connsiteY21" fmla="*/ 1348459 h 1348459"/>
              <a:gd name="connsiteX22" fmla="*/ 6807794 w 9524745"/>
              <a:gd name="connsiteY22" fmla="*/ 1348459 h 1348459"/>
              <a:gd name="connsiteX23" fmla="*/ 6381955 w 9524745"/>
              <a:gd name="connsiteY23" fmla="*/ 1348459 h 1348459"/>
              <a:gd name="connsiteX24" fmla="*/ 5865364 w 9524745"/>
              <a:gd name="connsiteY24" fmla="*/ 1348459 h 1348459"/>
              <a:gd name="connsiteX25" fmla="*/ 5439526 w 9524745"/>
              <a:gd name="connsiteY25" fmla="*/ 1348459 h 1348459"/>
              <a:gd name="connsiteX26" fmla="*/ 4832182 w 9524745"/>
              <a:gd name="connsiteY26" fmla="*/ 1348459 h 1348459"/>
              <a:gd name="connsiteX27" fmla="*/ 4134086 w 9524745"/>
              <a:gd name="connsiteY27" fmla="*/ 1348459 h 1348459"/>
              <a:gd name="connsiteX28" fmla="*/ 3435990 w 9524745"/>
              <a:gd name="connsiteY28" fmla="*/ 1348459 h 1348459"/>
              <a:gd name="connsiteX29" fmla="*/ 2647141 w 9524745"/>
              <a:gd name="connsiteY29" fmla="*/ 1348459 h 1348459"/>
              <a:gd name="connsiteX30" fmla="*/ 2221303 w 9524745"/>
              <a:gd name="connsiteY30" fmla="*/ 1348459 h 1348459"/>
              <a:gd name="connsiteX31" fmla="*/ 1704712 w 9524745"/>
              <a:gd name="connsiteY31" fmla="*/ 1348459 h 1348459"/>
              <a:gd name="connsiteX32" fmla="*/ 825111 w 9524745"/>
              <a:gd name="connsiteY32" fmla="*/ 1348459 h 1348459"/>
              <a:gd name="connsiteX33" fmla="*/ 224748 w 9524745"/>
              <a:gd name="connsiteY33" fmla="*/ 1348459 h 1348459"/>
              <a:gd name="connsiteX34" fmla="*/ 0 w 9524745"/>
              <a:gd name="connsiteY34" fmla="*/ 1123711 h 1348459"/>
              <a:gd name="connsiteX35" fmla="*/ 0 w 9524745"/>
              <a:gd name="connsiteY35" fmla="*/ 692209 h 1348459"/>
              <a:gd name="connsiteX36" fmla="*/ 0 w 9524745"/>
              <a:gd name="connsiteY36" fmla="*/ 224748 h 13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745" h="1348459" fill="none" extrusionOk="0">
                <a:moveTo>
                  <a:pt x="0" y="224748"/>
                </a:moveTo>
                <a:cubicBezTo>
                  <a:pt x="-10426" y="114833"/>
                  <a:pt x="95205" y="3411"/>
                  <a:pt x="224748" y="0"/>
                </a:cubicBezTo>
                <a:cubicBezTo>
                  <a:pt x="557852" y="33414"/>
                  <a:pt x="773742" y="1938"/>
                  <a:pt x="922844" y="0"/>
                </a:cubicBezTo>
                <a:cubicBezTo>
                  <a:pt x="1071946" y="-1938"/>
                  <a:pt x="1299072" y="-7760"/>
                  <a:pt x="1530188" y="0"/>
                </a:cubicBezTo>
                <a:cubicBezTo>
                  <a:pt x="1761304" y="7760"/>
                  <a:pt x="2092550" y="-24085"/>
                  <a:pt x="2319036" y="0"/>
                </a:cubicBezTo>
                <a:cubicBezTo>
                  <a:pt x="2545522" y="24085"/>
                  <a:pt x="2800296" y="22676"/>
                  <a:pt x="3198637" y="0"/>
                </a:cubicBezTo>
                <a:cubicBezTo>
                  <a:pt x="3596978" y="-22676"/>
                  <a:pt x="3645445" y="-7886"/>
                  <a:pt x="3987486" y="0"/>
                </a:cubicBezTo>
                <a:cubicBezTo>
                  <a:pt x="4329527" y="7886"/>
                  <a:pt x="4554768" y="3125"/>
                  <a:pt x="4776334" y="0"/>
                </a:cubicBezTo>
                <a:cubicBezTo>
                  <a:pt x="4997900" y="-3125"/>
                  <a:pt x="5087144" y="-15017"/>
                  <a:pt x="5383678" y="0"/>
                </a:cubicBezTo>
                <a:cubicBezTo>
                  <a:pt x="5680212" y="15017"/>
                  <a:pt x="6082850" y="-20388"/>
                  <a:pt x="6263279" y="0"/>
                </a:cubicBezTo>
                <a:cubicBezTo>
                  <a:pt x="6443708" y="20388"/>
                  <a:pt x="6750731" y="-26476"/>
                  <a:pt x="7142880" y="0"/>
                </a:cubicBezTo>
                <a:cubicBezTo>
                  <a:pt x="7535029" y="26476"/>
                  <a:pt x="7442155" y="-14139"/>
                  <a:pt x="7568719" y="0"/>
                </a:cubicBezTo>
                <a:cubicBezTo>
                  <a:pt x="7695283" y="14139"/>
                  <a:pt x="8249649" y="32644"/>
                  <a:pt x="8448320" y="0"/>
                </a:cubicBezTo>
                <a:cubicBezTo>
                  <a:pt x="8646991" y="-32644"/>
                  <a:pt x="9041408" y="27723"/>
                  <a:pt x="9299997" y="0"/>
                </a:cubicBezTo>
                <a:cubicBezTo>
                  <a:pt x="9435344" y="7736"/>
                  <a:pt x="9537098" y="106808"/>
                  <a:pt x="9524745" y="224748"/>
                </a:cubicBezTo>
                <a:cubicBezTo>
                  <a:pt x="9543152" y="426415"/>
                  <a:pt x="9514091" y="548390"/>
                  <a:pt x="9524745" y="692209"/>
                </a:cubicBezTo>
                <a:cubicBezTo>
                  <a:pt x="9535399" y="836028"/>
                  <a:pt x="9532919" y="922813"/>
                  <a:pt x="9524745" y="1123711"/>
                </a:cubicBezTo>
                <a:cubicBezTo>
                  <a:pt x="9528875" y="1255922"/>
                  <a:pt x="9420248" y="1347988"/>
                  <a:pt x="9299997" y="1348459"/>
                </a:cubicBezTo>
                <a:cubicBezTo>
                  <a:pt x="9132110" y="1353686"/>
                  <a:pt x="8888913" y="1365335"/>
                  <a:pt x="8783406" y="1348459"/>
                </a:cubicBezTo>
                <a:cubicBezTo>
                  <a:pt x="8677899" y="1331583"/>
                  <a:pt x="8477320" y="1353343"/>
                  <a:pt x="8357567" y="1348459"/>
                </a:cubicBezTo>
                <a:cubicBezTo>
                  <a:pt x="8237814" y="1343575"/>
                  <a:pt x="7905931" y="1362376"/>
                  <a:pt x="7750224" y="1348459"/>
                </a:cubicBezTo>
                <a:cubicBezTo>
                  <a:pt x="7594517" y="1334542"/>
                  <a:pt x="7434560" y="1356977"/>
                  <a:pt x="7324385" y="1348459"/>
                </a:cubicBezTo>
                <a:cubicBezTo>
                  <a:pt x="7214210" y="1339941"/>
                  <a:pt x="7002274" y="1345260"/>
                  <a:pt x="6807794" y="1348459"/>
                </a:cubicBezTo>
                <a:cubicBezTo>
                  <a:pt x="6613314" y="1351658"/>
                  <a:pt x="6553642" y="1337395"/>
                  <a:pt x="6381955" y="1348459"/>
                </a:cubicBezTo>
                <a:cubicBezTo>
                  <a:pt x="6210268" y="1359523"/>
                  <a:pt x="6106949" y="1340245"/>
                  <a:pt x="5865364" y="1348459"/>
                </a:cubicBezTo>
                <a:cubicBezTo>
                  <a:pt x="5623779" y="1356673"/>
                  <a:pt x="5531395" y="1357114"/>
                  <a:pt x="5439526" y="1348459"/>
                </a:cubicBezTo>
                <a:cubicBezTo>
                  <a:pt x="5347657" y="1339804"/>
                  <a:pt x="5122233" y="1338027"/>
                  <a:pt x="4832182" y="1348459"/>
                </a:cubicBezTo>
                <a:cubicBezTo>
                  <a:pt x="4542131" y="1358891"/>
                  <a:pt x="4478805" y="1314546"/>
                  <a:pt x="4134086" y="1348459"/>
                </a:cubicBezTo>
                <a:cubicBezTo>
                  <a:pt x="3789367" y="1382372"/>
                  <a:pt x="3639024" y="1363424"/>
                  <a:pt x="3435990" y="1348459"/>
                </a:cubicBezTo>
                <a:cubicBezTo>
                  <a:pt x="3232956" y="1333494"/>
                  <a:pt x="3028440" y="1356142"/>
                  <a:pt x="2647141" y="1348459"/>
                </a:cubicBezTo>
                <a:cubicBezTo>
                  <a:pt x="2265842" y="1340776"/>
                  <a:pt x="2326875" y="1361659"/>
                  <a:pt x="2221303" y="1348459"/>
                </a:cubicBezTo>
                <a:cubicBezTo>
                  <a:pt x="2115731" y="1335259"/>
                  <a:pt x="1851456" y="1360293"/>
                  <a:pt x="1704712" y="1348459"/>
                </a:cubicBezTo>
                <a:cubicBezTo>
                  <a:pt x="1557968" y="1336625"/>
                  <a:pt x="1018116" y="1380069"/>
                  <a:pt x="825111" y="1348459"/>
                </a:cubicBezTo>
                <a:cubicBezTo>
                  <a:pt x="632106" y="1316849"/>
                  <a:pt x="445618" y="1341559"/>
                  <a:pt x="224748" y="1348459"/>
                </a:cubicBezTo>
                <a:cubicBezTo>
                  <a:pt x="99956" y="1344269"/>
                  <a:pt x="3855" y="1245390"/>
                  <a:pt x="0" y="1123711"/>
                </a:cubicBezTo>
                <a:cubicBezTo>
                  <a:pt x="3170" y="912293"/>
                  <a:pt x="15902" y="811628"/>
                  <a:pt x="0" y="692209"/>
                </a:cubicBezTo>
                <a:cubicBezTo>
                  <a:pt x="-15902" y="572790"/>
                  <a:pt x="-15065" y="416393"/>
                  <a:pt x="0" y="224748"/>
                </a:cubicBezTo>
                <a:close/>
              </a:path>
              <a:path w="9524745" h="1348459" stroke="0" extrusionOk="0">
                <a:moveTo>
                  <a:pt x="0" y="224748"/>
                </a:moveTo>
                <a:cubicBezTo>
                  <a:pt x="7209" y="90266"/>
                  <a:pt x="99853" y="5737"/>
                  <a:pt x="224748" y="0"/>
                </a:cubicBezTo>
                <a:cubicBezTo>
                  <a:pt x="514928" y="25470"/>
                  <a:pt x="656213" y="6634"/>
                  <a:pt x="922844" y="0"/>
                </a:cubicBezTo>
                <a:cubicBezTo>
                  <a:pt x="1189475" y="-6634"/>
                  <a:pt x="1570087" y="-18352"/>
                  <a:pt x="1802445" y="0"/>
                </a:cubicBezTo>
                <a:cubicBezTo>
                  <a:pt x="2034803" y="18352"/>
                  <a:pt x="2292570" y="-40653"/>
                  <a:pt x="2682046" y="0"/>
                </a:cubicBezTo>
                <a:cubicBezTo>
                  <a:pt x="3071522" y="40653"/>
                  <a:pt x="3011853" y="14962"/>
                  <a:pt x="3289390" y="0"/>
                </a:cubicBezTo>
                <a:cubicBezTo>
                  <a:pt x="3566927" y="-14962"/>
                  <a:pt x="3902259" y="-17157"/>
                  <a:pt x="4078238" y="0"/>
                </a:cubicBezTo>
                <a:cubicBezTo>
                  <a:pt x="4254217" y="17157"/>
                  <a:pt x="4581564" y="2804"/>
                  <a:pt x="4957839" y="0"/>
                </a:cubicBezTo>
                <a:cubicBezTo>
                  <a:pt x="5334114" y="-2804"/>
                  <a:pt x="5441618" y="30211"/>
                  <a:pt x="5565183" y="0"/>
                </a:cubicBezTo>
                <a:cubicBezTo>
                  <a:pt x="5688748" y="-30211"/>
                  <a:pt x="5925058" y="31149"/>
                  <a:pt x="6263279" y="0"/>
                </a:cubicBezTo>
                <a:cubicBezTo>
                  <a:pt x="6601500" y="-31149"/>
                  <a:pt x="6596376" y="8788"/>
                  <a:pt x="6689118" y="0"/>
                </a:cubicBezTo>
                <a:cubicBezTo>
                  <a:pt x="6781860" y="-8788"/>
                  <a:pt x="7094679" y="-6204"/>
                  <a:pt x="7477966" y="0"/>
                </a:cubicBezTo>
                <a:cubicBezTo>
                  <a:pt x="7861253" y="6204"/>
                  <a:pt x="7692566" y="19210"/>
                  <a:pt x="7903805" y="0"/>
                </a:cubicBezTo>
                <a:cubicBezTo>
                  <a:pt x="8115044" y="-19210"/>
                  <a:pt x="8376040" y="10973"/>
                  <a:pt x="8511148" y="0"/>
                </a:cubicBezTo>
                <a:cubicBezTo>
                  <a:pt x="8646256" y="-10973"/>
                  <a:pt x="9048173" y="35579"/>
                  <a:pt x="9299997" y="0"/>
                </a:cubicBezTo>
                <a:cubicBezTo>
                  <a:pt x="9397923" y="-12745"/>
                  <a:pt x="9502028" y="120736"/>
                  <a:pt x="9524745" y="224748"/>
                </a:cubicBezTo>
                <a:cubicBezTo>
                  <a:pt x="9525360" y="421046"/>
                  <a:pt x="9519304" y="500342"/>
                  <a:pt x="9524745" y="683219"/>
                </a:cubicBezTo>
                <a:cubicBezTo>
                  <a:pt x="9530186" y="866096"/>
                  <a:pt x="9533075" y="935994"/>
                  <a:pt x="9524745" y="1123711"/>
                </a:cubicBezTo>
                <a:cubicBezTo>
                  <a:pt x="9527184" y="1225698"/>
                  <a:pt x="9412151" y="1362274"/>
                  <a:pt x="9299997" y="1348459"/>
                </a:cubicBezTo>
                <a:cubicBezTo>
                  <a:pt x="9013963" y="1341550"/>
                  <a:pt x="8925013" y="1365037"/>
                  <a:pt x="8692653" y="1348459"/>
                </a:cubicBezTo>
                <a:cubicBezTo>
                  <a:pt x="8460293" y="1331881"/>
                  <a:pt x="8306763" y="1378407"/>
                  <a:pt x="8085310" y="1348459"/>
                </a:cubicBezTo>
                <a:cubicBezTo>
                  <a:pt x="7863857" y="1318511"/>
                  <a:pt x="7745693" y="1365193"/>
                  <a:pt x="7568719" y="1348459"/>
                </a:cubicBezTo>
                <a:cubicBezTo>
                  <a:pt x="7391745" y="1331725"/>
                  <a:pt x="6977307" y="1336967"/>
                  <a:pt x="6689118" y="1348459"/>
                </a:cubicBezTo>
                <a:cubicBezTo>
                  <a:pt x="6400929" y="1359951"/>
                  <a:pt x="6406888" y="1349287"/>
                  <a:pt x="6172527" y="1348459"/>
                </a:cubicBezTo>
                <a:cubicBezTo>
                  <a:pt x="5938166" y="1347631"/>
                  <a:pt x="5861855" y="1372730"/>
                  <a:pt x="5655935" y="1348459"/>
                </a:cubicBezTo>
                <a:cubicBezTo>
                  <a:pt x="5450015" y="1324188"/>
                  <a:pt x="5118107" y="1322263"/>
                  <a:pt x="4867087" y="1348459"/>
                </a:cubicBezTo>
                <a:cubicBezTo>
                  <a:pt x="4616067" y="1374655"/>
                  <a:pt x="4427807" y="1309143"/>
                  <a:pt x="4078238" y="1348459"/>
                </a:cubicBezTo>
                <a:cubicBezTo>
                  <a:pt x="3728669" y="1387775"/>
                  <a:pt x="3507317" y="1376643"/>
                  <a:pt x="3289390" y="1348459"/>
                </a:cubicBezTo>
                <a:cubicBezTo>
                  <a:pt x="3071463" y="1320275"/>
                  <a:pt x="2896439" y="1361156"/>
                  <a:pt x="2772799" y="1348459"/>
                </a:cubicBezTo>
                <a:cubicBezTo>
                  <a:pt x="2649159" y="1335762"/>
                  <a:pt x="2391211" y="1358687"/>
                  <a:pt x="2074703" y="1348459"/>
                </a:cubicBezTo>
                <a:cubicBezTo>
                  <a:pt x="1758195" y="1338231"/>
                  <a:pt x="1721505" y="1336347"/>
                  <a:pt x="1467359" y="1348459"/>
                </a:cubicBezTo>
                <a:cubicBezTo>
                  <a:pt x="1213213" y="1360571"/>
                  <a:pt x="1159129" y="1333055"/>
                  <a:pt x="1041520" y="1348459"/>
                </a:cubicBezTo>
                <a:cubicBezTo>
                  <a:pt x="923911" y="1363863"/>
                  <a:pt x="443924" y="1371780"/>
                  <a:pt x="224748" y="1348459"/>
                </a:cubicBezTo>
                <a:cubicBezTo>
                  <a:pt x="107639" y="1324339"/>
                  <a:pt x="-2342" y="1249436"/>
                  <a:pt x="0" y="1123711"/>
                </a:cubicBezTo>
                <a:cubicBezTo>
                  <a:pt x="5445" y="997664"/>
                  <a:pt x="7746" y="896681"/>
                  <a:pt x="0" y="692209"/>
                </a:cubicBezTo>
                <a:cubicBezTo>
                  <a:pt x="-7746" y="487737"/>
                  <a:pt x="16321" y="445974"/>
                  <a:pt x="0" y="22474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التدفق النقدي الحر: </a:t>
            </a:r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يعدّ مقياساً مهما لقدرة الشركة على النمو والاستثمار. </a:t>
            </a:r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الشركات التي تحقق تدفقاً نقدياً حراً إيجابياً تكون </a:t>
            </a:r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أكثر قدرة على دعم استثماراتها وتوزيع الأرباح</a:t>
            </a:r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، مما يجعلها جذابة للمستثمرين</a:t>
            </a:r>
            <a:endParaRPr lang="en-US" sz="16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9911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4690" y="6055466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40120B-0469-2620-B752-A32832B06369}"/>
              </a:ext>
            </a:extLst>
          </p:cNvPr>
          <p:cNvSpPr/>
          <p:nvPr/>
        </p:nvSpPr>
        <p:spPr>
          <a:xfrm>
            <a:off x="4114800" y="200656"/>
            <a:ext cx="3966358" cy="669924"/>
          </a:xfrm>
          <a:custGeom>
            <a:avLst/>
            <a:gdLst>
              <a:gd name="connsiteX0" fmla="*/ 0 w 3966358"/>
              <a:gd name="connsiteY0" fmla="*/ 111656 h 669924"/>
              <a:gd name="connsiteX1" fmla="*/ 111656 w 3966358"/>
              <a:gd name="connsiteY1" fmla="*/ 0 h 669924"/>
              <a:gd name="connsiteX2" fmla="*/ 660636 w 3966358"/>
              <a:gd name="connsiteY2" fmla="*/ 0 h 669924"/>
              <a:gd name="connsiteX3" fmla="*/ 1359338 w 3966358"/>
              <a:gd name="connsiteY3" fmla="*/ 0 h 669924"/>
              <a:gd name="connsiteX4" fmla="*/ 1908318 w 3966358"/>
              <a:gd name="connsiteY4" fmla="*/ 0 h 669924"/>
              <a:gd name="connsiteX5" fmla="*/ 2457298 w 3966358"/>
              <a:gd name="connsiteY5" fmla="*/ 0 h 669924"/>
              <a:gd name="connsiteX6" fmla="*/ 3118570 w 3966358"/>
              <a:gd name="connsiteY6" fmla="*/ 0 h 669924"/>
              <a:gd name="connsiteX7" fmla="*/ 3854702 w 3966358"/>
              <a:gd name="connsiteY7" fmla="*/ 0 h 669924"/>
              <a:gd name="connsiteX8" fmla="*/ 3966358 w 3966358"/>
              <a:gd name="connsiteY8" fmla="*/ 111656 h 669924"/>
              <a:gd name="connsiteX9" fmla="*/ 3966358 w 3966358"/>
              <a:gd name="connsiteY9" fmla="*/ 558268 h 669924"/>
              <a:gd name="connsiteX10" fmla="*/ 3854702 w 3966358"/>
              <a:gd name="connsiteY10" fmla="*/ 669924 h 669924"/>
              <a:gd name="connsiteX11" fmla="*/ 3268291 w 3966358"/>
              <a:gd name="connsiteY11" fmla="*/ 669924 h 669924"/>
              <a:gd name="connsiteX12" fmla="*/ 2756742 w 3966358"/>
              <a:gd name="connsiteY12" fmla="*/ 669924 h 669924"/>
              <a:gd name="connsiteX13" fmla="*/ 2095470 w 3966358"/>
              <a:gd name="connsiteY13" fmla="*/ 669924 h 669924"/>
              <a:gd name="connsiteX14" fmla="*/ 1509060 w 3966358"/>
              <a:gd name="connsiteY14" fmla="*/ 669924 h 669924"/>
              <a:gd name="connsiteX15" fmla="*/ 810358 w 3966358"/>
              <a:gd name="connsiteY15" fmla="*/ 669924 h 669924"/>
              <a:gd name="connsiteX16" fmla="*/ 111656 w 3966358"/>
              <a:gd name="connsiteY16" fmla="*/ 669924 h 669924"/>
              <a:gd name="connsiteX17" fmla="*/ 0 w 3966358"/>
              <a:gd name="connsiteY17" fmla="*/ 558268 h 669924"/>
              <a:gd name="connsiteX18" fmla="*/ 0 w 3966358"/>
              <a:gd name="connsiteY18" fmla="*/ 111656 h 6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66358" h="669924" fill="none" extrusionOk="0">
                <a:moveTo>
                  <a:pt x="0" y="111656"/>
                </a:moveTo>
                <a:cubicBezTo>
                  <a:pt x="-5521" y="49448"/>
                  <a:pt x="62635" y="-6216"/>
                  <a:pt x="111656" y="0"/>
                </a:cubicBezTo>
                <a:cubicBezTo>
                  <a:pt x="236965" y="1172"/>
                  <a:pt x="408183" y="-568"/>
                  <a:pt x="660636" y="0"/>
                </a:cubicBezTo>
                <a:cubicBezTo>
                  <a:pt x="913089" y="568"/>
                  <a:pt x="1013671" y="13809"/>
                  <a:pt x="1359338" y="0"/>
                </a:cubicBezTo>
                <a:cubicBezTo>
                  <a:pt x="1705005" y="-13809"/>
                  <a:pt x="1642535" y="-361"/>
                  <a:pt x="1908318" y="0"/>
                </a:cubicBezTo>
                <a:cubicBezTo>
                  <a:pt x="2174101" y="361"/>
                  <a:pt x="2341383" y="8545"/>
                  <a:pt x="2457298" y="0"/>
                </a:cubicBezTo>
                <a:cubicBezTo>
                  <a:pt x="2573213" y="-8545"/>
                  <a:pt x="2956021" y="2555"/>
                  <a:pt x="3118570" y="0"/>
                </a:cubicBezTo>
                <a:cubicBezTo>
                  <a:pt x="3281119" y="-2555"/>
                  <a:pt x="3695340" y="-33919"/>
                  <a:pt x="3854702" y="0"/>
                </a:cubicBezTo>
                <a:cubicBezTo>
                  <a:pt x="3915175" y="-4592"/>
                  <a:pt x="3962264" y="45942"/>
                  <a:pt x="3966358" y="111656"/>
                </a:cubicBezTo>
                <a:cubicBezTo>
                  <a:pt x="3945642" y="247409"/>
                  <a:pt x="3958487" y="364248"/>
                  <a:pt x="3966358" y="558268"/>
                </a:cubicBezTo>
                <a:cubicBezTo>
                  <a:pt x="3971591" y="617787"/>
                  <a:pt x="3925099" y="677696"/>
                  <a:pt x="3854702" y="669924"/>
                </a:cubicBezTo>
                <a:cubicBezTo>
                  <a:pt x="3579845" y="661828"/>
                  <a:pt x="3460787" y="676400"/>
                  <a:pt x="3268291" y="669924"/>
                </a:cubicBezTo>
                <a:cubicBezTo>
                  <a:pt x="3075795" y="663448"/>
                  <a:pt x="2991626" y="662373"/>
                  <a:pt x="2756742" y="669924"/>
                </a:cubicBezTo>
                <a:cubicBezTo>
                  <a:pt x="2521858" y="677475"/>
                  <a:pt x="2368310" y="667497"/>
                  <a:pt x="2095470" y="669924"/>
                </a:cubicBezTo>
                <a:cubicBezTo>
                  <a:pt x="1822630" y="672351"/>
                  <a:pt x="1630183" y="685223"/>
                  <a:pt x="1509060" y="669924"/>
                </a:cubicBezTo>
                <a:cubicBezTo>
                  <a:pt x="1387937" y="654626"/>
                  <a:pt x="1023793" y="675718"/>
                  <a:pt x="810358" y="669924"/>
                </a:cubicBezTo>
                <a:cubicBezTo>
                  <a:pt x="596923" y="664130"/>
                  <a:pt x="318657" y="681882"/>
                  <a:pt x="111656" y="669924"/>
                </a:cubicBezTo>
                <a:cubicBezTo>
                  <a:pt x="39786" y="672973"/>
                  <a:pt x="1274" y="614176"/>
                  <a:pt x="0" y="558268"/>
                </a:cubicBezTo>
                <a:cubicBezTo>
                  <a:pt x="-21906" y="398426"/>
                  <a:pt x="6633" y="235249"/>
                  <a:pt x="0" y="111656"/>
                </a:cubicBezTo>
                <a:close/>
              </a:path>
              <a:path w="3966358" h="669924" stroke="0" extrusionOk="0">
                <a:moveTo>
                  <a:pt x="0" y="111656"/>
                </a:moveTo>
                <a:cubicBezTo>
                  <a:pt x="5087" y="42683"/>
                  <a:pt x="48367" y="12084"/>
                  <a:pt x="111656" y="0"/>
                </a:cubicBezTo>
                <a:cubicBezTo>
                  <a:pt x="261845" y="26494"/>
                  <a:pt x="508525" y="18317"/>
                  <a:pt x="735497" y="0"/>
                </a:cubicBezTo>
                <a:cubicBezTo>
                  <a:pt x="962469" y="-18317"/>
                  <a:pt x="1231346" y="6888"/>
                  <a:pt x="1434199" y="0"/>
                </a:cubicBezTo>
                <a:cubicBezTo>
                  <a:pt x="1637052" y="-6888"/>
                  <a:pt x="1855625" y="10129"/>
                  <a:pt x="2132901" y="0"/>
                </a:cubicBezTo>
                <a:cubicBezTo>
                  <a:pt x="2410177" y="-10129"/>
                  <a:pt x="2598406" y="-7031"/>
                  <a:pt x="2719311" y="0"/>
                </a:cubicBezTo>
                <a:cubicBezTo>
                  <a:pt x="2840216" y="7031"/>
                  <a:pt x="3349747" y="28960"/>
                  <a:pt x="3854702" y="0"/>
                </a:cubicBezTo>
                <a:cubicBezTo>
                  <a:pt x="3915439" y="1288"/>
                  <a:pt x="3974702" y="48232"/>
                  <a:pt x="3966358" y="111656"/>
                </a:cubicBezTo>
                <a:cubicBezTo>
                  <a:pt x="3975200" y="234808"/>
                  <a:pt x="3971928" y="337925"/>
                  <a:pt x="3966358" y="558268"/>
                </a:cubicBezTo>
                <a:cubicBezTo>
                  <a:pt x="3965315" y="626111"/>
                  <a:pt x="3921249" y="681108"/>
                  <a:pt x="3854702" y="669924"/>
                </a:cubicBezTo>
                <a:cubicBezTo>
                  <a:pt x="3616398" y="640607"/>
                  <a:pt x="3513605" y="659635"/>
                  <a:pt x="3268291" y="669924"/>
                </a:cubicBezTo>
                <a:cubicBezTo>
                  <a:pt x="3022977" y="680213"/>
                  <a:pt x="2860434" y="666850"/>
                  <a:pt x="2681881" y="669924"/>
                </a:cubicBezTo>
                <a:cubicBezTo>
                  <a:pt x="2503328" y="672999"/>
                  <a:pt x="2331493" y="648412"/>
                  <a:pt x="1983179" y="669924"/>
                </a:cubicBezTo>
                <a:cubicBezTo>
                  <a:pt x="1634865" y="691436"/>
                  <a:pt x="1616112" y="667012"/>
                  <a:pt x="1359338" y="669924"/>
                </a:cubicBezTo>
                <a:cubicBezTo>
                  <a:pt x="1102564" y="672836"/>
                  <a:pt x="877469" y="680437"/>
                  <a:pt x="660636" y="669924"/>
                </a:cubicBezTo>
                <a:cubicBezTo>
                  <a:pt x="443803" y="659411"/>
                  <a:pt x="285411" y="642893"/>
                  <a:pt x="111656" y="669924"/>
                </a:cubicBezTo>
                <a:cubicBezTo>
                  <a:pt x="50535" y="666264"/>
                  <a:pt x="11012" y="622764"/>
                  <a:pt x="0" y="558268"/>
                </a:cubicBezTo>
                <a:cubicBezTo>
                  <a:pt x="-21502" y="364071"/>
                  <a:pt x="15554" y="220684"/>
                  <a:pt x="0" y="11165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3. تقييم قدرة الشركة على سداد الديون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DE271-4AD3-9BEF-5596-3EEA7374F8BE}"/>
              </a:ext>
            </a:extLst>
          </p:cNvPr>
          <p:cNvSpPr txBox="1"/>
          <p:nvPr/>
        </p:nvSpPr>
        <p:spPr>
          <a:xfrm>
            <a:off x="9061020" y="132609"/>
            <a:ext cx="238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200" b="1" dirty="0">
                <a:latin typeface="Cairo" panose="00000500000000000000" pitchFamily="2" charset="-78"/>
                <a:cs typeface="Cairo" panose="00000500000000000000" pitchFamily="2" charset="-78"/>
              </a:rPr>
              <a:t>أهمية دراسة التدفق النقدي</a:t>
            </a:r>
            <a:endParaRPr lang="en-US" sz="12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F8F826-131F-2FB2-B13E-FE17C5CA5800}"/>
              </a:ext>
            </a:extLst>
          </p:cNvPr>
          <p:cNvSpPr/>
          <p:nvPr/>
        </p:nvSpPr>
        <p:spPr>
          <a:xfrm>
            <a:off x="1562292" y="1209848"/>
            <a:ext cx="9524745" cy="1348459"/>
          </a:xfrm>
          <a:custGeom>
            <a:avLst/>
            <a:gdLst>
              <a:gd name="connsiteX0" fmla="*/ 0 w 9524745"/>
              <a:gd name="connsiteY0" fmla="*/ 224748 h 1348459"/>
              <a:gd name="connsiteX1" fmla="*/ 224748 w 9524745"/>
              <a:gd name="connsiteY1" fmla="*/ 0 h 1348459"/>
              <a:gd name="connsiteX2" fmla="*/ 922844 w 9524745"/>
              <a:gd name="connsiteY2" fmla="*/ 0 h 1348459"/>
              <a:gd name="connsiteX3" fmla="*/ 1530188 w 9524745"/>
              <a:gd name="connsiteY3" fmla="*/ 0 h 1348459"/>
              <a:gd name="connsiteX4" fmla="*/ 2319036 w 9524745"/>
              <a:gd name="connsiteY4" fmla="*/ 0 h 1348459"/>
              <a:gd name="connsiteX5" fmla="*/ 3198637 w 9524745"/>
              <a:gd name="connsiteY5" fmla="*/ 0 h 1348459"/>
              <a:gd name="connsiteX6" fmla="*/ 3987486 w 9524745"/>
              <a:gd name="connsiteY6" fmla="*/ 0 h 1348459"/>
              <a:gd name="connsiteX7" fmla="*/ 4776334 w 9524745"/>
              <a:gd name="connsiteY7" fmla="*/ 0 h 1348459"/>
              <a:gd name="connsiteX8" fmla="*/ 5383678 w 9524745"/>
              <a:gd name="connsiteY8" fmla="*/ 0 h 1348459"/>
              <a:gd name="connsiteX9" fmla="*/ 6263279 w 9524745"/>
              <a:gd name="connsiteY9" fmla="*/ 0 h 1348459"/>
              <a:gd name="connsiteX10" fmla="*/ 7142880 w 9524745"/>
              <a:gd name="connsiteY10" fmla="*/ 0 h 1348459"/>
              <a:gd name="connsiteX11" fmla="*/ 7568719 w 9524745"/>
              <a:gd name="connsiteY11" fmla="*/ 0 h 1348459"/>
              <a:gd name="connsiteX12" fmla="*/ 8448320 w 9524745"/>
              <a:gd name="connsiteY12" fmla="*/ 0 h 1348459"/>
              <a:gd name="connsiteX13" fmla="*/ 9299997 w 9524745"/>
              <a:gd name="connsiteY13" fmla="*/ 0 h 1348459"/>
              <a:gd name="connsiteX14" fmla="*/ 9524745 w 9524745"/>
              <a:gd name="connsiteY14" fmla="*/ 224748 h 1348459"/>
              <a:gd name="connsiteX15" fmla="*/ 9524745 w 9524745"/>
              <a:gd name="connsiteY15" fmla="*/ 692209 h 1348459"/>
              <a:gd name="connsiteX16" fmla="*/ 9524745 w 9524745"/>
              <a:gd name="connsiteY16" fmla="*/ 1123711 h 1348459"/>
              <a:gd name="connsiteX17" fmla="*/ 9299997 w 9524745"/>
              <a:gd name="connsiteY17" fmla="*/ 1348459 h 1348459"/>
              <a:gd name="connsiteX18" fmla="*/ 8783406 w 9524745"/>
              <a:gd name="connsiteY18" fmla="*/ 1348459 h 1348459"/>
              <a:gd name="connsiteX19" fmla="*/ 8357567 w 9524745"/>
              <a:gd name="connsiteY19" fmla="*/ 1348459 h 1348459"/>
              <a:gd name="connsiteX20" fmla="*/ 7750224 w 9524745"/>
              <a:gd name="connsiteY20" fmla="*/ 1348459 h 1348459"/>
              <a:gd name="connsiteX21" fmla="*/ 7324385 w 9524745"/>
              <a:gd name="connsiteY21" fmla="*/ 1348459 h 1348459"/>
              <a:gd name="connsiteX22" fmla="*/ 6807794 w 9524745"/>
              <a:gd name="connsiteY22" fmla="*/ 1348459 h 1348459"/>
              <a:gd name="connsiteX23" fmla="*/ 6381955 w 9524745"/>
              <a:gd name="connsiteY23" fmla="*/ 1348459 h 1348459"/>
              <a:gd name="connsiteX24" fmla="*/ 5865364 w 9524745"/>
              <a:gd name="connsiteY24" fmla="*/ 1348459 h 1348459"/>
              <a:gd name="connsiteX25" fmla="*/ 5439526 w 9524745"/>
              <a:gd name="connsiteY25" fmla="*/ 1348459 h 1348459"/>
              <a:gd name="connsiteX26" fmla="*/ 4832182 w 9524745"/>
              <a:gd name="connsiteY26" fmla="*/ 1348459 h 1348459"/>
              <a:gd name="connsiteX27" fmla="*/ 4134086 w 9524745"/>
              <a:gd name="connsiteY27" fmla="*/ 1348459 h 1348459"/>
              <a:gd name="connsiteX28" fmla="*/ 3435990 w 9524745"/>
              <a:gd name="connsiteY28" fmla="*/ 1348459 h 1348459"/>
              <a:gd name="connsiteX29" fmla="*/ 2647141 w 9524745"/>
              <a:gd name="connsiteY29" fmla="*/ 1348459 h 1348459"/>
              <a:gd name="connsiteX30" fmla="*/ 2221303 w 9524745"/>
              <a:gd name="connsiteY30" fmla="*/ 1348459 h 1348459"/>
              <a:gd name="connsiteX31" fmla="*/ 1704712 w 9524745"/>
              <a:gd name="connsiteY31" fmla="*/ 1348459 h 1348459"/>
              <a:gd name="connsiteX32" fmla="*/ 825111 w 9524745"/>
              <a:gd name="connsiteY32" fmla="*/ 1348459 h 1348459"/>
              <a:gd name="connsiteX33" fmla="*/ 224748 w 9524745"/>
              <a:gd name="connsiteY33" fmla="*/ 1348459 h 1348459"/>
              <a:gd name="connsiteX34" fmla="*/ 0 w 9524745"/>
              <a:gd name="connsiteY34" fmla="*/ 1123711 h 1348459"/>
              <a:gd name="connsiteX35" fmla="*/ 0 w 9524745"/>
              <a:gd name="connsiteY35" fmla="*/ 692209 h 1348459"/>
              <a:gd name="connsiteX36" fmla="*/ 0 w 9524745"/>
              <a:gd name="connsiteY36" fmla="*/ 224748 h 13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745" h="1348459" fill="none" extrusionOk="0">
                <a:moveTo>
                  <a:pt x="0" y="224748"/>
                </a:moveTo>
                <a:cubicBezTo>
                  <a:pt x="-10426" y="114833"/>
                  <a:pt x="95205" y="3411"/>
                  <a:pt x="224748" y="0"/>
                </a:cubicBezTo>
                <a:cubicBezTo>
                  <a:pt x="557852" y="33414"/>
                  <a:pt x="773742" y="1938"/>
                  <a:pt x="922844" y="0"/>
                </a:cubicBezTo>
                <a:cubicBezTo>
                  <a:pt x="1071946" y="-1938"/>
                  <a:pt x="1299072" y="-7760"/>
                  <a:pt x="1530188" y="0"/>
                </a:cubicBezTo>
                <a:cubicBezTo>
                  <a:pt x="1761304" y="7760"/>
                  <a:pt x="2092550" y="-24085"/>
                  <a:pt x="2319036" y="0"/>
                </a:cubicBezTo>
                <a:cubicBezTo>
                  <a:pt x="2545522" y="24085"/>
                  <a:pt x="2800296" y="22676"/>
                  <a:pt x="3198637" y="0"/>
                </a:cubicBezTo>
                <a:cubicBezTo>
                  <a:pt x="3596978" y="-22676"/>
                  <a:pt x="3645445" y="-7886"/>
                  <a:pt x="3987486" y="0"/>
                </a:cubicBezTo>
                <a:cubicBezTo>
                  <a:pt x="4329527" y="7886"/>
                  <a:pt x="4554768" y="3125"/>
                  <a:pt x="4776334" y="0"/>
                </a:cubicBezTo>
                <a:cubicBezTo>
                  <a:pt x="4997900" y="-3125"/>
                  <a:pt x="5087144" y="-15017"/>
                  <a:pt x="5383678" y="0"/>
                </a:cubicBezTo>
                <a:cubicBezTo>
                  <a:pt x="5680212" y="15017"/>
                  <a:pt x="6082850" y="-20388"/>
                  <a:pt x="6263279" y="0"/>
                </a:cubicBezTo>
                <a:cubicBezTo>
                  <a:pt x="6443708" y="20388"/>
                  <a:pt x="6750731" y="-26476"/>
                  <a:pt x="7142880" y="0"/>
                </a:cubicBezTo>
                <a:cubicBezTo>
                  <a:pt x="7535029" y="26476"/>
                  <a:pt x="7442155" y="-14139"/>
                  <a:pt x="7568719" y="0"/>
                </a:cubicBezTo>
                <a:cubicBezTo>
                  <a:pt x="7695283" y="14139"/>
                  <a:pt x="8249649" y="32644"/>
                  <a:pt x="8448320" y="0"/>
                </a:cubicBezTo>
                <a:cubicBezTo>
                  <a:pt x="8646991" y="-32644"/>
                  <a:pt x="9041408" y="27723"/>
                  <a:pt x="9299997" y="0"/>
                </a:cubicBezTo>
                <a:cubicBezTo>
                  <a:pt x="9435344" y="7736"/>
                  <a:pt x="9537098" y="106808"/>
                  <a:pt x="9524745" y="224748"/>
                </a:cubicBezTo>
                <a:cubicBezTo>
                  <a:pt x="9543152" y="426415"/>
                  <a:pt x="9514091" y="548390"/>
                  <a:pt x="9524745" y="692209"/>
                </a:cubicBezTo>
                <a:cubicBezTo>
                  <a:pt x="9535399" y="836028"/>
                  <a:pt x="9532919" y="922813"/>
                  <a:pt x="9524745" y="1123711"/>
                </a:cubicBezTo>
                <a:cubicBezTo>
                  <a:pt x="9528875" y="1255922"/>
                  <a:pt x="9420248" y="1347988"/>
                  <a:pt x="9299997" y="1348459"/>
                </a:cubicBezTo>
                <a:cubicBezTo>
                  <a:pt x="9132110" y="1353686"/>
                  <a:pt x="8888913" y="1365335"/>
                  <a:pt x="8783406" y="1348459"/>
                </a:cubicBezTo>
                <a:cubicBezTo>
                  <a:pt x="8677899" y="1331583"/>
                  <a:pt x="8477320" y="1353343"/>
                  <a:pt x="8357567" y="1348459"/>
                </a:cubicBezTo>
                <a:cubicBezTo>
                  <a:pt x="8237814" y="1343575"/>
                  <a:pt x="7905931" y="1362376"/>
                  <a:pt x="7750224" y="1348459"/>
                </a:cubicBezTo>
                <a:cubicBezTo>
                  <a:pt x="7594517" y="1334542"/>
                  <a:pt x="7434560" y="1356977"/>
                  <a:pt x="7324385" y="1348459"/>
                </a:cubicBezTo>
                <a:cubicBezTo>
                  <a:pt x="7214210" y="1339941"/>
                  <a:pt x="7002274" y="1345260"/>
                  <a:pt x="6807794" y="1348459"/>
                </a:cubicBezTo>
                <a:cubicBezTo>
                  <a:pt x="6613314" y="1351658"/>
                  <a:pt x="6553642" y="1337395"/>
                  <a:pt x="6381955" y="1348459"/>
                </a:cubicBezTo>
                <a:cubicBezTo>
                  <a:pt x="6210268" y="1359523"/>
                  <a:pt x="6106949" y="1340245"/>
                  <a:pt x="5865364" y="1348459"/>
                </a:cubicBezTo>
                <a:cubicBezTo>
                  <a:pt x="5623779" y="1356673"/>
                  <a:pt x="5531395" y="1357114"/>
                  <a:pt x="5439526" y="1348459"/>
                </a:cubicBezTo>
                <a:cubicBezTo>
                  <a:pt x="5347657" y="1339804"/>
                  <a:pt x="5122233" y="1338027"/>
                  <a:pt x="4832182" y="1348459"/>
                </a:cubicBezTo>
                <a:cubicBezTo>
                  <a:pt x="4542131" y="1358891"/>
                  <a:pt x="4478805" y="1314546"/>
                  <a:pt x="4134086" y="1348459"/>
                </a:cubicBezTo>
                <a:cubicBezTo>
                  <a:pt x="3789367" y="1382372"/>
                  <a:pt x="3639024" y="1363424"/>
                  <a:pt x="3435990" y="1348459"/>
                </a:cubicBezTo>
                <a:cubicBezTo>
                  <a:pt x="3232956" y="1333494"/>
                  <a:pt x="3028440" y="1356142"/>
                  <a:pt x="2647141" y="1348459"/>
                </a:cubicBezTo>
                <a:cubicBezTo>
                  <a:pt x="2265842" y="1340776"/>
                  <a:pt x="2326875" y="1361659"/>
                  <a:pt x="2221303" y="1348459"/>
                </a:cubicBezTo>
                <a:cubicBezTo>
                  <a:pt x="2115731" y="1335259"/>
                  <a:pt x="1851456" y="1360293"/>
                  <a:pt x="1704712" y="1348459"/>
                </a:cubicBezTo>
                <a:cubicBezTo>
                  <a:pt x="1557968" y="1336625"/>
                  <a:pt x="1018116" y="1380069"/>
                  <a:pt x="825111" y="1348459"/>
                </a:cubicBezTo>
                <a:cubicBezTo>
                  <a:pt x="632106" y="1316849"/>
                  <a:pt x="445618" y="1341559"/>
                  <a:pt x="224748" y="1348459"/>
                </a:cubicBezTo>
                <a:cubicBezTo>
                  <a:pt x="99956" y="1344269"/>
                  <a:pt x="3855" y="1245390"/>
                  <a:pt x="0" y="1123711"/>
                </a:cubicBezTo>
                <a:cubicBezTo>
                  <a:pt x="3170" y="912293"/>
                  <a:pt x="15902" y="811628"/>
                  <a:pt x="0" y="692209"/>
                </a:cubicBezTo>
                <a:cubicBezTo>
                  <a:pt x="-15902" y="572790"/>
                  <a:pt x="-15065" y="416393"/>
                  <a:pt x="0" y="224748"/>
                </a:cubicBezTo>
                <a:close/>
              </a:path>
              <a:path w="9524745" h="1348459" stroke="0" extrusionOk="0">
                <a:moveTo>
                  <a:pt x="0" y="224748"/>
                </a:moveTo>
                <a:cubicBezTo>
                  <a:pt x="7209" y="90266"/>
                  <a:pt x="99853" y="5737"/>
                  <a:pt x="224748" y="0"/>
                </a:cubicBezTo>
                <a:cubicBezTo>
                  <a:pt x="514928" y="25470"/>
                  <a:pt x="656213" y="6634"/>
                  <a:pt x="922844" y="0"/>
                </a:cubicBezTo>
                <a:cubicBezTo>
                  <a:pt x="1189475" y="-6634"/>
                  <a:pt x="1570087" y="-18352"/>
                  <a:pt x="1802445" y="0"/>
                </a:cubicBezTo>
                <a:cubicBezTo>
                  <a:pt x="2034803" y="18352"/>
                  <a:pt x="2292570" y="-40653"/>
                  <a:pt x="2682046" y="0"/>
                </a:cubicBezTo>
                <a:cubicBezTo>
                  <a:pt x="3071522" y="40653"/>
                  <a:pt x="3011853" y="14962"/>
                  <a:pt x="3289390" y="0"/>
                </a:cubicBezTo>
                <a:cubicBezTo>
                  <a:pt x="3566927" y="-14962"/>
                  <a:pt x="3902259" y="-17157"/>
                  <a:pt x="4078238" y="0"/>
                </a:cubicBezTo>
                <a:cubicBezTo>
                  <a:pt x="4254217" y="17157"/>
                  <a:pt x="4581564" y="2804"/>
                  <a:pt x="4957839" y="0"/>
                </a:cubicBezTo>
                <a:cubicBezTo>
                  <a:pt x="5334114" y="-2804"/>
                  <a:pt x="5441618" y="30211"/>
                  <a:pt x="5565183" y="0"/>
                </a:cubicBezTo>
                <a:cubicBezTo>
                  <a:pt x="5688748" y="-30211"/>
                  <a:pt x="5925058" y="31149"/>
                  <a:pt x="6263279" y="0"/>
                </a:cubicBezTo>
                <a:cubicBezTo>
                  <a:pt x="6601500" y="-31149"/>
                  <a:pt x="6596376" y="8788"/>
                  <a:pt x="6689118" y="0"/>
                </a:cubicBezTo>
                <a:cubicBezTo>
                  <a:pt x="6781860" y="-8788"/>
                  <a:pt x="7094679" y="-6204"/>
                  <a:pt x="7477966" y="0"/>
                </a:cubicBezTo>
                <a:cubicBezTo>
                  <a:pt x="7861253" y="6204"/>
                  <a:pt x="7692566" y="19210"/>
                  <a:pt x="7903805" y="0"/>
                </a:cubicBezTo>
                <a:cubicBezTo>
                  <a:pt x="8115044" y="-19210"/>
                  <a:pt x="8376040" y="10973"/>
                  <a:pt x="8511148" y="0"/>
                </a:cubicBezTo>
                <a:cubicBezTo>
                  <a:pt x="8646256" y="-10973"/>
                  <a:pt x="9048173" y="35579"/>
                  <a:pt x="9299997" y="0"/>
                </a:cubicBezTo>
                <a:cubicBezTo>
                  <a:pt x="9397923" y="-12745"/>
                  <a:pt x="9502028" y="120736"/>
                  <a:pt x="9524745" y="224748"/>
                </a:cubicBezTo>
                <a:cubicBezTo>
                  <a:pt x="9525360" y="421046"/>
                  <a:pt x="9519304" y="500342"/>
                  <a:pt x="9524745" y="683219"/>
                </a:cubicBezTo>
                <a:cubicBezTo>
                  <a:pt x="9530186" y="866096"/>
                  <a:pt x="9533075" y="935994"/>
                  <a:pt x="9524745" y="1123711"/>
                </a:cubicBezTo>
                <a:cubicBezTo>
                  <a:pt x="9527184" y="1225698"/>
                  <a:pt x="9412151" y="1362274"/>
                  <a:pt x="9299997" y="1348459"/>
                </a:cubicBezTo>
                <a:cubicBezTo>
                  <a:pt x="9013963" y="1341550"/>
                  <a:pt x="8925013" y="1365037"/>
                  <a:pt x="8692653" y="1348459"/>
                </a:cubicBezTo>
                <a:cubicBezTo>
                  <a:pt x="8460293" y="1331881"/>
                  <a:pt x="8306763" y="1378407"/>
                  <a:pt x="8085310" y="1348459"/>
                </a:cubicBezTo>
                <a:cubicBezTo>
                  <a:pt x="7863857" y="1318511"/>
                  <a:pt x="7745693" y="1365193"/>
                  <a:pt x="7568719" y="1348459"/>
                </a:cubicBezTo>
                <a:cubicBezTo>
                  <a:pt x="7391745" y="1331725"/>
                  <a:pt x="6977307" y="1336967"/>
                  <a:pt x="6689118" y="1348459"/>
                </a:cubicBezTo>
                <a:cubicBezTo>
                  <a:pt x="6400929" y="1359951"/>
                  <a:pt x="6406888" y="1349287"/>
                  <a:pt x="6172527" y="1348459"/>
                </a:cubicBezTo>
                <a:cubicBezTo>
                  <a:pt x="5938166" y="1347631"/>
                  <a:pt x="5861855" y="1372730"/>
                  <a:pt x="5655935" y="1348459"/>
                </a:cubicBezTo>
                <a:cubicBezTo>
                  <a:pt x="5450015" y="1324188"/>
                  <a:pt x="5118107" y="1322263"/>
                  <a:pt x="4867087" y="1348459"/>
                </a:cubicBezTo>
                <a:cubicBezTo>
                  <a:pt x="4616067" y="1374655"/>
                  <a:pt x="4427807" y="1309143"/>
                  <a:pt x="4078238" y="1348459"/>
                </a:cubicBezTo>
                <a:cubicBezTo>
                  <a:pt x="3728669" y="1387775"/>
                  <a:pt x="3507317" y="1376643"/>
                  <a:pt x="3289390" y="1348459"/>
                </a:cubicBezTo>
                <a:cubicBezTo>
                  <a:pt x="3071463" y="1320275"/>
                  <a:pt x="2896439" y="1361156"/>
                  <a:pt x="2772799" y="1348459"/>
                </a:cubicBezTo>
                <a:cubicBezTo>
                  <a:pt x="2649159" y="1335762"/>
                  <a:pt x="2391211" y="1358687"/>
                  <a:pt x="2074703" y="1348459"/>
                </a:cubicBezTo>
                <a:cubicBezTo>
                  <a:pt x="1758195" y="1338231"/>
                  <a:pt x="1721505" y="1336347"/>
                  <a:pt x="1467359" y="1348459"/>
                </a:cubicBezTo>
                <a:cubicBezTo>
                  <a:pt x="1213213" y="1360571"/>
                  <a:pt x="1159129" y="1333055"/>
                  <a:pt x="1041520" y="1348459"/>
                </a:cubicBezTo>
                <a:cubicBezTo>
                  <a:pt x="923911" y="1363863"/>
                  <a:pt x="443924" y="1371780"/>
                  <a:pt x="224748" y="1348459"/>
                </a:cubicBezTo>
                <a:cubicBezTo>
                  <a:pt x="107639" y="1324339"/>
                  <a:pt x="-2342" y="1249436"/>
                  <a:pt x="0" y="1123711"/>
                </a:cubicBezTo>
                <a:cubicBezTo>
                  <a:pt x="5445" y="997664"/>
                  <a:pt x="7746" y="896681"/>
                  <a:pt x="0" y="692209"/>
                </a:cubicBezTo>
                <a:cubicBezTo>
                  <a:pt x="-7746" y="487737"/>
                  <a:pt x="16321" y="445974"/>
                  <a:pt x="0" y="22474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التدفق النقدي:</a:t>
            </a:r>
            <a:r>
              <a:rPr lang="ar-EG" sz="1600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يساعد في التأكد من قدرة الشركة على سداد ديونها والتزاماتها قصيرة الأجل. 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تدفق نقدي مستمر يعزز من قدرة الشركة على إدارة ديونها بكفاءة.</a:t>
            </a:r>
            <a:endParaRPr lang="en-US" sz="16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DE6B4F-03E0-2640-1878-DF0CC772AA8D}"/>
              </a:ext>
            </a:extLst>
          </p:cNvPr>
          <p:cNvSpPr/>
          <p:nvPr/>
        </p:nvSpPr>
        <p:spPr>
          <a:xfrm>
            <a:off x="1654957" y="3232537"/>
            <a:ext cx="9524745" cy="1348459"/>
          </a:xfrm>
          <a:custGeom>
            <a:avLst/>
            <a:gdLst>
              <a:gd name="connsiteX0" fmla="*/ 0 w 9524745"/>
              <a:gd name="connsiteY0" fmla="*/ 224748 h 1348459"/>
              <a:gd name="connsiteX1" fmla="*/ 224748 w 9524745"/>
              <a:gd name="connsiteY1" fmla="*/ 0 h 1348459"/>
              <a:gd name="connsiteX2" fmla="*/ 922844 w 9524745"/>
              <a:gd name="connsiteY2" fmla="*/ 0 h 1348459"/>
              <a:gd name="connsiteX3" fmla="*/ 1530188 w 9524745"/>
              <a:gd name="connsiteY3" fmla="*/ 0 h 1348459"/>
              <a:gd name="connsiteX4" fmla="*/ 2319036 w 9524745"/>
              <a:gd name="connsiteY4" fmla="*/ 0 h 1348459"/>
              <a:gd name="connsiteX5" fmla="*/ 3198637 w 9524745"/>
              <a:gd name="connsiteY5" fmla="*/ 0 h 1348459"/>
              <a:gd name="connsiteX6" fmla="*/ 3987486 w 9524745"/>
              <a:gd name="connsiteY6" fmla="*/ 0 h 1348459"/>
              <a:gd name="connsiteX7" fmla="*/ 4776334 w 9524745"/>
              <a:gd name="connsiteY7" fmla="*/ 0 h 1348459"/>
              <a:gd name="connsiteX8" fmla="*/ 5383678 w 9524745"/>
              <a:gd name="connsiteY8" fmla="*/ 0 h 1348459"/>
              <a:gd name="connsiteX9" fmla="*/ 6263279 w 9524745"/>
              <a:gd name="connsiteY9" fmla="*/ 0 h 1348459"/>
              <a:gd name="connsiteX10" fmla="*/ 7142880 w 9524745"/>
              <a:gd name="connsiteY10" fmla="*/ 0 h 1348459"/>
              <a:gd name="connsiteX11" fmla="*/ 7568719 w 9524745"/>
              <a:gd name="connsiteY11" fmla="*/ 0 h 1348459"/>
              <a:gd name="connsiteX12" fmla="*/ 8448320 w 9524745"/>
              <a:gd name="connsiteY12" fmla="*/ 0 h 1348459"/>
              <a:gd name="connsiteX13" fmla="*/ 9299997 w 9524745"/>
              <a:gd name="connsiteY13" fmla="*/ 0 h 1348459"/>
              <a:gd name="connsiteX14" fmla="*/ 9524745 w 9524745"/>
              <a:gd name="connsiteY14" fmla="*/ 224748 h 1348459"/>
              <a:gd name="connsiteX15" fmla="*/ 9524745 w 9524745"/>
              <a:gd name="connsiteY15" fmla="*/ 692209 h 1348459"/>
              <a:gd name="connsiteX16" fmla="*/ 9524745 w 9524745"/>
              <a:gd name="connsiteY16" fmla="*/ 1123711 h 1348459"/>
              <a:gd name="connsiteX17" fmla="*/ 9299997 w 9524745"/>
              <a:gd name="connsiteY17" fmla="*/ 1348459 h 1348459"/>
              <a:gd name="connsiteX18" fmla="*/ 8783406 w 9524745"/>
              <a:gd name="connsiteY18" fmla="*/ 1348459 h 1348459"/>
              <a:gd name="connsiteX19" fmla="*/ 8357567 w 9524745"/>
              <a:gd name="connsiteY19" fmla="*/ 1348459 h 1348459"/>
              <a:gd name="connsiteX20" fmla="*/ 7750224 w 9524745"/>
              <a:gd name="connsiteY20" fmla="*/ 1348459 h 1348459"/>
              <a:gd name="connsiteX21" fmla="*/ 7324385 w 9524745"/>
              <a:gd name="connsiteY21" fmla="*/ 1348459 h 1348459"/>
              <a:gd name="connsiteX22" fmla="*/ 6807794 w 9524745"/>
              <a:gd name="connsiteY22" fmla="*/ 1348459 h 1348459"/>
              <a:gd name="connsiteX23" fmla="*/ 6381955 w 9524745"/>
              <a:gd name="connsiteY23" fmla="*/ 1348459 h 1348459"/>
              <a:gd name="connsiteX24" fmla="*/ 5865364 w 9524745"/>
              <a:gd name="connsiteY24" fmla="*/ 1348459 h 1348459"/>
              <a:gd name="connsiteX25" fmla="*/ 5439526 w 9524745"/>
              <a:gd name="connsiteY25" fmla="*/ 1348459 h 1348459"/>
              <a:gd name="connsiteX26" fmla="*/ 4832182 w 9524745"/>
              <a:gd name="connsiteY26" fmla="*/ 1348459 h 1348459"/>
              <a:gd name="connsiteX27" fmla="*/ 4134086 w 9524745"/>
              <a:gd name="connsiteY27" fmla="*/ 1348459 h 1348459"/>
              <a:gd name="connsiteX28" fmla="*/ 3435990 w 9524745"/>
              <a:gd name="connsiteY28" fmla="*/ 1348459 h 1348459"/>
              <a:gd name="connsiteX29" fmla="*/ 2647141 w 9524745"/>
              <a:gd name="connsiteY29" fmla="*/ 1348459 h 1348459"/>
              <a:gd name="connsiteX30" fmla="*/ 2221303 w 9524745"/>
              <a:gd name="connsiteY30" fmla="*/ 1348459 h 1348459"/>
              <a:gd name="connsiteX31" fmla="*/ 1704712 w 9524745"/>
              <a:gd name="connsiteY31" fmla="*/ 1348459 h 1348459"/>
              <a:gd name="connsiteX32" fmla="*/ 825111 w 9524745"/>
              <a:gd name="connsiteY32" fmla="*/ 1348459 h 1348459"/>
              <a:gd name="connsiteX33" fmla="*/ 224748 w 9524745"/>
              <a:gd name="connsiteY33" fmla="*/ 1348459 h 1348459"/>
              <a:gd name="connsiteX34" fmla="*/ 0 w 9524745"/>
              <a:gd name="connsiteY34" fmla="*/ 1123711 h 1348459"/>
              <a:gd name="connsiteX35" fmla="*/ 0 w 9524745"/>
              <a:gd name="connsiteY35" fmla="*/ 692209 h 1348459"/>
              <a:gd name="connsiteX36" fmla="*/ 0 w 9524745"/>
              <a:gd name="connsiteY36" fmla="*/ 224748 h 13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745" h="1348459" fill="none" extrusionOk="0">
                <a:moveTo>
                  <a:pt x="0" y="224748"/>
                </a:moveTo>
                <a:cubicBezTo>
                  <a:pt x="-10426" y="114833"/>
                  <a:pt x="95205" y="3411"/>
                  <a:pt x="224748" y="0"/>
                </a:cubicBezTo>
                <a:cubicBezTo>
                  <a:pt x="557852" y="33414"/>
                  <a:pt x="773742" y="1938"/>
                  <a:pt x="922844" y="0"/>
                </a:cubicBezTo>
                <a:cubicBezTo>
                  <a:pt x="1071946" y="-1938"/>
                  <a:pt x="1299072" y="-7760"/>
                  <a:pt x="1530188" y="0"/>
                </a:cubicBezTo>
                <a:cubicBezTo>
                  <a:pt x="1761304" y="7760"/>
                  <a:pt x="2092550" y="-24085"/>
                  <a:pt x="2319036" y="0"/>
                </a:cubicBezTo>
                <a:cubicBezTo>
                  <a:pt x="2545522" y="24085"/>
                  <a:pt x="2800296" y="22676"/>
                  <a:pt x="3198637" y="0"/>
                </a:cubicBezTo>
                <a:cubicBezTo>
                  <a:pt x="3596978" y="-22676"/>
                  <a:pt x="3645445" y="-7886"/>
                  <a:pt x="3987486" y="0"/>
                </a:cubicBezTo>
                <a:cubicBezTo>
                  <a:pt x="4329527" y="7886"/>
                  <a:pt x="4554768" y="3125"/>
                  <a:pt x="4776334" y="0"/>
                </a:cubicBezTo>
                <a:cubicBezTo>
                  <a:pt x="4997900" y="-3125"/>
                  <a:pt x="5087144" y="-15017"/>
                  <a:pt x="5383678" y="0"/>
                </a:cubicBezTo>
                <a:cubicBezTo>
                  <a:pt x="5680212" y="15017"/>
                  <a:pt x="6082850" y="-20388"/>
                  <a:pt x="6263279" y="0"/>
                </a:cubicBezTo>
                <a:cubicBezTo>
                  <a:pt x="6443708" y="20388"/>
                  <a:pt x="6750731" y="-26476"/>
                  <a:pt x="7142880" y="0"/>
                </a:cubicBezTo>
                <a:cubicBezTo>
                  <a:pt x="7535029" y="26476"/>
                  <a:pt x="7442155" y="-14139"/>
                  <a:pt x="7568719" y="0"/>
                </a:cubicBezTo>
                <a:cubicBezTo>
                  <a:pt x="7695283" y="14139"/>
                  <a:pt x="8249649" y="32644"/>
                  <a:pt x="8448320" y="0"/>
                </a:cubicBezTo>
                <a:cubicBezTo>
                  <a:pt x="8646991" y="-32644"/>
                  <a:pt x="9041408" y="27723"/>
                  <a:pt x="9299997" y="0"/>
                </a:cubicBezTo>
                <a:cubicBezTo>
                  <a:pt x="9435344" y="7736"/>
                  <a:pt x="9537098" y="106808"/>
                  <a:pt x="9524745" y="224748"/>
                </a:cubicBezTo>
                <a:cubicBezTo>
                  <a:pt x="9543152" y="426415"/>
                  <a:pt x="9514091" y="548390"/>
                  <a:pt x="9524745" y="692209"/>
                </a:cubicBezTo>
                <a:cubicBezTo>
                  <a:pt x="9535399" y="836028"/>
                  <a:pt x="9532919" y="922813"/>
                  <a:pt x="9524745" y="1123711"/>
                </a:cubicBezTo>
                <a:cubicBezTo>
                  <a:pt x="9528875" y="1255922"/>
                  <a:pt x="9420248" y="1347988"/>
                  <a:pt x="9299997" y="1348459"/>
                </a:cubicBezTo>
                <a:cubicBezTo>
                  <a:pt x="9132110" y="1353686"/>
                  <a:pt x="8888913" y="1365335"/>
                  <a:pt x="8783406" y="1348459"/>
                </a:cubicBezTo>
                <a:cubicBezTo>
                  <a:pt x="8677899" y="1331583"/>
                  <a:pt x="8477320" y="1353343"/>
                  <a:pt x="8357567" y="1348459"/>
                </a:cubicBezTo>
                <a:cubicBezTo>
                  <a:pt x="8237814" y="1343575"/>
                  <a:pt x="7905931" y="1362376"/>
                  <a:pt x="7750224" y="1348459"/>
                </a:cubicBezTo>
                <a:cubicBezTo>
                  <a:pt x="7594517" y="1334542"/>
                  <a:pt x="7434560" y="1356977"/>
                  <a:pt x="7324385" y="1348459"/>
                </a:cubicBezTo>
                <a:cubicBezTo>
                  <a:pt x="7214210" y="1339941"/>
                  <a:pt x="7002274" y="1345260"/>
                  <a:pt x="6807794" y="1348459"/>
                </a:cubicBezTo>
                <a:cubicBezTo>
                  <a:pt x="6613314" y="1351658"/>
                  <a:pt x="6553642" y="1337395"/>
                  <a:pt x="6381955" y="1348459"/>
                </a:cubicBezTo>
                <a:cubicBezTo>
                  <a:pt x="6210268" y="1359523"/>
                  <a:pt x="6106949" y="1340245"/>
                  <a:pt x="5865364" y="1348459"/>
                </a:cubicBezTo>
                <a:cubicBezTo>
                  <a:pt x="5623779" y="1356673"/>
                  <a:pt x="5531395" y="1357114"/>
                  <a:pt x="5439526" y="1348459"/>
                </a:cubicBezTo>
                <a:cubicBezTo>
                  <a:pt x="5347657" y="1339804"/>
                  <a:pt x="5122233" y="1338027"/>
                  <a:pt x="4832182" y="1348459"/>
                </a:cubicBezTo>
                <a:cubicBezTo>
                  <a:pt x="4542131" y="1358891"/>
                  <a:pt x="4478805" y="1314546"/>
                  <a:pt x="4134086" y="1348459"/>
                </a:cubicBezTo>
                <a:cubicBezTo>
                  <a:pt x="3789367" y="1382372"/>
                  <a:pt x="3639024" y="1363424"/>
                  <a:pt x="3435990" y="1348459"/>
                </a:cubicBezTo>
                <a:cubicBezTo>
                  <a:pt x="3232956" y="1333494"/>
                  <a:pt x="3028440" y="1356142"/>
                  <a:pt x="2647141" y="1348459"/>
                </a:cubicBezTo>
                <a:cubicBezTo>
                  <a:pt x="2265842" y="1340776"/>
                  <a:pt x="2326875" y="1361659"/>
                  <a:pt x="2221303" y="1348459"/>
                </a:cubicBezTo>
                <a:cubicBezTo>
                  <a:pt x="2115731" y="1335259"/>
                  <a:pt x="1851456" y="1360293"/>
                  <a:pt x="1704712" y="1348459"/>
                </a:cubicBezTo>
                <a:cubicBezTo>
                  <a:pt x="1557968" y="1336625"/>
                  <a:pt x="1018116" y="1380069"/>
                  <a:pt x="825111" y="1348459"/>
                </a:cubicBezTo>
                <a:cubicBezTo>
                  <a:pt x="632106" y="1316849"/>
                  <a:pt x="445618" y="1341559"/>
                  <a:pt x="224748" y="1348459"/>
                </a:cubicBezTo>
                <a:cubicBezTo>
                  <a:pt x="99956" y="1344269"/>
                  <a:pt x="3855" y="1245390"/>
                  <a:pt x="0" y="1123711"/>
                </a:cubicBezTo>
                <a:cubicBezTo>
                  <a:pt x="3170" y="912293"/>
                  <a:pt x="15902" y="811628"/>
                  <a:pt x="0" y="692209"/>
                </a:cubicBezTo>
                <a:cubicBezTo>
                  <a:pt x="-15902" y="572790"/>
                  <a:pt x="-15065" y="416393"/>
                  <a:pt x="0" y="224748"/>
                </a:cubicBezTo>
                <a:close/>
              </a:path>
              <a:path w="9524745" h="1348459" stroke="0" extrusionOk="0">
                <a:moveTo>
                  <a:pt x="0" y="224748"/>
                </a:moveTo>
                <a:cubicBezTo>
                  <a:pt x="7209" y="90266"/>
                  <a:pt x="99853" y="5737"/>
                  <a:pt x="224748" y="0"/>
                </a:cubicBezTo>
                <a:cubicBezTo>
                  <a:pt x="514928" y="25470"/>
                  <a:pt x="656213" y="6634"/>
                  <a:pt x="922844" y="0"/>
                </a:cubicBezTo>
                <a:cubicBezTo>
                  <a:pt x="1189475" y="-6634"/>
                  <a:pt x="1570087" y="-18352"/>
                  <a:pt x="1802445" y="0"/>
                </a:cubicBezTo>
                <a:cubicBezTo>
                  <a:pt x="2034803" y="18352"/>
                  <a:pt x="2292570" y="-40653"/>
                  <a:pt x="2682046" y="0"/>
                </a:cubicBezTo>
                <a:cubicBezTo>
                  <a:pt x="3071522" y="40653"/>
                  <a:pt x="3011853" y="14962"/>
                  <a:pt x="3289390" y="0"/>
                </a:cubicBezTo>
                <a:cubicBezTo>
                  <a:pt x="3566927" y="-14962"/>
                  <a:pt x="3902259" y="-17157"/>
                  <a:pt x="4078238" y="0"/>
                </a:cubicBezTo>
                <a:cubicBezTo>
                  <a:pt x="4254217" y="17157"/>
                  <a:pt x="4581564" y="2804"/>
                  <a:pt x="4957839" y="0"/>
                </a:cubicBezTo>
                <a:cubicBezTo>
                  <a:pt x="5334114" y="-2804"/>
                  <a:pt x="5441618" y="30211"/>
                  <a:pt x="5565183" y="0"/>
                </a:cubicBezTo>
                <a:cubicBezTo>
                  <a:pt x="5688748" y="-30211"/>
                  <a:pt x="5925058" y="31149"/>
                  <a:pt x="6263279" y="0"/>
                </a:cubicBezTo>
                <a:cubicBezTo>
                  <a:pt x="6601500" y="-31149"/>
                  <a:pt x="6596376" y="8788"/>
                  <a:pt x="6689118" y="0"/>
                </a:cubicBezTo>
                <a:cubicBezTo>
                  <a:pt x="6781860" y="-8788"/>
                  <a:pt x="7094679" y="-6204"/>
                  <a:pt x="7477966" y="0"/>
                </a:cubicBezTo>
                <a:cubicBezTo>
                  <a:pt x="7861253" y="6204"/>
                  <a:pt x="7692566" y="19210"/>
                  <a:pt x="7903805" y="0"/>
                </a:cubicBezTo>
                <a:cubicBezTo>
                  <a:pt x="8115044" y="-19210"/>
                  <a:pt x="8376040" y="10973"/>
                  <a:pt x="8511148" y="0"/>
                </a:cubicBezTo>
                <a:cubicBezTo>
                  <a:pt x="8646256" y="-10973"/>
                  <a:pt x="9048173" y="35579"/>
                  <a:pt x="9299997" y="0"/>
                </a:cubicBezTo>
                <a:cubicBezTo>
                  <a:pt x="9397923" y="-12745"/>
                  <a:pt x="9502028" y="120736"/>
                  <a:pt x="9524745" y="224748"/>
                </a:cubicBezTo>
                <a:cubicBezTo>
                  <a:pt x="9525360" y="421046"/>
                  <a:pt x="9519304" y="500342"/>
                  <a:pt x="9524745" y="683219"/>
                </a:cubicBezTo>
                <a:cubicBezTo>
                  <a:pt x="9530186" y="866096"/>
                  <a:pt x="9533075" y="935994"/>
                  <a:pt x="9524745" y="1123711"/>
                </a:cubicBezTo>
                <a:cubicBezTo>
                  <a:pt x="9527184" y="1225698"/>
                  <a:pt x="9412151" y="1362274"/>
                  <a:pt x="9299997" y="1348459"/>
                </a:cubicBezTo>
                <a:cubicBezTo>
                  <a:pt x="9013963" y="1341550"/>
                  <a:pt x="8925013" y="1365037"/>
                  <a:pt x="8692653" y="1348459"/>
                </a:cubicBezTo>
                <a:cubicBezTo>
                  <a:pt x="8460293" y="1331881"/>
                  <a:pt x="8306763" y="1378407"/>
                  <a:pt x="8085310" y="1348459"/>
                </a:cubicBezTo>
                <a:cubicBezTo>
                  <a:pt x="7863857" y="1318511"/>
                  <a:pt x="7745693" y="1365193"/>
                  <a:pt x="7568719" y="1348459"/>
                </a:cubicBezTo>
                <a:cubicBezTo>
                  <a:pt x="7391745" y="1331725"/>
                  <a:pt x="6977307" y="1336967"/>
                  <a:pt x="6689118" y="1348459"/>
                </a:cubicBezTo>
                <a:cubicBezTo>
                  <a:pt x="6400929" y="1359951"/>
                  <a:pt x="6406888" y="1349287"/>
                  <a:pt x="6172527" y="1348459"/>
                </a:cubicBezTo>
                <a:cubicBezTo>
                  <a:pt x="5938166" y="1347631"/>
                  <a:pt x="5861855" y="1372730"/>
                  <a:pt x="5655935" y="1348459"/>
                </a:cubicBezTo>
                <a:cubicBezTo>
                  <a:pt x="5450015" y="1324188"/>
                  <a:pt x="5118107" y="1322263"/>
                  <a:pt x="4867087" y="1348459"/>
                </a:cubicBezTo>
                <a:cubicBezTo>
                  <a:pt x="4616067" y="1374655"/>
                  <a:pt x="4427807" y="1309143"/>
                  <a:pt x="4078238" y="1348459"/>
                </a:cubicBezTo>
                <a:cubicBezTo>
                  <a:pt x="3728669" y="1387775"/>
                  <a:pt x="3507317" y="1376643"/>
                  <a:pt x="3289390" y="1348459"/>
                </a:cubicBezTo>
                <a:cubicBezTo>
                  <a:pt x="3071463" y="1320275"/>
                  <a:pt x="2896439" y="1361156"/>
                  <a:pt x="2772799" y="1348459"/>
                </a:cubicBezTo>
                <a:cubicBezTo>
                  <a:pt x="2649159" y="1335762"/>
                  <a:pt x="2391211" y="1358687"/>
                  <a:pt x="2074703" y="1348459"/>
                </a:cubicBezTo>
                <a:cubicBezTo>
                  <a:pt x="1758195" y="1338231"/>
                  <a:pt x="1721505" y="1336347"/>
                  <a:pt x="1467359" y="1348459"/>
                </a:cubicBezTo>
                <a:cubicBezTo>
                  <a:pt x="1213213" y="1360571"/>
                  <a:pt x="1159129" y="1333055"/>
                  <a:pt x="1041520" y="1348459"/>
                </a:cubicBezTo>
                <a:cubicBezTo>
                  <a:pt x="923911" y="1363863"/>
                  <a:pt x="443924" y="1371780"/>
                  <a:pt x="224748" y="1348459"/>
                </a:cubicBezTo>
                <a:cubicBezTo>
                  <a:pt x="107639" y="1324339"/>
                  <a:pt x="-2342" y="1249436"/>
                  <a:pt x="0" y="1123711"/>
                </a:cubicBezTo>
                <a:cubicBezTo>
                  <a:pt x="5445" y="997664"/>
                  <a:pt x="7746" y="896681"/>
                  <a:pt x="0" y="692209"/>
                </a:cubicBezTo>
                <a:cubicBezTo>
                  <a:pt x="-7746" y="487737"/>
                  <a:pt x="16321" y="445974"/>
                  <a:pt x="0" y="22474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التدفق النقدي الحر: </a:t>
            </a:r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يوفر مؤشرًا على الأموال المتاحة بعد النفقات الرأسمالية. 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هذه الأموال يمكن استخدامها لسداد الديون، مما يساهم في </a:t>
            </a:r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تقليل مخاطر الإفلاس.</a:t>
            </a:r>
            <a:endParaRPr lang="en-US" sz="16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5487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4690" y="6055467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40120B-0469-2620-B752-A32832B06369}"/>
              </a:ext>
            </a:extLst>
          </p:cNvPr>
          <p:cNvSpPr/>
          <p:nvPr/>
        </p:nvSpPr>
        <p:spPr>
          <a:xfrm>
            <a:off x="5178538" y="200657"/>
            <a:ext cx="2902620" cy="669924"/>
          </a:xfrm>
          <a:custGeom>
            <a:avLst/>
            <a:gdLst>
              <a:gd name="connsiteX0" fmla="*/ 0 w 2902620"/>
              <a:gd name="connsiteY0" fmla="*/ 111656 h 669924"/>
              <a:gd name="connsiteX1" fmla="*/ 111656 w 2902620"/>
              <a:gd name="connsiteY1" fmla="*/ 0 h 669924"/>
              <a:gd name="connsiteX2" fmla="*/ 808276 w 2902620"/>
              <a:gd name="connsiteY2" fmla="*/ 0 h 669924"/>
              <a:gd name="connsiteX3" fmla="*/ 1424517 w 2902620"/>
              <a:gd name="connsiteY3" fmla="*/ 0 h 669924"/>
              <a:gd name="connsiteX4" fmla="*/ 2121137 w 2902620"/>
              <a:gd name="connsiteY4" fmla="*/ 0 h 669924"/>
              <a:gd name="connsiteX5" fmla="*/ 2790964 w 2902620"/>
              <a:gd name="connsiteY5" fmla="*/ 0 h 669924"/>
              <a:gd name="connsiteX6" fmla="*/ 2902620 w 2902620"/>
              <a:gd name="connsiteY6" fmla="*/ 111656 h 669924"/>
              <a:gd name="connsiteX7" fmla="*/ 2902620 w 2902620"/>
              <a:gd name="connsiteY7" fmla="*/ 558268 h 669924"/>
              <a:gd name="connsiteX8" fmla="*/ 2790964 w 2902620"/>
              <a:gd name="connsiteY8" fmla="*/ 669924 h 669924"/>
              <a:gd name="connsiteX9" fmla="*/ 2174723 w 2902620"/>
              <a:gd name="connsiteY9" fmla="*/ 669924 h 669924"/>
              <a:gd name="connsiteX10" fmla="*/ 1478103 w 2902620"/>
              <a:gd name="connsiteY10" fmla="*/ 669924 h 669924"/>
              <a:gd name="connsiteX11" fmla="*/ 861862 w 2902620"/>
              <a:gd name="connsiteY11" fmla="*/ 669924 h 669924"/>
              <a:gd name="connsiteX12" fmla="*/ 111656 w 2902620"/>
              <a:gd name="connsiteY12" fmla="*/ 669924 h 669924"/>
              <a:gd name="connsiteX13" fmla="*/ 0 w 2902620"/>
              <a:gd name="connsiteY13" fmla="*/ 558268 h 669924"/>
              <a:gd name="connsiteX14" fmla="*/ 0 w 2902620"/>
              <a:gd name="connsiteY14" fmla="*/ 111656 h 6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2620" h="669924" fill="none" extrusionOk="0">
                <a:moveTo>
                  <a:pt x="0" y="111656"/>
                </a:moveTo>
                <a:cubicBezTo>
                  <a:pt x="-1455" y="45805"/>
                  <a:pt x="46535" y="4526"/>
                  <a:pt x="111656" y="0"/>
                </a:cubicBezTo>
                <a:cubicBezTo>
                  <a:pt x="453346" y="-33145"/>
                  <a:pt x="542975" y="-7889"/>
                  <a:pt x="808276" y="0"/>
                </a:cubicBezTo>
                <a:cubicBezTo>
                  <a:pt x="1073577" y="7889"/>
                  <a:pt x="1167216" y="3875"/>
                  <a:pt x="1424517" y="0"/>
                </a:cubicBezTo>
                <a:cubicBezTo>
                  <a:pt x="1681818" y="-3875"/>
                  <a:pt x="1898922" y="-16543"/>
                  <a:pt x="2121137" y="0"/>
                </a:cubicBezTo>
                <a:cubicBezTo>
                  <a:pt x="2343352" y="16543"/>
                  <a:pt x="2629231" y="-22908"/>
                  <a:pt x="2790964" y="0"/>
                </a:cubicBezTo>
                <a:cubicBezTo>
                  <a:pt x="2865391" y="6285"/>
                  <a:pt x="2902762" y="52274"/>
                  <a:pt x="2902620" y="111656"/>
                </a:cubicBezTo>
                <a:cubicBezTo>
                  <a:pt x="2881422" y="214545"/>
                  <a:pt x="2916549" y="439193"/>
                  <a:pt x="2902620" y="558268"/>
                </a:cubicBezTo>
                <a:cubicBezTo>
                  <a:pt x="2906650" y="618128"/>
                  <a:pt x="2854584" y="665715"/>
                  <a:pt x="2790964" y="669924"/>
                </a:cubicBezTo>
                <a:cubicBezTo>
                  <a:pt x="2538541" y="695353"/>
                  <a:pt x="2399081" y="655458"/>
                  <a:pt x="2174723" y="669924"/>
                </a:cubicBezTo>
                <a:cubicBezTo>
                  <a:pt x="1950365" y="684390"/>
                  <a:pt x="1661361" y="682875"/>
                  <a:pt x="1478103" y="669924"/>
                </a:cubicBezTo>
                <a:cubicBezTo>
                  <a:pt x="1294845" y="656973"/>
                  <a:pt x="1136453" y="691629"/>
                  <a:pt x="861862" y="669924"/>
                </a:cubicBezTo>
                <a:cubicBezTo>
                  <a:pt x="587271" y="648219"/>
                  <a:pt x="403564" y="632884"/>
                  <a:pt x="111656" y="669924"/>
                </a:cubicBezTo>
                <a:cubicBezTo>
                  <a:pt x="55223" y="667777"/>
                  <a:pt x="8731" y="627706"/>
                  <a:pt x="0" y="558268"/>
                </a:cubicBezTo>
                <a:cubicBezTo>
                  <a:pt x="-15712" y="342580"/>
                  <a:pt x="2484" y="230465"/>
                  <a:pt x="0" y="111656"/>
                </a:cubicBezTo>
                <a:close/>
              </a:path>
              <a:path w="2902620" h="669924" stroke="0" extrusionOk="0">
                <a:moveTo>
                  <a:pt x="0" y="111656"/>
                </a:moveTo>
                <a:cubicBezTo>
                  <a:pt x="5087" y="42683"/>
                  <a:pt x="48367" y="12084"/>
                  <a:pt x="111656" y="0"/>
                </a:cubicBezTo>
                <a:cubicBezTo>
                  <a:pt x="435607" y="21910"/>
                  <a:pt x="574912" y="-27583"/>
                  <a:pt x="781483" y="0"/>
                </a:cubicBezTo>
                <a:cubicBezTo>
                  <a:pt x="988054" y="27583"/>
                  <a:pt x="1360212" y="-36159"/>
                  <a:pt x="1504896" y="0"/>
                </a:cubicBezTo>
                <a:cubicBezTo>
                  <a:pt x="1649580" y="36159"/>
                  <a:pt x="2488002" y="-50648"/>
                  <a:pt x="2790964" y="0"/>
                </a:cubicBezTo>
                <a:cubicBezTo>
                  <a:pt x="2844225" y="11292"/>
                  <a:pt x="2902465" y="47407"/>
                  <a:pt x="2902620" y="111656"/>
                </a:cubicBezTo>
                <a:cubicBezTo>
                  <a:pt x="2913557" y="237763"/>
                  <a:pt x="2901841" y="380606"/>
                  <a:pt x="2902620" y="558268"/>
                </a:cubicBezTo>
                <a:cubicBezTo>
                  <a:pt x="2897581" y="618641"/>
                  <a:pt x="2848672" y="666989"/>
                  <a:pt x="2790964" y="669924"/>
                </a:cubicBezTo>
                <a:cubicBezTo>
                  <a:pt x="2503152" y="677613"/>
                  <a:pt x="2409023" y="652429"/>
                  <a:pt x="2094344" y="669924"/>
                </a:cubicBezTo>
                <a:cubicBezTo>
                  <a:pt x="1779665" y="687419"/>
                  <a:pt x="1671768" y="656421"/>
                  <a:pt x="1397724" y="669924"/>
                </a:cubicBezTo>
                <a:cubicBezTo>
                  <a:pt x="1123680" y="683427"/>
                  <a:pt x="1064420" y="650176"/>
                  <a:pt x="808276" y="669924"/>
                </a:cubicBezTo>
                <a:cubicBezTo>
                  <a:pt x="552132" y="689672"/>
                  <a:pt x="345726" y="681214"/>
                  <a:pt x="111656" y="669924"/>
                </a:cubicBezTo>
                <a:cubicBezTo>
                  <a:pt x="44083" y="682026"/>
                  <a:pt x="-3457" y="622041"/>
                  <a:pt x="0" y="558268"/>
                </a:cubicBezTo>
                <a:cubicBezTo>
                  <a:pt x="-266" y="381455"/>
                  <a:pt x="10979" y="280791"/>
                  <a:pt x="0" y="11165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4. قياس كفاءة العمليات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DE271-4AD3-9BEF-5596-3EEA7374F8BE}"/>
              </a:ext>
            </a:extLst>
          </p:cNvPr>
          <p:cNvSpPr txBox="1"/>
          <p:nvPr/>
        </p:nvSpPr>
        <p:spPr>
          <a:xfrm>
            <a:off x="9061020" y="132610"/>
            <a:ext cx="238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200" b="1" dirty="0">
                <a:latin typeface="Cairo" panose="00000500000000000000" pitchFamily="2" charset="-78"/>
                <a:cs typeface="Cairo" panose="00000500000000000000" pitchFamily="2" charset="-78"/>
              </a:rPr>
              <a:t>أهمية دراسة التدفق النقدي</a:t>
            </a:r>
            <a:endParaRPr lang="en-US" sz="12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F8F826-131F-2FB2-B13E-FE17C5CA5800}"/>
              </a:ext>
            </a:extLst>
          </p:cNvPr>
          <p:cNvSpPr/>
          <p:nvPr/>
        </p:nvSpPr>
        <p:spPr>
          <a:xfrm>
            <a:off x="1562292" y="1209849"/>
            <a:ext cx="9524745" cy="1348459"/>
          </a:xfrm>
          <a:custGeom>
            <a:avLst/>
            <a:gdLst>
              <a:gd name="connsiteX0" fmla="*/ 0 w 9524745"/>
              <a:gd name="connsiteY0" fmla="*/ 224748 h 1348459"/>
              <a:gd name="connsiteX1" fmla="*/ 224748 w 9524745"/>
              <a:gd name="connsiteY1" fmla="*/ 0 h 1348459"/>
              <a:gd name="connsiteX2" fmla="*/ 922844 w 9524745"/>
              <a:gd name="connsiteY2" fmla="*/ 0 h 1348459"/>
              <a:gd name="connsiteX3" fmla="*/ 1530188 w 9524745"/>
              <a:gd name="connsiteY3" fmla="*/ 0 h 1348459"/>
              <a:gd name="connsiteX4" fmla="*/ 2319036 w 9524745"/>
              <a:gd name="connsiteY4" fmla="*/ 0 h 1348459"/>
              <a:gd name="connsiteX5" fmla="*/ 3198637 w 9524745"/>
              <a:gd name="connsiteY5" fmla="*/ 0 h 1348459"/>
              <a:gd name="connsiteX6" fmla="*/ 3987486 w 9524745"/>
              <a:gd name="connsiteY6" fmla="*/ 0 h 1348459"/>
              <a:gd name="connsiteX7" fmla="*/ 4776334 w 9524745"/>
              <a:gd name="connsiteY7" fmla="*/ 0 h 1348459"/>
              <a:gd name="connsiteX8" fmla="*/ 5383678 w 9524745"/>
              <a:gd name="connsiteY8" fmla="*/ 0 h 1348459"/>
              <a:gd name="connsiteX9" fmla="*/ 6263279 w 9524745"/>
              <a:gd name="connsiteY9" fmla="*/ 0 h 1348459"/>
              <a:gd name="connsiteX10" fmla="*/ 7142880 w 9524745"/>
              <a:gd name="connsiteY10" fmla="*/ 0 h 1348459"/>
              <a:gd name="connsiteX11" fmla="*/ 7568719 w 9524745"/>
              <a:gd name="connsiteY11" fmla="*/ 0 h 1348459"/>
              <a:gd name="connsiteX12" fmla="*/ 8448320 w 9524745"/>
              <a:gd name="connsiteY12" fmla="*/ 0 h 1348459"/>
              <a:gd name="connsiteX13" fmla="*/ 9299997 w 9524745"/>
              <a:gd name="connsiteY13" fmla="*/ 0 h 1348459"/>
              <a:gd name="connsiteX14" fmla="*/ 9524745 w 9524745"/>
              <a:gd name="connsiteY14" fmla="*/ 224748 h 1348459"/>
              <a:gd name="connsiteX15" fmla="*/ 9524745 w 9524745"/>
              <a:gd name="connsiteY15" fmla="*/ 692209 h 1348459"/>
              <a:gd name="connsiteX16" fmla="*/ 9524745 w 9524745"/>
              <a:gd name="connsiteY16" fmla="*/ 1123711 h 1348459"/>
              <a:gd name="connsiteX17" fmla="*/ 9299997 w 9524745"/>
              <a:gd name="connsiteY17" fmla="*/ 1348459 h 1348459"/>
              <a:gd name="connsiteX18" fmla="*/ 8783406 w 9524745"/>
              <a:gd name="connsiteY18" fmla="*/ 1348459 h 1348459"/>
              <a:gd name="connsiteX19" fmla="*/ 8357567 w 9524745"/>
              <a:gd name="connsiteY19" fmla="*/ 1348459 h 1348459"/>
              <a:gd name="connsiteX20" fmla="*/ 7750224 w 9524745"/>
              <a:gd name="connsiteY20" fmla="*/ 1348459 h 1348459"/>
              <a:gd name="connsiteX21" fmla="*/ 7324385 w 9524745"/>
              <a:gd name="connsiteY21" fmla="*/ 1348459 h 1348459"/>
              <a:gd name="connsiteX22" fmla="*/ 6807794 w 9524745"/>
              <a:gd name="connsiteY22" fmla="*/ 1348459 h 1348459"/>
              <a:gd name="connsiteX23" fmla="*/ 6381955 w 9524745"/>
              <a:gd name="connsiteY23" fmla="*/ 1348459 h 1348459"/>
              <a:gd name="connsiteX24" fmla="*/ 5865364 w 9524745"/>
              <a:gd name="connsiteY24" fmla="*/ 1348459 h 1348459"/>
              <a:gd name="connsiteX25" fmla="*/ 5439526 w 9524745"/>
              <a:gd name="connsiteY25" fmla="*/ 1348459 h 1348459"/>
              <a:gd name="connsiteX26" fmla="*/ 4832182 w 9524745"/>
              <a:gd name="connsiteY26" fmla="*/ 1348459 h 1348459"/>
              <a:gd name="connsiteX27" fmla="*/ 4134086 w 9524745"/>
              <a:gd name="connsiteY27" fmla="*/ 1348459 h 1348459"/>
              <a:gd name="connsiteX28" fmla="*/ 3435990 w 9524745"/>
              <a:gd name="connsiteY28" fmla="*/ 1348459 h 1348459"/>
              <a:gd name="connsiteX29" fmla="*/ 2647141 w 9524745"/>
              <a:gd name="connsiteY29" fmla="*/ 1348459 h 1348459"/>
              <a:gd name="connsiteX30" fmla="*/ 2221303 w 9524745"/>
              <a:gd name="connsiteY30" fmla="*/ 1348459 h 1348459"/>
              <a:gd name="connsiteX31" fmla="*/ 1704712 w 9524745"/>
              <a:gd name="connsiteY31" fmla="*/ 1348459 h 1348459"/>
              <a:gd name="connsiteX32" fmla="*/ 825111 w 9524745"/>
              <a:gd name="connsiteY32" fmla="*/ 1348459 h 1348459"/>
              <a:gd name="connsiteX33" fmla="*/ 224748 w 9524745"/>
              <a:gd name="connsiteY33" fmla="*/ 1348459 h 1348459"/>
              <a:gd name="connsiteX34" fmla="*/ 0 w 9524745"/>
              <a:gd name="connsiteY34" fmla="*/ 1123711 h 1348459"/>
              <a:gd name="connsiteX35" fmla="*/ 0 w 9524745"/>
              <a:gd name="connsiteY35" fmla="*/ 692209 h 1348459"/>
              <a:gd name="connsiteX36" fmla="*/ 0 w 9524745"/>
              <a:gd name="connsiteY36" fmla="*/ 224748 h 13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745" h="1348459" fill="none" extrusionOk="0">
                <a:moveTo>
                  <a:pt x="0" y="224748"/>
                </a:moveTo>
                <a:cubicBezTo>
                  <a:pt x="-10426" y="114833"/>
                  <a:pt x="95205" y="3411"/>
                  <a:pt x="224748" y="0"/>
                </a:cubicBezTo>
                <a:cubicBezTo>
                  <a:pt x="557852" y="33414"/>
                  <a:pt x="773742" y="1938"/>
                  <a:pt x="922844" y="0"/>
                </a:cubicBezTo>
                <a:cubicBezTo>
                  <a:pt x="1071946" y="-1938"/>
                  <a:pt x="1299072" y="-7760"/>
                  <a:pt x="1530188" y="0"/>
                </a:cubicBezTo>
                <a:cubicBezTo>
                  <a:pt x="1761304" y="7760"/>
                  <a:pt x="2092550" y="-24085"/>
                  <a:pt x="2319036" y="0"/>
                </a:cubicBezTo>
                <a:cubicBezTo>
                  <a:pt x="2545522" y="24085"/>
                  <a:pt x="2800296" y="22676"/>
                  <a:pt x="3198637" y="0"/>
                </a:cubicBezTo>
                <a:cubicBezTo>
                  <a:pt x="3596978" y="-22676"/>
                  <a:pt x="3645445" y="-7886"/>
                  <a:pt x="3987486" y="0"/>
                </a:cubicBezTo>
                <a:cubicBezTo>
                  <a:pt x="4329527" y="7886"/>
                  <a:pt x="4554768" y="3125"/>
                  <a:pt x="4776334" y="0"/>
                </a:cubicBezTo>
                <a:cubicBezTo>
                  <a:pt x="4997900" y="-3125"/>
                  <a:pt x="5087144" y="-15017"/>
                  <a:pt x="5383678" y="0"/>
                </a:cubicBezTo>
                <a:cubicBezTo>
                  <a:pt x="5680212" y="15017"/>
                  <a:pt x="6082850" y="-20388"/>
                  <a:pt x="6263279" y="0"/>
                </a:cubicBezTo>
                <a:cubicBezTo>
                  <a:pt x="6443708" y="20388"/>
                  <a:pt x="6750731" y="-26476"/>
                  <a:pt x="7142880" y="0"/>
                </a:cubicBezTo>
                <a:cubicBezTo>
                  <a:pt x="7535029" y="26476"/>
                  <a:pt x="7442155" y="-14139"/>
                  <a:pt x="7568719" y="0"/>
                </a:cubicBezTo>
                <a:cubicBezTo>
                  <a:pt x="7695283" y="14139"/>
                  <a:pt x="8249649" y="32644"/>
                  <a:pt x="8448320" y="0"/>
                </a:cubicBezTo>
                <a:cubicBezTo>
                  <a:pt x="8646991" y="-32644"/>
                  <a:pt x="9041408" y="27723"/>
                  <a:pt x="9299997" y="0"/>
                </a:cubicBezTo>
                <a:cubicBezTo>
                  <a:pt x="9435344" y="7736"/>
                  <a:pt x="9537098" y="106808"/>
                  <a:pt x="9524745" y="224748"/>
                </a:cubicBezTo>
                <a:cubicBezTo>
                  <a:pt x="9543152" y="426415"/>
                  <a:pt x="9514091" y="548390"/>
                  <a:pt x="9524745" y="692209"/>
                </a:cubicBezTo>
                <a:cubicBezTo>
                  <a:pt x="9535399" y="836028"/>
                  <a:pt x="9532919" y="922813"/>
                  <a:pt x="9524745" y="1123711"/>
                </a:cubicBezTo>
                <a:cubicBezTo>
                  <a:pt x="9528875" y="1255922"/>
                  <a:pt x="9420248" y="1347988"/>
                  <a:pt x="9299997" y="1348459"/>
                </a:cubicBezTo>
                <a:cubicBezTo>
                  <a:pt x="9132110" y="1353686"/>
                  <a:pt x="8888913" y="1365335"/>
                  <a:pt x="8783406" y="1348459"/>
                </a:cubicBezTo>
                <a:cubicBezTo>
                  <a:pt x="8677899" y="1331583"/>
                  <a:pt x="8477320" y="1353343"/>
                  <a:pt x="8357567" y="1348459"/>
                </a:cubicBezTo>
                <a:cubicBezTo>
                  <a:pt x="8237814" y="1343575"/>
                  <a:pt x="7905931" y="1362376"/>
                  <a:pt x="7750224" y="1348459"/>
                </a:cubicBezTo>
                <a:cubicBezTo>
                  <a:pt x="7594517" y="1334542"/>
                  <a:pt x="7434560" y="1356977"/>
                  <a:pt x="7324385" y="1348459"/>
                </a:cubicBezTo>
                <a:cubicBezTo>
                  <a:pt x="7214210" y="1339941"/>
                  <a:pt x="7002274" y="1345260"/>
                  <a:pt x="6807794" y="1348459"/>
                </a:cubicBezTo>
                <a:cubicBezTo>
                  <a:pt x="6613314" y="1351658"/>
                  <a:pt x="6553642" y="1337395"/>
                  <a:pt x="6381955" y="1348459"/>
                </a:cubicBezTo>
                <a:cubicBezTo>
                  <a:pt x="6210268" y="1359523"/>
                  <a:pt x="6106949" y="1340245"/>
                  <a:pt x="5865364" y="1348459"/>
                </a:cubicBezTo>
                <a:cubicBezTo>
                  <a:pt x="5623779" y="1356673"/>
                  <a:pt x="5531395" y="1357114"/>
                  <a:pt x="5439526" y="1348459"/>
                </a:cubicBezTo>
                <a:cubicBezTo>
                  <a:pt x="5347657" y="1339804"/>
                  <a:pt x="5122233" y="1338027"/>
                  <a:pt x="4832182" y="1348459"/>
                </a:cubicBezTo>
                <a:cubicBezTo>
                  <a:pt x="4542131" y="1358891"/>
                  <a:pt x="4478805" y="1314546"/>
                  <a:pt x="4134086" y="1348459"/>
                </a:cubicBezTo>
                <a:cubicBezTo>
                  <a:pt x="3789367" y="1382372"/>
                  <a:pt x="3639024" y="1363424"/>
                  <a:pt x="3435990" y="1348459"/>
                </a:cubicBezTo>
                <a:cubicBezTo>
                  <a:pt x="3232956" y="1333494"/>
                  <a:pt x="3028440" y="1356142"/>
                  <a:pt x="2647141" y="1348459"/>
                </a:cubicBezTo>
                <a:cubicBezTo>
                  <a:pt x="2265842" y="1340776"/>
                  <a:pt x="2326875" y="1361659"/>
                  <a:pt x="2221303" y="1348459"/>
                </a:cubicBezTo>
                <a:cubicBezTo>
                  <a:pt x="2115731" y="1335259"/>
                  <a:pt x="1851456" y="1360293"/>
                  <a:pt x="1704712" y="1348459"/>
                </a:cubicBezTo>
                <a:cubicBezTo>
                  <a:pt x="1557968" y="1336625"/>
                  <a:pt x="1018116" y="1380069"/>
                  <a:pt x="825111" y="1348459"/>
                </a:cubicBezTo>
                <a:cubicBezTo>
                  <a:pt x="632106" y="1316849"/>
                  <a:pt x="445618" y="1341559"/>
                  <a:pt x="224748" y="1348459"/>
                </a:cubicBezTo>
                <a:cubicBezTo>
                  <a:pt x="99956" y="1344269"/>
                  <a:pt x="3855" y="1245390"/>
                  <a:pt x="0" y="1123711"/>
                </a:cubicBezTo>
                <a:cubicBezTo>
                  <a:pt x="3170" y="912293"/>
                  <a:pt x="15902" y="811628"/>
                  <a:pt x="0" y="692209"/>
                </a:cubicBezTo>
                <a:cubicBezTo>
                  <a:pt x="-15902" y="572790"/>
                  <a:pt x="-15065" y="416393"/>
                  <a:pt x="0" y="224748"/>
                </a:cubicBezTo>
                <a:close/>
              </a:path>
              <a:path w="9524745" h="1348459" stroke="0" extrusionOk="0">
                <a:moveTo>
                  <a:pt x="0" y="224748"/>
                </a:moveTo>
                <a:cubicBezTo>
                  <a:pt x="7209" y="90266"/>
                  <a:pt x="99853" y="5737"/>
                  <a:pt x="224748" y="0"/>
                </a:cubicBezTo>
                <a:cubicBezTo>
                  <a:pt x="514928" y="25470"/>
                  <a:pt x="656213" y="6634"/>
                  <a:pt x="922844" y="0"/>
                </a:cubicBezTo>
                <a:cubicBezTo>
                  <a:pt x="1189475" y="-6634"/>
                  <a:pt x="1570087" y="-18352"/>
                  <a:pt x="1802445" y="0"/>
                </a:cubicBezTo>
                <a:cubicBezTo>
                  <a:pt x="2034803" y="18352"/>
                  <a:pt x="2292570" y="-40653"/>
                  <a:pt x="2682046" y="0"/>
                </a:cubicBezTo>
                <a:cubicBezTo>
                  <a:pt x="3071522" y="40653"/>
                  <a:pt x="3011853" y="14962"/>
                  <a:pt x="3289390" y="0"/>
                </a:cubicBezTo>
                <a:cubicBezTo>
                  <a:pt x="3566927" y="-14962"/>
                  <a:pt x="3902259" y="-17157"/>
                  <a:pt x="4078238" y="0"/>
                </a:cubicBezTo>
                <a:cubicBezTo>
                  <a:pt x="4254217" y="17157"/>
                  <a:pt x="4581564" y="2804"/>
                  <a:pt x="4957839" y="0"/>
                </a:cubicBezTo>
                <a:cubicBezTo>
                  <a:pt x="5334114" y="-2804"/>
                  <a:pt x="5441618" y="30211"/>
                  <a:pt x="5565183" y="0"/>
                </a:cubicBezTo>
                <a:cubicBezTo>
                  <a:pt x="5688748" y="-30211"/>
                  <a:pt x="5925058" y="31149"/>
                  <a:pt x="6263279" y="0"/>
                </a:cubicBezTo>
                <a:cubicBezTo>
                  <a:pt x="6601500" y="-31149"/>
                  <a:pt x="6596376" y="8788"/>
                  <a:pt x="6689118" y="0"/>
                </a:cubicBezTo>
                <a:cubicBezTo>
                  <a:pt x="6781860" y="-8788"/>
                  <a:pt x="7094679" y="-6204"/>
                  <a:pt x="7477966" y="0"/>
                </a:cubicBezTo>
                <a:cubicBezTo>
                  <a:pt x="7861253" y="6204"/>
                  <a:pt x="7692566" y="19210"/>
                  <a:pt x="7903805" y="0"/>
                </a:cubicBezTo>
                <a:cubicBezTo>
                  <a:pt x="8115044" y="-19210"/>
                  <a:pt x="8376040" y="10973"/>
                  <a:pt x="8511148" y="0"/>
                </a:cubicBezTo>
                <a:cubicBezTo>
                  <a:pt x="8646256" y="-10973"/>
                  <a:pt x="9048173" y="35579"/>
                  <a:pt x="9299997" y="0"/>
                </a:cubicBezTo>
                <a:cubicBezTo>
                  <a:pt x="9397923" y="-12745"/>
                  <a:pt x="9502028" y="120736"/>
                  <a:pt x="9524745" y="224748"/>
                </a:cubicBezTo>
                <a:cubicBezTo>
                  <a:pt x="9525360" y="421046"/>
                  <a:pt x="9519304" y="500342"/>
                  <a:pt x="9524745" y="683219"/>
                </a:cubicBezTo>
                <a:cubicBezTo>
                  <a:pt x="9530186" y="866096"/>
                  <a:pt x="9533075" y="935994"/>
                  <a:pt x="9524745" y="1123711"/>
                </a:cubicBezTo>
                <a:cubicBezTo>
                  <a:pt x="9527184" y="1225698"/>
                  <a:pt x="9412151" y="1362274"/>
                  <a:pt x="9299997" y="1348459"/>
                </a:cubicBezTo>
                <a:cubicBezTo>
                  <a:pt x="9013963" y="1341550"/>
                  <a:pt x="8925013" y="1365037"/>
                  <a:pt x="8692653" y="1348459"/>
                </a:cubicBezTo>
                <a:cubicBezTo>
                  <a:pt x="8460293" y="1331881"/>
                  <a:pt x="8306763" y="1378407"/>
                  <a:pt x="8085310" y="1348459"/>
                </a:cubicBezTo>
                <a:cubicBezTo>
                  <a:pt x="7863857" y="1318511"/>
                  <a:pt x="7745693" y="1365193"/>
                  <a:pt x="7568719" y="1348459"/>
                </a:cubicBezTo>
                <a:cubicBezTo>
                  <a:pt x="7391745" y="1331725"/>
                  <a:pt x="6977307" y="1336967"/>
                  <a:pt x="6689118" y="1348459"/>
                </a:cubicBezTo>
                <a:cubicBezTo>
                  <a:pt x="6400929" y="1359951"/>
                  <a:pt x="6406888" y="1349287"/>
                  <a:pt x="6172527" y="1348459"/>
                </a:cubicBezTo>
                <a:cubicBezTo>
                  <a:pt x="5938166" y="1347631"/>
                  <a:pt x="5861855" y="1372730"/>
                  <a:pt x="5655935" y="1348459"/>
                </a:cubicBezTo>
                <a:cubicBezTo>
                  <a:pt x="5450015" y="1324188"/>
                  <a:pt x="5118107" y="1322263"/>
                  <a:pt x="4867087" y="1348459"/>
                </a:cubicBezTo>
                <a:cubicBezTo>
                  <a:pt x="4616067" y="1374655"/>
                  <a:pt x="4427807" y="1309143"/>
                  <a:pt x="4078238" y="1348459"/>
                </a:cubicBezTo>
                <a:cubicBezTo>
                  <a:pt x="3728669" y="1387775"/>
                  <a:pt x="3507317" y="1376643"/>
                  <a:pt x="3289390" y="1348459"/>
                </a:cubicBezTo>
                <a:cubicBezTo>
                  <a:pt x="3071463" y="1320275"/>
                  <a:pt x="2896439" y="1361156"/>
                  <a:pt x="2772799" y="1348459"/>
                </a:cubicBezTo>
                <a:cubicBezTo>
                  <a:pt x="2649159" y="1335762"/>
                  <a:pt x="2391211" y="1358687"/>
                  <a:pt x="2074703" y="1348459"/>
                </a:cubicBezTo>
                <a:cubicBezTo>
                  <a:pt x="1758195" y="1338231"/>
                  <a:pt x="1721505" y="1336347"/>
                  <a:pt x="1467359" y="1348459"/>
                </a:cubicBezTo>
                <a:cubicBezTo>
                  <a:pt x="1213213" y="1360571"/>
                  <a:pt x="1159129" y="1333055"/>
                  <a:pt x="1041520" y="1348459"/>
                </a:cubicBezTo>
                <a:cubicBezTo>
                  <a:pt x="923911" y="1363863"/>
                  <a:pt x="443924" y="1371780"/>
                  <a:pt x="224748" y="1348459"/>
                </a:cubicBezTo>
                <a:cubicBezTo>
                  <a:pt x="107639" y="1324339"/>
                  <a:pt x="-2342" y="1249436"/>
                  <a:pt x="0" y="1123711"/>
                </a:cubicBezTo>
                <a:cubicBezTo>
                  <a:pt x="5445" y="997664"/>
                  <a:pt x="7746" y="896681"/>
                  <a:pt x="0" y="692209"/>
                </a:cubicBezTo>
                <a:cubicBezTo>
                  <a:pt x="-7746" y="487737"/>
                  <a:pt x="16321" y="445974"/>
                  <a:pt x="0" y="22474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التدفق النقدي: </a:t>
            </a:r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يمكن أن يساعد في تحليل كفاءة العمليات التشغيلية، حيث يظهر مدى 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فعالية الشركة في تحويل الإيرادات إلى نقدية.</a:t>
            </a:r>
            <a:endParaRPr lang="en-US" sz="16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DE6B4F-03E0-2640-1878-DF0CC772AA8D}"/>
              </a:ext>
            </a:extLst>
          </p:cNvPr>
          <p:cNvSpPr/>
          <p:nvPr/>
        </p:nvSpPr>
        <p:spPr>
          <a:xfrm>
            <a:off x="1654957" y="3232538"/>
            <a:ext cx="9524745" cy="1348459"/>
          </a:xfrm>
          <a:custGeom>
            <a:avLst/>
            <a:gdLst>
              <a:gd name="connsiteX0" fmla="*/ 0 w 9524745"/>
              <a:gd name="connsiteY0" fmla="*/ 224748 h 1348459"/>
              <a:gd name="connsiteX1" fmla="*/ 224748 w 9524745"/>
              <a:gd name="connsiteY1" fmla="*/ 0 h 1348459"/>
              <a:gd name="connsiteX2" fmla="*/ 922844 w 9524745"/>
              <a:gd name="connsiteY2" fmla="*/ 0 h 1348459"/>
              <a:gd name="connsiteX3" fmla="*/ 1530188 w 9524745"/>
              <a:gd name="connsiteY3" fmla="*/ 0 h 1348459"/>
              <a:gd name="connsiteX4" fmla="*/ 2319036 w 9524745"/>
              <a:gd name="connsiteY4" fmla="*/ 0 h 1348459"/>
              <a:gd name="connsiteX5" fmla="*/ 3198637 w 9524745"/>
              <a:gd name="connsiteY5" fmla="*/ 0 h 1348459"/>
              <a:gd name="connsiteX6" fmla="*/ 3987486 w 9524745"/>
              <a:gd name="connsiteY6" fmla="*/ 0 h 1348459"/>
              <a:gd name="connsiteX7" fmla="*/ 4776334 w 9524745"/>
              <a:gd name="connsiteY7" fmla="*/ 0 h 1348459"/>
              <a:gd name="connsiteX8" fmla="*/ 5383678 w 9524745"/>
              <a:gd name="connsiteY8" fmla="*/ 0 h 1348459"/>
              <a:gd name="connsiteX9" fmla="*/ 6263279 w 9524745"/>
              <a:gd name="connsiteY9" fmla="*/ 0 h 1348459"/>
              <a:gd name="connsiteX10" fmla="*/ 7142880 w 9524745"/>
              <a:gd name="connsiteY10" fmla="*/ 0 h 1348459"/>
              <a:gd name="connsiteX11" fmla="*/ 7568719 w 9524745"/>
              <a:gd name="connsiteY11" fmla="*/ 0 h 1348459"/>
              <a:gd name="connsiteX12" fmla="*/ 8448320 w 9524745"/>
              <a:gd name="connsiteY12" fmla="*/ 0 h 1348459"/>
              <a:gd name="connsiteX13" fmla="*/ 9299997 w 9524745"/>
              <a:gd name="connsiteY13" fmla="*/ 0 h 1348459"/>
              <a:gd name="connsiteX14" fmla="*/ 9524745 w 9524745"/>
              <a:gd name="connsiteY14" fmla="*/ 224748 h 1348459"/>
              <a:gd name="connsiteX15" fmla="*/ 9524745 w 9524745"/>
              <a:gd name="connsiteY15" fmla="*/ 692209 h 1348459"/>
              <a:gd name="connsiteX16" fmla="*/ 9524745 w 9524745"/>
              <a:gd name="connsiteY16" fmla="*/ 1123711 h 1348459"/>
              <a:gd name="connsiteX17" fmla="*/ 9299997 w 9524745"/>
              <a:gd name="connsiteY17" fmla="*/ 1348459 h 1348459"/>
              <a:gd name="connsiteX18" fmla="*/ 8783406 w 9524745"/>
              <a:gd name="connsiteY18" fmla="*/ 1348459 h 1348459"/>
              <a:gd name="connsiteX19" fmla="*/ 8357567 w 9524745"/>
              <a:gd name="connsiteY19" fmla="*/ 1348459 h 1348459"/>
              <a:gd name="connsiteX20" fmla="*/ 7750224 w 9524745"/>
              <a:gd name="connsiteY20" fmla="*/ 1348459 h 1348459"/>
              <a:gd name="connsiteX21" fmla="*/ 7324385 w 9524745"/>
              <a:gd name="connsiteY21" fmla="*/ 1348459 h 1348459"/>
              <a:gd name="connsiteX22" fmla="*/ 6807794 w 9524745"/>
              <a:gd name="connsiteY22" fmla="*/ 1348459 h 1348459"/>
              <a:gd name="connsiteX23" fmla="*/ 6381955 w 9524745"/>
              <a:gd name="connsiteY23" fmla="*/ 1348459 h 1348459"/>
              <a:gd name="connsiteX24" fmla="*/ 5865364 w 9524745"/>
              <a:gd name="connsiteY24" fmla="*/ 1348459 h 1348459"/>
              <a:gd name="connsiteX25" fmla="*/ 5439526 w 9524745"/>
              <a:gd name="connsiteY25" fmla="*/ 1348459 h 1348459"/>
              <a:gd name="connsiteX26" fmla="*/ 4832182 w 9524745"/>
              <a:gd name="connsiteY26" fmla="*/ 1348459 h 1348459"/>
              <a:gd name="connsiteX27" fmla="*/ 4134086 w 9524745"/>
              <a:gd name="connsiteY27" fmla="*/ 1348459 h 1348459"/>
              <a:gd name="connsiteX28" fmla="*/ 3435990 w 9524745"/>
              <a:gd name="connsiteY28" fmla="*/ 1348459 h 1348459"/>
              <a:gd name="connsiteX29" fmla="*/ 2647141 w 9524745"/>
              <a:gd name="connsiteY29" fmla="*/ 1348459 h 1348459"/>
              <a:gd name="connsiteX30" fmla="*/ 2221303 w 9524745"/>
              <a:gd name="connsiteY30" fmla="*/ 1348459 h 1348459"/>
              <a:gd name="connsiteX31" fmla="*/ 1704712 w 9524745"/>
              <a:gd name="connsiteY31" fmla="*/ 1348459 h 1348459"/>
              <a:gd name="connsiteX32" fmla="*/ 825111 w 9524745"/>
              <a:gd name="connsiteY32" fmla="*/ 1348459 h 1348459"/>
              <a:gd name="connsiteX33" fmla="*/ 224748 w 9524745"/>
              <a:gd name="connsiteY33" fmla="*/ 1348459 h 1348459"/>
              <a:gd name="connsiteX34" fmla="*/ 0 w 9524745"/>
              <a:gd name="connsiteY34" fmla="*/ 1123711 h 1348459"/>
              <a:gd name="connsiteX35" fmla="*/ 0 w 9524745"/>
              <a:gd name="connsiteY35" fmla="*/ 692209 h 1348459"/>
              <a:gd name="connsiteX36" fmla="*/ 0 w 9524745"/>
              <a:gd name="connsiteY36" fmla="*/ 224748 h 13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745" h="1348459" fill="none" extrusionOk="0">
                <a:moveTo>
                  <a:pt x="0" y="224748"/>
                </a:moveTo>
                <a:cubicBezTo>
                  <a:pt x="-10426" y="114833"/>
                  <a:pt x="95205" y="3411"/>
                  <a:pt x="224748" y="0"/>
                </a:cubicBezTo>
                <a:cubicBezTo>
                  <a:pt x="557852" y="33414"/>
                  <a:pt x="773742" y="1938"/>
                  <a:pt x="922844" y="0"/>
                </a:cubicBezTo>
                <a:cubicBezTo>
                  <a:pt x="1071946" y="-1938"/>
                  <a:pt x="1299072" y="-7760"/>
                  <a:pt x="1530188" y="0"/>
                </a:cubicBezTo>
                <a:cubicBezTo>
                  <a:pt x="1761304" y="7760"/>
                  <a:pt x="2092550" y="-24085"/>
                  <a:pt x="2319036" y="0"/>
                </a:cubicBezTo>
                <a:cubicBezTo>
                  <a:pt x="2545522" y="24085"/>
                  <a:pt x="2800296" y="22676"/>
                  <a:pt x="3198637" y="0"/>
                </a:cubicBezTo>
                <a:cubicBezTo>
                  <a:pt x="3596978" y="-22676"/>
                  <a:pt x="3645445" y="-7886"/>
                  <a:pt x="3987486" y="0"/>
                </a:cubicBezTo>
                <a:cubicBezTo>
                  <a:pt x="4329527" y="7886"/>
                  <a:pt x="4554768" y="3125"/>
                  <a:pt x="4776334" y="0"/>
                </a:cubicBezTo>
                <a:cubicBezTo>
                  <a:pt x="4997900" y="-3125"/>
                  <a:pt x="5087144" y="-15017"/>
                  <a:pt x="5383678" y="0"/>
                </a:cubicBezTo>
                <a:cubicBezTo>
                  <a:pt x="5680212" y="15017"/>
                  <a:pt x="6082850" y="-20388"/>
                  <a:pt x="6263279" y="0"/>
                </a:cubicBezTo>
                <a:cubicBezTo>
                  <a:pt x="6443708" y="20388"/>
                  <a:pt x="6750731" y="-26476"/>
                  <a:pt x="7142880" y="0"/>
                </a:cubicBezTo>
                <a:cubicBezTo>
                  <a:pt x="7535029" y="26476"/>
                  <a:pt x="7442155" y="-14139"/>
                  <a:pt x="7568719" y="0"/>
                </a:cubicBezTo>
                <a:cubicBezTo>
                  <a:pt x="7695283" y="14139"/>
                  <a:pt x="8249649" y="32644"/>
                  <a:pt x="8448320" y="0"/>
                </a:cubicBezTo>
                <a:cubicBezTo>
                  <a:pt x="8646991" y="-32644"/>
                  <a:pt x="9041408" y="27723"/>
                  <a:pt x="9299997" y="0"/>
                </a:cubicBezTo>
                <a:cubicBezTo>
                  <a:pt x="9435344" y="7736"/>
                  <a:pt x="9537098" y="106808"/>
                  <a:pt x="9524745" y="224748"/>
                </a:cubicBezTo>
                <a:cubicBezTo>
                  <a:pt x="9543152" y="426415"/>
                  <a:pt x="9514091" y="548390"/>
                  <a:pt x="9524745" y="692209"/>
                </a:cubicBezTo>
                <a:cubicBezTo>
                  <a:pt x="9535399" y="836028"/>
                  <a:pt x="9532919" y="922813"/>
                  <a:pt x="9524745" y="1123711"/>
                </a:cubicBezTo>
                <a:cubicBezTo>
                  <a:pt x="9528875" y="1255922"/>
                  <a:pt x="9420248" y="1347988"/>
                  <a:pt x="9299997" y="1348459"/>
                </a:cubicBezTo>
                <a:cubicBezTo>
                  <a:pt x="9132110" y="1353686"/>
                  <a:pt x="8888913" y="1365335"/>
                  <a:pt x="8783406" y="1348459"/>
                </a:cubicBezTo>
                <a:cubicBezTo>
                  <a:pt x="8677899" y="1331583"/>
                  <a:pt x="8477320" y="1353343"/>
                  <a:pt x="8357567" y="1348459"/>
                </a:cubicBezTo>
                <a:cubicBezTo>
                  <a:pt x="8237814" y="1343575"/>
                  <a:pt x="7905931" y="1362376"/>
                  <a:pt x="7750224" y="1348459"/>
                </a:cubicBezTo>
                <a:cubicBezTo>
                  <a:pt x="7594517" y="1334542"/>
                  <a:pt x="7434560" y="1356977"/>
                  <a:pt x="7324385" y="1348459"/>
                </a:cubicBezTo>
                <a:cubicBezTo>
                  <a:pt x="7214210" y="1339941"/>
                  <a:pt x="7002274" y="1345260"/>
                  <a:pt x="6807794" y="1348459"/>
                </a:cubicBezTo>
                <a:cubicBezTo>
                  <a:pt x="6613314" y="1351658"/>
                  <a:pt x="6553642" y="1337395"/>
                  <a:pt x="6381955" y="1348459"/>
                </a:cubicBezTo>
                <a:cubicBezTo>
                  <a:pt x="6210268" y="1359523"/>
                  <a:pt x="6106949" y="1340245"/>
                  <a:pt x="5865364" y="1348459"/>
                </a:cubicBezTo>
                <a:cubicBezTo>
                  <a:pt x="5623779" y="1356673"/>
                  <a:pt x="5531395" y="1357114"/>
                  <a:pt x="5439526" y="1348459"/>
                </a:cubicBezTo>
                <a:cubicBezTo>
                  <a:pt x="5347657" y="1339804"/>
                  <a:pt x="5122233" y="1338027"/>
                  <a:pt x="4832182" y="1348459"/>
                </a:cubicBezTo>
                <a:cubicBezTo>
                  <a:pt x="4542131" y="1358891"/>
                  <a:pt x="4478805" y="1314546"/>
                  <a:pt x="4134086" y="1348459"/>
                </a:cubicBezTo>
                <a:cubicBezTo>
                  <a:pt x="3789367" y="1382372"/>
                  <a:pt x="3639024" y="1363424"/>
                  <a:pt x="3435990" y="1348459"/>
                </a:cubicBezTo>
                <a:cubicBezTo>
                  <a:pt x="3232956" y="1333494"/>
                  <a:pt x="3028440" y="1356142"/>
                  <a:pt x="2647141" y="1348459"/>
                </a:cubicBezTo>
                <a:cubicBezTo>
                  <a:pt x="2265842" y="1340776"/>
                  <a:pt x="2326875" y="1361659"/>
                  <a:pt x="2221303" y="1348459"/>
                </a:cubicBezTo>
                <a:cubicBezTo>
                  <a:pt x="2115731" y="1335259"/>
                  <a:pt x="1851456" y="1360293"/>
                  <a:pt x="1704712" y="1348459"/>
                </a:cubicBezTo>
                <a:cubicBezTo>
                  <a:pt x="1557968" y="1336625"/>
                  <a:pt x="1018116" y="1380069"/>
                  <a:pt x="825111" y="1348459"/>
                </a:cubicBezTo>
                <a:cubicBezTo>
                  <a:pt x="632106" y="1316849"/>
                  <a:pt x="445618" y="1341559"/>
                  <a:pt x="224748" y="1348459"/>
                </a:cubicBezTo>
                <a:cubicBezTo>
                  <a:pt x="99956" y="1344269"/>
                  <a:pt x="3855" y="1245390"/>
                  <a:pt x="0" y="1123711"/>
                </a:cubicBezTo>
                <a:cubicBezTo>
                  <a:pt x="3170" y="912293"/>
                  <a:pt x="15902" y="811628"/>
                  <a:pt x="0" y="692209"/>
                </a:cubicBezTo>
                <a:cubicBezTo>
                  <a:pt x="-15902" y="572790"/>
                  <a:pt x="-15065" y="416393"/>
                  <a:pt x="0" y="224748"/>
                </a:cubicBezTo>
                <a:close/>
              </a:path>
              <a:path w="9524745" h="1348459" stroke="0" extrusionOk="0">
                <a:moveTo>
                  <a:pt x="0" y="224748"/>
                </a:moveTo>
                <a:cubicBezTo>
                  <a:pt x="7209" y="90266"/>
                  <a:pt x="99853" y="5737"/>
                  <a:pt x="224748" y="0"/>
                </a:cubicBezTo>
                <a:cubicBezTo>
                  <a:pt x="514928" y="25470"/>
                  <a:pt x="656213" y="6634"/>
                  <a:pt x="922844" y="0"/>
                </a:cubicBezTo>
                <a:cubicBezTo>
                  <a:pt x="1189475" y="-6634"/>
                  <a:pt x="1570087" y="-18352"/>
                  <a:pt x="1802445" y="0"/>
                </a:cubicBezTo>
                <a:cubicBezTo>
                  <a:pt x="2034803" y="18352"/>
                  <a:pt x="2292570" y="-40653"/>
                  <a:pt x="2682046" y="0"/>
                </a:cubicBezTo>
                <a:cubicBezTo>
                  <a:pt x="3071522" y="40653"/>
                  <a:pt x="3011853" y="14962"/>
                  <a:pt x="3289390" y="0"/>
                </a:cubicBezTo>
                <a:cubicBezTo>
                  <a:pt x="3566927" y="-14962"/>
                  <a:pt x="3902259" y="-17157"/>
                  <a:pt x="4078238" y="0"/>
                </a:cubicBezTo>
                <a:cubicBezTo>
                  <a:pt x="4254217" y="17157"/>
                  <a:pt x="4581564" y="2804"/>
                  <a:pt x="4957839" y="0"/>
                </a:cubicBezTo>
                <a:cubicBezTo>
                  <a:pt x="5334114" y="-2804"/>
                  <a:pt x="5441618" y="30211"/>
                  <a:pt x="5565183" y="0"/>
                </a:cubicBezTo>
                <a:cubicBezTo>
                  <a:pt x="5688748" y="-30211"/>
                  <a:pt x="5925058" y="31149"/>
                  <a:pt x="6263279" y="0"/>
                </a:cubicBezTo>
                <a:cubicBezTo>
                  <a:pt x="6601500" y="-31149"/>
                  <a:pt x="6596376" y="8788"/>
                  <a:pt x="6689118" y="0"/>
                </a:cubicBezTo>
                <a:cubicBezTo>
                  <a:pt x="6781860" y="-8788"/>
                  <a:pt x="7094679" y="-6204"/>
                  <a:pt x="7477966" y="0"/>
                </a:cubicBezTo>
                <a:cubicBezTo>
                  <a:pt x="7861253" y="6204"/>
                  <a:pt x="7692566" y="19210"/>
                  <a:pt x="7903805" y="0"/>
                </a:cubicBezTo>
                <a:cubicBezTo>
                  <a:pt x="8115044" y="-19210"/>
                  <a:pt x="8376040" y="10973"/>
                  <a:pt x="8511148" y="0"/>
                </a:cubicBezTo>
                <a:cubicBezTo>
                  <a:pt x="8646256" y="-10973"/>
                  <a:pt x="9048173" y="35579"/>
                  <a:pt x="9299997" y="0"/>
                </a:cubicBezTo>
                <a:cubicBezTo>
                  <a:pt x="9397923" y="-12745"/>
                  <a:pt x="9502028" y="120736"/>
                  <a:pt x="9524745" y="224748"/>
                </a:cubicBezTo>
                <a:cubicBezTo>
                  <a:pt x="9525360" y="421046"/>
                  <a:pt x="9519304" y="500342"/>
                  <a:pt x="9524745" y="683219"/>
                </a:cubicBezTo>
                <a:cubicBezTo>
                  <a:pt x="9530186" y="866096"/>
                  <a:pt x="9533075" y="935994"/>
                  <a:pt x="9524745" y="1123711"/>
                </a:cubicBezTo>
                <a:cubicBezTo>
                  <a:pt x="9527184" y="1225698"/>
                  <a:pt x="9412151" y="1362274"/>
                  <a:pt x="9299997" y="1348459"/>
                </a:cubicBezTo>
                <a:cubicBezTo>
                  <a:pt x="9013963" y="1341550"/>
                  <a:pt x="8925013" y="1365037"/>
                  <a:pt x="8692653" y="1348459"/>
                </a:cubicBezTo>
                <a:cubicBezTo>
                  <a:pt x="8460293" y="1331881"/>
                  <a:pt x="8306763" y="1378407"/>
                  <a:pt x="8085310" y="1348459"/>
                </a:cubicBezTo>
                <a:cubicBezTo>
                  <a:pt x="7863857" y="1318511"/>
                  <a:pt x="7745693" y="1365193"/>
                  <a:pt x="7568719" y="1348459"/>
                </a:cubicBezTo>
                <a:cubicBezTo>
                  <a:pt x="7391745" y="1331725"/>
                  <a:pt x="6977307" y="1336967"/>
                  <a:pt x="6689118" y="1348459"/>
                </a:cubicBezTo>
                <a:cubicBezTo>
                  <a:pt x="6400929" y="1359951"/>
                  <a:pt x="6406888" y="1349287"/>
                  <a:pt x="6172527" y="1348459"/>
                </a:cubicBezTo>
                <a:cubicBezTo>
                  <a:pt x="5938166" y="1347631"/>
                  <a:pt x="5861855" y="1372730"/>
                  <a:pt x="5655935" y="1348459"/>
                </a:cubicBezTo>
                <a:cubicBezTo>
                  <a:pt x="5450015" y="1324188"/>
                  <a:pt x="5118107" y="1322263"/>
                  <a:pt x="4867087" y="1348459"/>
                </a:cubicBezTo>
                <a:cubicBezTo>
                  <a:pt x="4616067" y="1374655"/>
                  <a:pt x="4427807" y="1309143"/>
                  <a:pt x="4078238" y="1348459"/>
                </a:cubicBezTo>
                <a:cubicBezTo>
                  <a:pt x="3728669" y="1387775"/>
                  <a:pt x="3507317" y="1376643"/>
                  <a:pt x="3289390" y="1348459"/>
                </a:cubicBezTo>
                <a:cubicBezTo>
                  <a:pt x="3071463" y="1320275"/>
                  <a:pt x="2896439" y="1361156"/>
                  <a:pt x="2772799" y="1348459"/>
                </a:cubicBezTo>
                <a:cubicBezTo>
                  <a:pt x="2649159" y="1335762"/>
                  <a:pt x="2391211" y="1358687"/>
                  <a:pt x="2074703" y="1348459"/>
                </a:cubicBezTo>
                <a:cubicBezTo>
                  <a:pt x="1758195" y="1338231"/>
                  <a:pt x="1721505" y="1336347"/>
                  <a:pt x="1467359" y="1348459"/>
                </a:cubicBezTo>
                <a:cubicBezTo>
                  <a:pt x="1213213" y="1360571"/>
                  <a:pt x="1159129" y="1333055"/>
                  <a:pt x="1041520" y="1348459"/>
                </a:cubicBezTo>
                <a:cubicBezTo>
                  <a:pt x="923911" y="1363863"/>
                  <a:pt x="443924" y="1371780"/>
                  <a:pt x="224748" y="1348459"/>
                </a:cubicBezTo>
                <a:cubicBezTo>
                  <a:pt x="107639" y="1324339"/>
                  <a:pt x="-2342" y="1249436"/>
                  <a:pt x="0" y="1123711"/>
                </a:cubicBezTo>
                <a:cubicBezTo>
                  <a:pt x="5445" y="997664"/>
                  <a:pt x="7746" y="896681"/>
                  <a:pt x="0" y="692209"/>
                </a:cubicBezTo>
                <a:cubicBezTo>
                  <a:pt x="-7746" y="487737"/>
                  <a:pt x="16321" y="445974"/>
                  <a:pt x="0" y="22474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التدفق النقدي الحر:</a:t>
            </a:r>
            <a:r>
              <a:rPr lang="ar-EG" sz="1600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يعكس كفاءة إدارة النفقات الرأسمالية. شركات ذات تدفق نقدي حر قوي 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تكون أكثر قدرة على إدارة استثماراتها بفعالية </a:t>
            </a:r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وتوليد قيمة إضافية للمساهمين.</a:t>
            </a:r>
            <a:endParaRPr lang="en-US" sz="16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7919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4690" y="6055466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17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40120B-0469-2620-B752-A32832B06369}"/>
              </a:ext>
            </a:extLst>
          </p:cNvPr>
          <p:cNvSpPr/>
          <p:nvPr/>
        </p:nvSpPr>
        <p:spPr>
          <a:xfrm>
            <a:off x="5178538" y="200656"/>
            <a:ext cx="2902620" cy="669924"/>
          </a:xfrm>
          <a:custGeom>
            <a:avLst/>
            <a:gdLst>
              <a:gd name="connsiteX0" fmla="*/ 0 w 2902620"/>
              <a:gd name="connsiteY0" fmla="*/ 111656 h 669924"/>
              <a:gd name="connsiteX1" fmla="*/ 111656 w 2902620"/>
              <a:gd name="connsiteY1" fmla="*/ 0 h 669924"/>
              <a:gd name="connsiteX2" fmla="*/ 808276 w 2902620"/>
              <a:gd name="connsiteY2" fmla="*/ 0 h 669924"/>
              <a:gd name="connsiteX3" fmla="*/ 1424517 w 2902620"/>
              <a:gd name="connsiteY3" fmla="*/ 0 h 669924"/>
              <a:gd name="connsiteX4" fmla="*/ 2121137 w 2902620"/>
              <a:gd name="connsiteY4" fmla="*/ 0 h 669924"/>
              <a:gd name="connsiteX5" fmla="*/ 2790964 w 2902620"/>
              <a:gd name="connsiteY5" fmla="*/ 0 h 669924"/>
              <a:gd name="connsiteX6" fmla="*/ 2902620 w 2902620"/>
              <a:gd name="connsiteY6" fmla="*/ 111656 h 669924"/>
              <a:gd name="connsiteX7" fmla="*/ 2902620 w 2902620"/>
              <a:gd name="connsiteY7" fmla="*/ 558268 h 669924"/>
              <a:gd name="connsiteX8" fmla="*/ 2790964 w 2902620"/>
              <a:gd name="connsiteY8" fmla="*/ 669924 h 669924"/>
              <a:gd name="connsiteX9" fmla="*/ 2174723 w 2902620"/>
              <a:gd name="connsiteY9" fmla="*/ 669924 h 669924"/>
              <a:gd name="connsiteX10" fmla="*/ 1478103 w 2902620"/>
              <a:gd name="connsiteY10" fmla="*/ 669924 h 669924"/>
              <a:gd name="connsiteX11" fmla="*/ 861862 w 2902620"/>
              <a:gd name="connsiteY11" fmla="*/ 669924 h 669924"/>
              <a:gd name="connsiteX12" fmla="*/ 111656 w 2902620"/>
              <a:gd name="connsiteY12" fmla="*/ 669924 h 669924"/>
              <a:gd name="connsiteX13" fmla="*/ 0 w 2902620"/>
              <a:gd name="connsiteY13" fmla="*/ 558268 h 669924"/>
              <a:gd name="connsiteX14" fmla="*/ 0 w 2902620"/>
              <a:gd name="connsiteY14" fmla="*/ 111656 h 66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02620" h="669924" fill="none" extrusionOk="0">
                <a:moveTo>
                  <a:pt x="0" y="111656"/>
                </a:moveTo>
                <a:cubicBezTo>
                  <a:pt x="-1455" y="45805"/>
                  <a:pt x="46535" y="4526"/>
                  <a:pt x="111656" y="0"/>
                </a:cubicBezTo>
                <a:cubicBezTo>
                  <a:pt x="453346" y="-33145"/>
                  <a:pt x="542975" y="-7889"/>
                  <a:pt x="808276" y="0"/>
                </a:cubicBezTo>
                <a:cubicBezTo>
                  <a:pt x="1073577" y="7889"/>
                  <a:pt x="1167216" y="3875"/>
                  <a:pt x="1424517" y="0"/>
                </a:cubicBezTo>
                <a:cubicBezTo>
                  <a:pt x="1681818" y="-3875"/>
                  <a:pt x="1898922" y="-16543"/>
                  <a:pt x="2121137" y="0"/>
                </a:cubicBezTo>
                <a:cubicBezTo>
                  <a:pt x="2343352" y="16543"/>
                  <a:pt x="2629231" y="-22908"/>
                  <a:pt x="2790964" y="0"/>
                </a:cubicBezTo>
                <a:cubicBezTo>
                  <a:pt x="2865391" y="6285"/>
                  <a:pt x="2902762" y="52274"/>
                  <a:pt x="2902620" y="111656"/>
                </a:cubicBezTo>
                <a:cubicBezTo>
                  <a:pt x="2881422" y="214545"/>
                  <a:pt x="2916549" y="439193"/>
                  <a:pt x="2902620" y="558268"/>
                </a:cubicBezTo>
                <a:cubicBezTo>
                  <a:pt x="2906650" y="618128"/>
                  <a:pt x="2854584" y="665715"/>
                  <a:pt x="2790964" y="669924"/>
                </a:cubicBezTo>
                <a:cubicBezTo>
                  <a:pt x="2538541" y="695353"/>
                  <a:pt x="2399081" y="655458"/>
                  <a:pt x="2174723" y="669924"/>
                </a:cubicBezTo>
                <a:cubicBezTo>
                  <a:pt x="1950365" y="684390"/>
                  <a:pt x="1661361" y="682875"/>
                  <a:pt x="1478103" y="669924"/>
                </a:cubicBezTo>
                <a:cubicBezTo>
                  <a:pt x="1294845" y="656973"/>
                  <a:pt x="1136453" y="691629"/>
                  <a:pt x="861862" y="669924"/>
                </a:cubicBezTo>
                <a:cubicBezTo>
                  <a:pt x="587271" y="648219"/>
                  <a:pt x="403564" y="632884"/>
                  <a:pt x="111656" y="669924"/>
                </a:cubicBezTo>
                <a:cubicBezTo>
                  <a:pt x="55223" y="667777"/>
                  <a:pt x="8731" y="627706"/>
                  <a:pt x="0" y="558268"/>
                </a:cubicBezTo>
                <a:cubicBezTo>
                  <a:pt x="-15712" y="342580"/>
                  <a:pt x="2484" y="230465"/>
                  <a:pt x="0" y="111656"/>
                </a:cubicBezTo>
                <a:close/>
              </a:path>
              <a:path w="2902620" h="669924" stroke="0" extrusionOk="0">
                <a:moveTo>
                  <a:pt x="0" y="111656"/>
                </a:moveTo>
                <a:cubicBezTo>
                  <a:pt x="5087" y="42683"/>
                  <a:pt x="48367" y="12084"/>
                  <a:pt x="111656" y="0"/>
                </a:cubicBezTo>
                <a:cubicBezTo>
                  <a:pt x="435607" y="21910"/>
                  <a:pt x="574912" y="-27583"/>
                  <a:pt x="781483" y="0"/>
                </a:cubicBezTo>
                <a:cubicBezTo>
                  <a:pt x="988054" y="27583"/>
                  <a:pt x="1360212" y="-36159"/>
                  <a:pt x="1504896" y="0"/>
                </a:cubicBezTo>
                <a:cubicBezTo>
                  <a:pt x="1649580" y="36159"/>
                  <a:pt x="2488002" y="-50648"/>
                  <a:pt x="2790964" y="0"/>
                </a:cubicBezTo>
                <a:cubicBezTo>
                  <a:pt x="2844225" y="11292"/>
                  <a:pt x="2902465" y="47407"/>
                  <a:pt x="2902620" y="111656"/>
                </a:cubicBezTo>
                <a:cubicBezTo>
                  <a:pt x="2913557" y="237763"/>
                  <a:pt x="2901841" y="380606"/>
                  <a:pt x="2902620" y="558268"/>
                </a:cubicBezTo>
                <a:cubicBezTo>
                  <a:pt x="2897581" y="618641"/>
                  <a:pt x="2848672" y="666989"/>
                  <a:pt x="2790964" y="669924"/>
                </a:cubicBezTo>
                <a:cubicBezTo>
                  <a:pt x="2503152" y="677613"/>
                  <a:pt x="2409023" y="652429"/>
                  <a:pt x="2094344" y="669924"/>
                </a:cubicBezTo>
                <a:cubicBezTo>
                  <a:pt x="1779665" y="687419"/>
                  <a:pt x="1671768" y="656421"/>
                  <a:pt x="1397724" y="669924"/>
                </a:cubicBezTo>
                <a:cubicBezTo>
                  <a:pt x="1123680" y="683427"/>
                  <a:pt x="1064420" y="650176"/>
                  <a:pt x="808276" y="669924"/>
                </a:cubicBezTo>
                <a:cubicBezTo>
                  <a:pt x="552132" y="689672"/>
                  <a:pt x="345726" y="681214"/>
                  <a:pt x="111656" y="669924"/>
                </a:cubicBezTo>
                <a:cubicBezTo>
                  <a:pt x="44083" y="682026"/>
                  <a:pt x="-3457" y="622041"/>
                  <a:pt x="0" y="558268"/>
                </a:cubicBezTo>
                <a:cubicBezTo>
                  <a:pt x="-266" y="381455"/>
                  <a:pt x="10979" y="280791"/>
                  <a:pt x="0" y="11165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5. التخطيط المستقبلي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DE271-4AD3-9BEF-5596-3EEA7374F8BE}"/>
              </a:ext>
            </a:extLst>
          </p:cNvPr>
          <p:cNvSpPr txBox="1"/>
          <p:nvPr/>
        </p:nvSpPr>
        <p:spPr>
          <a:xfrm>
            <a:off x="9061020" y="132609"/>
            <a:ext cx="238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200" b="1" dirty="0">
                <a:latin typeface="Cairo" panose="00000500000000000000" pitchFamily="2" charset="-78"/>
                <a:cs typeface="Cairo" panose="00000500000000000000" pitchFamily="2" charset="-78"/>
              </a:rPr>
              <a:t>أهمية دراسة التدفق النقدي</a:t>
            </a:r>
            <a:endParaRPr lang="en-US" sz="12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F8F826-131F-2FB2-B13E-FE17C5CA5800}"/>
              </a:ext>
            </a:extLst>
          </p:cNvPr>
          <p:cNvSpPr/>
          <p:nvPr/>
        </p:nvSpPr>
        <p:spPr>
          <a:xfrm>
            <a:off x="1562292" y="1209848"/>
            <a:ext cx="9524745" cy="1348459"/>
          </a:xfrm>
          <a:custGeom>
            <a:avLst/>
            <a:gdLst>
              <a:gd name="connsiteX0" fmla="*/ 0 w 9524745"/>
              <a:gd name="connsiteY0" fmla="*/ 224748 h 1348459"/>
              <a:gd name="connsiteX1" fmla="*/ 224748 w 9524745"/>
              <a:gd name="connsiteY1" fmla="*/ 0 h 1348459"/>
              <a:gd name="connsiteX2" fmla="*/ 922844 w 9524745"/>
              <a:gd name="connsiteY2" fmla="*/ 0 h 1348459"/>
              <a:gd name="connsiteX3" fmla="*/ 1530188 w 9524745"/>
              <a:gd name="connsiteY3" fmla="*/ 0 h 1348459"/>
              <a:gd name="connsiteX4" fmla="*/ 2319036 w 9524745"/>
              <a:gd name="connsiteY4" fmla="*/ 0 h 1348459"/>
              <a:gd name="connsiteX5" fmla="*/ 3198637 w 9524745"/>
              <a:gd name="connsiteY5" fmla="*/ 0 h 1348459"/>
              <a:gd name="connsiteX6" fmla="*/ 3987486 w 9524745"/>
              <a:gd name="connsiteY6" fmla="*/ 0 h 1348459"/>
              <a:gd name="connsiteX7" fmla="*/ 4776334 w 9524745"/>
              <a:gd name="connsiteY7" fmla="*/ 0 h 1348459"/>
              <a:gd name="connsiteX8" fmla="*/ 5383678 w 9524745"/>
              <a:gd name="connsiteY8" fmla="*/ 0 h 1348459"/>
              <a:gd name="connsiteX9" fmla="*/ 6263279 w 9524745"/>
              <a:gd name="connsiteY9" fmla="*/ 0 h 1348459"/>
              <a:gd name="connsiteX10" fmla="*/ 7142880 w 9524745"/>
              <a:gd name="connsiteY10" fmla="*/ 0 h 1348459"/>
              <a:gd name="connsiteX11" fmla="*/ 7568719 w 9524745"/>
              <a:gd name="connsiteY11" fmla="*/ 0 h 1348459"/>
              <a:gd name="connsiteX12" fmla="*/ 8448320 w 9524745"/>
              <a:gd name="connsiteY12" fmla="*/ 0 h 1348459"/>
              <a:gd name="connsiteX13" fmla="*/ 9299997 w 9524745"/>
              <a:gd name="connsiteY13" fmla="*/ 0 h 1348459"/>
              <a:gd name="connsiteX14" fmla="*/ 9524745 w 9524745"/>
              <a:gd name="connsiteY14" fmla="*/ 224748 h 1348459"/>
              <a:gd name="connsiteX15" fmla="*/ 9524745 w 9524745"/>
              <a:gd name="connsiteY15" fmla="*/ 692209 h 1348459"/>
              <a:gd name="connsiteX16" fmla="*/ 9524745 w 9524745"/>
              <a:gd name="connsiteY16" fmla="*/ 1123711 h 1348459"/>
              <a:gd name="connsiteX17" fmla="*/ 9299997 w 9524745"/>
              <a:gd name="connsiteY17" fmla="*/ 1348459 h 1348459"/>
              <a:gd name="connsiteX18" fmla="*/ 8783406 w 9524745"/>
              <a:gd name="connsiteY18" fmla="*/ 1348459 h 1348459"/>
              <a:gd name="connsiteX19" fmla="*/ 8357567 w 9524745"/>
              <a:gd name="connsiteY19" fmla="*/ 1348459 h 1348459"/>
              <a:gd name="connsiteX20" fmla="*/ 7750224 w 9524745"/>
              <a:gd name="connsiteY20" fmla="*/ 1348459 h 1348459"/>
              <a:gd name="connsiteX21" fmla="*/ 7324385 w 9524745"/>
              <a:gd name="connsiteY21" fmla="*/ 1348459 h 1348459"/>
              <a:gd name="connsiteX22" fmla="*/ 6807794 w 9524745"/>
              <a:gd name="connsiteY22" fmla="*/ 1348459 h 1348459"/>
              <a:gd name="connsiteX23" fmla="*/ 6381955 w 9524745"/>
              <a:gd name="connsiteY23" fmla="*/ 1348459 h 1348459"/>
              <a:gd name="connsiteX24" fmla="*/ 5865364 w 9524745"/>
              <a:gd name="connsiteY24" fmla="*/ 1348459 h 1348459"/>
              <a:gd name="connsiteX25" fmla="*/ 5439526 w 9524745"/>
              <a:gd name="connsiteY25" fmla="*/ 1348459 h 1348459"/>
              <a:gd name="connsiteX26" fmla="*/ 4832182 w 9524745"/>
              <a:gd name="connsiteY26" fmla="*/ 1348459 h 1348459"/>
              <a:gd name="connsiteX27" fmla="*/ 4134086 w 9524745"/>
              <a:gd name="connsiteY27" fmla="*/ 1348459 h 1348459"/>
              <a:gd name="connsiteX28" fmla="*/ 3435990 w 9524745"/>
              <a:gd name="connsiteY28" fmla="*/ 1348459 h 1348459"/>
              <a:gd name="connsiteX29" fmla="*/ 2647141 w 9524745"/>
              <a:gd name="connsiteY29" fmla="*/ 1348459 h 1348459"/>
              <a:gd name="connsiteX30" fmla="*/ 2221303 w 9524745"/>
              <a:gd name="connsiteY30" fmla="*/ 1348459 h 1348459"/>
              <a:gd name="connsiteX31" fmla="*/ 1704712 w 9524745"/>
              <a:gd name="connsiteY31" fmla="*/ 1348459 h 1348459"/>
              <a:gd name="connsiteX32" fmla="*/ 825111 w 9524745"/>
              <a:gd name="connsiteY32" fmla="*/ 1348459 h 1348459"/>
              <a:gd name="connsiteX33" fmla="*/ 224748 w 9524745"/>
              <a:gd name="connsiteY33" fmla="*/ 1348459 h 1348459"/>
              <a:gd name="connsiteX34" fmla="*/ 0 w 9524745"/>
              <a:gd name="connsiteY34" fmla="*/ 1123711 h 1348459"/>
              <a:gd name="connsiteX35" fmla="*/ 0 w 9524745"/>
              <a:gd name="connsiteY35" fmla="*/ 692209 h 1348459"/>
              <a:gd name="connsiteX36" fmla="*/ 0 w 9524745"/>
              <a:gd name="connsiteY36" fmla="*/ 224748 h 13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745" h="1348459" fill="none" extrusionOk="0">
                <a:moveTo>
                  <a:pt x="0" y="224748"/>
                </a:moveTo>
                <a:cubicBezTo>
                  <a:pt x="-10426" y="114833"/>
                  <a:pt x="95205" y="3411"/>
                  <a:pt x="224748" y="0"/>
                </a:cubicBezTo>
                <a:cubicBezTo>
                  <a:pt x="557852" y="33414"/>
                  <a:pt x="773742" y="1938"/>
                  <a:pt x="922844" y="0"/>
                </a:cubicBezTo>
                <a:cubicBezTo>
                  <a:pt x="1071946" y="-1938"/>
                  <a:pt x="1299072" y="-7760"/>
                  <a:pt x="1530188" y="0"/>
                </a:cubicBezTo>
                <a:cubicBezTo>
                  <a:pt x="1761304" y="7760"/>
                  <a:pt x="2092550" y="-24085"/>
                  <a:pt x="2319036" y="0"/>
                </a:cubicBezTo>
                <a:cubicBezTo>
                  <a:pt x="2545522" y="24085"/>
                  <a:pt x="2800296" y="22676"/>
                  <a:pt x="3198637" y="0"/>
                </a:cubicBezTo>
                <a:cubicBezTo>
                  <a:pt x="3596978" y="-22676"/>
                  <a:pt x="3645445" y="-7886"/>
                  <a:pt x="3987486" y="0"/>
                </a:cubicBezTo>
                <a:cubicBezTo>
                  <a:pt x="4329527" y="7886"/>
                  <a:pt x="4554768" y="3125"/>
                  <a:pt x="4776334" y="0"/>
                </a:cubicBezTo>
                <a:cubicBezTo>
                  <a:pt x="4997900" y="-3125"/>
                  <a:pt x="5087144" y="-15017"/>
                  <a:pt x="5383678" y="0"/>
                </a:cubicBezTo>
                <a:cubicBezTo>
                  <a:pt x="5680212" y="15017"/>
                  <a:pt x="6082850" y="-20388"/>
                  <a:pt x="6263279" y="0"/>
                </a:cubicBezTo>
                <a:cubicBezTo>
                  <a:pt x="6443708" y="20388"/>
                  <a:pt x="6750731" y="-26476"/>
                  <a:pt x="7142880" y="0"/>
                </a:cubicBezTo>
                <a:cubicBezTo>
                  <a:pt x="7535029" y="26476"/>
                  <a:pt x="7442155" y="-14139"/>
                  <a:pt x="7568719" y="0"/>
                </a:cubicBezTo>
                <a:cubicBezTo>
                  <a:pt x="7695283" y="14139"/>
                  <a:pt x="8249649" y="32644"/>
                  <a:pt x="8448320" y="0"/>
                </a:cubicBezTo>
                <a:cubicBezTo>
                  <a:pt x="8646991" y="-32644"/>
                  <a:pt x="9041408" y="27723"/>
                  <a:pt x="9299997" y="0"/>
                </a:cubicBezTo>
                <a:cubicBezTo>
                  <a:pt x="9435344" y="7736"/>
                  <a:pt x="9537098" y="106808"/>
                  <a:pt x="9524745" y="224748"/>
                </a:cubicBezTo>
                <a:cubicBezTo>
                  <a:pt x="9543152" y="426415"/>
                  <a:pt x="9514091" y="548390"/>
                  <a:pt x="9524745" y="692209"/>
                </a:cubicBezTo>
                <a:cubicBezTo>
                  <a:pt x="9535399" y="836028"/>
                  <a:pt x="9532919" y="922813"/>
                  <a:pt x="9524745" y="1123711"/>
                </a:cubicBezTo>
                <a:cubicBezTo>
                  <a:pt x="9528875" y="1255922"/>
                  <a:pt x="9420248" y="1347988"/>
                  <a:pt x="9299997" y="1348459"/>
                </a:cubicBezTo>
                <a:cubicBezTo>
                  <a:pt x="9132110" y="1353686"/>
                  <a:pt x="8888913" y="1365335"/>
                  <a:pt x="8783406" y="1348459"/>
                </a:cubicBezTo>
                <a:cubicBezTo>
                  <a:pt x="8677899" y="1331583"/>
                  <a:pt x="8477320" y="1353343"/>
                  <a:pt x="8357567" y="1348459"/>
                </a:cubicBezTo>
                <a:cubicBezTo>
                  <a:pt x="8237814" y="1343575"/>
                  <a:pt x="7905931" y="1362376"/>
                  <a:pt x="7750224" y="1348459"/>
                </a:cubicBezTo>
                <a:cubicBezTo>
                  <a:pt x="7594517" y="1334542"/>
                  <a:pt x="7434560" y="1356977"/>
                  <a:pt x="7324385" y="1348459"/>
                </a:cubicBezTo>
                <a:cubicBezTo>
                  <a:pt x="7214210" y="1339941"/>
                  <a:pt x="7002274" y="1345260"/>
                  <a:pt x="6807794" y="1348459"/>
                </a:cubicBezTo>
                <a:cubicBezTo>
                  <a:pt x="6613314" y="1351658"/>
                  <a:pt x="6553642" y="1337395"/>
                  <a:pt x="6381955" y="1348459"/>
                </a:cubicBezTo>
                <a:cubicBezTo>
                  <a:pt x="6210268" y="1359523"/>
                  <a:pt x="6106949" y="1340245"/>
                  <a:pt x="5865364" y="1348459"/>
                </a:cubicBezTo>
                <a:cubicBezTo>
                  <a:pt x="5623779" y="1356673"/>
                  <a:pt x="5531395" y="1357114"/>
                  <a:pt x="5439526" y="1348459"/>
                </a:cubicBezTo>
                <a:cubicBezTo>
                  <a:pt x="5347657" y="1339804"/>
                  <a:pt x="5122233" y="1338027"/>
                  <a:pt x="4832182" y="1348459"/>
                </a:cubicBezTo>
                <a:cubicBezTo>
                  <a:pt x="4542131" y="1358891"/>
                  <a:pt x="4478805" y="1314546"/>
                  <a:pt x="4134086" y="1348459"/>
                </a:cubicBezTo>
                <a:cubicBezTo>
                  <a:pt x="3789367" y="1382372"/>
                  <a:pt x="3639024" y="1363424"/>
                  <a:pt x="3435990" y="1348459"/>
                </a:cubicBezTo>
                <a:cubicBezTo>
                  <a:pt x="3232956" y="1333494"/>
                  <a:pt x="3028440" y="1356142"/>
                  <a:pt x="2647141" y="1348459"/>
                </a:cubicBezTo>
                <a:cubicBezTo>
                  <a:pt x="2265842" y="1340776"/>
                  <a:pt x="2326875" y="1361659"/>
                  <a:pt x="2221303" y="1348459"/>
                </a:cubicBezTo>
                <a:cubicBezTo>
                  <a:pt x="2115731" y="1335259"/>
                  <a:pt x="1851456" y="1360293"/>
                  <a:pt x="1704712" y="1348459"/>
                </a:cubicBezTo>
                <a:cubicBezTo>
                  <a:pt x="1557968" y="1336625"/>
                  <a:pt x="1018116" y="1380069"/>
                  <a:pt x="825111" y="1348459"/>
                </a:cubicBezTo>
                <a:cubicBezTo>
                  <a:pt x="632106" y="1316849"/>
                  <a:pt x="445618" y="1341559"/>
                  <a:pt x="224748" y="1348459"/>
                </a:cubicBezTo>
                <a:cubicBezTo>
                  <a:pt x="99956" y="1344269"/>
                  <a:pt x="3855" y="1245390"/>
                  <a:pt x="0" y="1123711"/>
                </a:cubicBezTo>
                <a:cubicBezTo>
                  <a:pt x="3170" y="912293"/>
                  <a:pt x="15902" y="811628"/>
                  <a:pt x="0" y="692209"/>
                </a:cubicBezTo>
                <a:cubicBezTo>
                  <a:pt x="-15902" y="572790"/>
                  <a:pt x="-15065" y="416393"/>
                  <a:pt x="0" y="224748"/>
                </a:cubicBezTo>
                <a:close/>
              </a:path>
              <a:path w="9524745" h="1348459" stroke="0" extrusionOk="0">
                <a:moveTo>
                  <a:pt x="0" y="224748"/>
                </a:moveTo>
                <a:cubicBezTo>
                  <a:pt x="7209" y="90266"/>
                  <a:pt x="99853" y="5737"/>
                  <a:pt x="224748" y="0"/>
                </a:cubicBezTo>
                <a:cubicBezTo>
                  <a:pt x="514928" y="25470"/>
                  <a:pt x="656213" y="6634"/>
                  <a:pt x="922844" y="0"/>
                </a:cubicBezTo>
                <a:cubicBezTo>
                  <a:pt x="1189475" y="-6634"/>
                  <a:pt x="1570087" y="-18352"/>
                  <a:pt x="1802445" y="0"/>
                </a:cubicBezTo>
                <a:cubicBezTo>
                  <a:pt x="2034803" y="18352"/>
                  <a:pt x="2292570" y="-40653"/>
                  <a:pt x="2682046" y="0"/>
                </a:cubicBezTo>
                <a:cubicBezTo>
                  <a:pt x="3071522" y="40653"/>
                  <a:pt x="3011853" y="14962"/>
                  <a:pt x="3289390" y="0"/>
                </a:cubicBezTo>
                <a:cubicBezTo>
                  <a:pt x="3566927" y="-14962"/>
                  <a:pt x="3902259" y="-17157"/>
                  <a:pt x="4078238" y="0"/>
                </a:cubicBezTo>
                <a:cubicBezTo>
                  <a:pt x="4254217" y="17157"/>
                  <a:pt x="4581564" y="2804"/>
                  <a:pt x="4957839" y="0"/>
                </a:cubicBezTo>
                <a:cubicBezTo>
                  <a:pt x="5334114" y="-2804"/>
                  <a:pt x="5441618" y="30211"/>
                  <a:pt x="5565183" y="0"/>
                </a:cubicBezTo>
                <a:cubicBezTo>
                  <a:pt x="5688748" y="-30211"/>
                  <a:pt x="5925058" y="31149"/>
                  <a:pt x="6263279" y="0"/>
                </a:cubicBezTo>
                <a:cubicBezTo>
                  <a:pt x="6601500" y="-31149"/>
                  <a:pt x="6596376" y="8788"/>
                  <a:pt x="6689118" y="0"/>
                </a:cubicBezTo>
                <a:cubicBezTo>
                  <a:pt x="6781860" y="-8788"/>
                  <a:pt x="7094679" y="-6204"/>
                  <a:pt x="7477966" y="0"/>
                </a:cubicBezTo>
                <a:cubicBezTo>
                  <a:pt x="7861253" y="6204"/>
                  <a:pt x="7692566" y="19210"/>
                  <a:pt x="7903805" y="0"/>
                </a:cubicBezTo>
                <a:cubicBezTo>
                  <a:pt x="8115044" y="-19210"/>
                  <a:pt x="8376040" y="10973"/>
                  <a:pt x="8511148" y="0"/>
                </a:cubicBezTo>
                <a:cubicBezTo>
                  <a:pt x="8646256" y="-10973"/>
                  <a:pt x="9048173" y="35579"/>
                  <a:pt x="9299997" y="0"/>
                </a:cubicBezTo>
                <a:cubicBezTo>
                  <a:pt x="9397923" y="-12745"/>
                  <a:pt x="9502028" y="120736"/>
                  <a:pt x="9524745" y="224748"/>
                </a:cubicBezTo>
                <a:cubicBezTo>
                  <a:pt x="9525360" y="421046"/>
                  <a:pt x="9519304" y="500342"/>
                  <a:pt x="9524745" y="683219"/>
                </a:cubicBezTo>
                <a:cubicBezTo>
                  <a:pt x="9530186" y="866096"/>
                  <a:pt x="9533075" y="935994"/>
                  <a:pt x="9524745" y="1123711"/>
                </a:cubicBezTo>
                <a:cubicBezTo>
                  <a:pt x="9527184" y="1225698"/>
                  <a:pt x="9412151" y="1362274"/>
                  <a:pt x="9299997" y="1348459"/>
                </a:cubicBezTo>
                <a:cubicBezTo>
                  <a:pt x="9013963" y="1341550"/>
                  <a:pt x="8925013" y="1365037"/>
                  <a:pt x="8692653" y="1348459"/>
                </a:cubicBezTo>
                <a:cubicBezTo>
                  <a:pt x="8460293" y="1331881"/>
                  <a:pt x="8306763" y="1378407"/>
                  <a:pt x="8085310" y="1348459"/>
                </a:cubicBezTo>
                <a:cubicBezTo>
                  <a:pt x="7863857" y="1318511"/>
                  <a:pt x="7745693" y="1365193"/>
                  <a:pt x="7568719" y="1348459"/>
                </a:cubicBezTo>
                <a:cubicBezTo>
                  <a:pt x="7391745" y="1331725"/>
                  <a:pt x="6977307" y="1336967"/>
                  <a:pt x="6689118" y="1348459"/>
                </a:cubicBezTo>
                <a:cubicBezTo>
                  <a:pt x="6400929" y="1359951"/>
                  <a:pt x="6406888" y="1349287"/>
                  <a:pt x="6172527" y="1348459"/>
                </a:cubicBezTo>
                <a:cubicBezTo>
                  <a:pt x="5938166" y="1347631"/>
                  <a:pt x="5861855" y="1372730"/>
                  <a:pt x="5655935" y="1348459"/>
                </a:cubicBezTo>
                <a:cubicBezTo>
                  <a:pt x="5450015" y="1324188"/>
                  <a:pt x="5118107" y="1322263"/>
                  <a:pt x="4867087" y="1348459"/>
                </a:cubicBezTo>
                <a:cubicBezTo>
                  <a:pt x="4616067" y="1374655"/>
                  <a:pt x="4427807" y="1309143"/>
                  <a:pt x="4078238" y="1348459"/>
                </a:cubicBezTo>
                <a:cubicBezTo>
                  <a:pt x="3728669" y="1387775"/>
                  <a:pt x="3507317" y="1376643"/>
                  <a:pt x="3289390" y="1348459"/>
                </a:cubicBezTo>
                <a:cubicBezTo>
                  <a:pt x="3071463" y="1320275"/>
                  <a:pt x="2896439" y="1361156"/>
                  <a:pt x="2772799" y="1348459"/>
                </a:cubicBezTo>
                <a:cubicBezTo>
                  <a:pt x="2649159" y="1335762"/>
                  <a:pt x="2391211" y="1358687"/>
                  <a:pt x="2074703" y="1348459"/>
                </a:cubicBezTo>
                <a:cubicBezTo>
                  <a:pt x="1758195" y="1338231"/>
                  <a:pt x="1721505" y="1336347"/>
                  <a:pt x="1467359" y="1348459"/>
                </a:cubicBezTo>
                <a:cubicBezTo>
                  <a:pt x="1213213" y="1360571"/>
                  <a:pt x="1159129" y="1333055"/>
                  <a:pt x="1041520" y="1348459"/>
                </a:cubicBezTo>
                <a:cubicBezTo>
                  <a:pt x="923911" y="1363863"/>
                  <a:pt x="443924" y="1371780"/>
                  <a:pt x="224748" y="1348459"/>
                </a:cubicBezTo>
                <a:cubicBezTo>
                  <a:pt x="107639" y="1324339"/>
                  <a:pt x="-2342" y="1249436"/>
                  <a:pt x="0" y="1123711"/>
                </a:cubicBezTo>
                <a:cubicBezTo>
                  <a:pt x="5445" y="997664"/>
                  <a:pt x="7746" y="896681"/>
                  <a:pt x="0" y="692209"/>
                </a:cubicBezTo>
                <a:cubicBezTo>
                  <a:pt x="-7746" y="487737"/>
                  <a:pt x="16321" y="445974"/>
                  <a:pt x="0" y="22474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التدفق النقدي: </a:t>
            </a:r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يتيح للشركة التخطيط لمستقبلها المالي بناءً على التوقعات النقدية. 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يساعد هذا في إدارة النفقات وتحديد الاستراتيجيات المالية.</a:t>
            </a:r>
            <a:endParaRPr lang="en-US" sz="16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DE6B4F-03E0-2640-1878-DF0CC772AA8D}"/>
              </a:ext>
            </a:extLst>
          </p:cNvPr>
          <p:cNvSpPr/>
          <p:nvPr/>
        </p:nvSpPr>
        <p:spPr>
          <a:xfrm>
            <a:off x="1654957" y="3232537"/>
            <a:ext cx="9524745" cy="1348459"/>
          </a:xfrm>
          <a:custGeom>
            <a:avLst/>
            <a:gdLst>
              <a:gd name="connsiteX0" fmla="*/ 0 w 9524745"/>
              <a:gd name="connsiteY0" fmla="*/ 224748 h 1348459"/>
              <a:gd name="connsiteX1" fmla="*/ 224748 w 9524745"/>
              <a:gd name="connsiteY1" fmla="*/ 0 h 1348459"/>
              <a:gd name="connsiteX2" fmla="*/ 922844 w 9524745"/>
              <a:gd name="connsiteY2" fmla="*/ 0 h 1348459"/>
              <a:gd name="connsiteX3" fmla="*/ 1530188 w 9524745"/>
              <a:gd name="connsiteY3" fmla="*/ 0 h 1348459"/>
              <a:gd name="connsiteX4" fmla="*/ 2319036 w 9524745"/>
              <a:gd name="connsiteY4" fmla="*/ 0 h 1348459"/>
              <a:gd name="connsiteX5" fmla="*/ 3198637 w 9524745"/>
              <a:gd name="connsiteY5" fmla="*/ 0 h 1348459"/>
              <a:gd name="connsiteX6" fmla="*/ 3987486 w 9524745"/>
              <a:gd name="connsiteY6" fmla="*/ 0 h 1348459"/>
              <a:gd name="connsiteX7" fmla="*/ 4776334 w 9524745"/>
              <a:gd name="connsiteY7" fmla="*/ 0 h 1348459"/>
              <a:gd name="connsiteX8" fmla="*/ 5383678 w 9524745"/>
              <a:gd name="connsiteY8" fmla="*/ 0 h 1348459"/>
              <a:gd name="connsiteX9" fmla="*/ 6263279 w 9524745"/>
              <a:gd name="connsiteY9" fmla="*/ 0 h 1348459"/>
              <a:gd name="connsiteX10" fmla="*/ 7142880 w 9524745"/>
              <a:gd name="connsiteY10" fmla="*/ 0 h 1348459"/>
              <a:gd name="connsiteX11" fmla="*/ 7568719 w 9524745"/>
              <a:gd name="connsiteY11" fmla="*/ 0 h 1348459"/>
              <a:gd name="connsiteX12" fmla="*/ 8448320 w 9524745"/>
              <a:gd name="connsiteY12" fmla="*/ 0 h 1348459"/>
              <a:gd name="connsiteX13" fmla="*/ 9299997 w 9524745"/>
              <a:gd name="connsiteY13" fmla="*/ 0 h 1348459"/>
              <a:gd name="connsiteX14" fmla="*/ 9524745 w 9524745"/>
              <a:gd name="connsiteY14" fmla="*/ 224748 h 1348459"/>
              <a:gd name="connsiteX15" fmla="*/ 9524745 w 9524745"/>
              <a:gd name="connsiteY15" fmla="*/ 692209 h 1348459"/>
              <a:gd name="connsiteX16" fmla="*/ 9524745 w 9524745"/>
              <a:gd name="connsiteY16" fmla="*/ 1123711 h 1348459"/>
              <a:gd name="connsiteX17" fmla="*/ 9299997 w 9524745"/>
              <a:gd name="connsiteY17" fmla="*/ 1348459 h 1348459"/>
              <a:gd name="connsiteX18" fmla="*/ 8783406 w 9524745"/>
              <a:gd name="connsiteY18" fmla="*/ 1348459 h 1348459"/>
              <a:gd name="connsiteX19" fmla="*/ 8357567 w 9524745"/>
              <a:gd name="connsiteY19" fmla="*/ 1348459 h 1348459"/>
              <a:gd name="connsiteX20" fmla="*/ 7750224 w 9524745"/>
              <a:gd name="connsiteY20" fmla="*/ 1348459 h 1348459"/>
              <a:gd name="connsiteX21" fmla="*/ 7324385 w 9524745"/>
              <a:gd name="connsiteY21" fmla="*/ 1348459 h 1348459"/>
              <a:gd name="connsiteX22" fmla="*/ 6807794 w 9524745"/>
              <a:gd name="connsiteY22" fmla="*/ 1348459 h 1348459"/>
              <a:gd name="connsiteX23" fmla="*/ 6381955 w 9524745"/>
              <a:gd name="connsiteY23" fmla="*/ 1348459 h 1348459"/>
              <a:gd name="connsiteX24" fmla="*/ 5865364 w 9524745"/>
              <a:gd name="connsiteY24" fmla="*/ 1348459 h 1348459"/>
              <a:gd name="connsiteX25" fmla="*/ 5439526 w 9524745"/>
              <a:gd name="connsiteY25" fmla="*/ 1348459 h 1348459"/>
              <a:gd name="connsiteX26" fmla="*/ 4832182 w 9524745"/>
              <a:gd name="connsiteY26" fmla="*/ 1348459 h 1348459"/>
              <a:gd name="connsiteX27" fmla="*/ 4134086 w 9524745"/>
              <a:gd name="connsiteY27" fmla="*/ 1348459 h 1348459"/>
              <a:gd name="connsiteX28" fmla="*/ 3435990 w 9524745"/>
              <a:gd name="connsiteY28" fmla="*/ 1348459 h 1348459"/>
              <a:gd name="connsiteX29" fmla="*/ 2647141 w 9524745"/>
              <a:gd name="connsiteY29" fmla="*/ 1348459 h 1348459"/>
              <a:gd name="connsiteX30" fmla="*/ 2221303 w 9524745"/>
              <a:gd name="connsiteY30" fmla="*/ 1348459 h 1348459"/>
              <a:gd name="connsiteX31" fmla="*/ 1704712 w 9524745"/>
              <a:gd name="connsiteY31" fmla="*/ 1348459 h 1348459"/>
              <a:gd name="connsiteX32" fmla="*/ 825111 w 9524745"/>
              <a:gd name="connsiteY32" fmla="*/ 1348459 h 1348459"/>
              <a:gd name="connsiteX33" fmla="*/ 224748 w 9524745"/>
              <a:gd name="connsiteY33" fmla="*/ 1348459 h 1348459"/>
              <a:gd name="connsiteX34" fmla="*/ 0 w 9524745"/>
              <a:gd name="connsiteY34" fmla="*/ 1123711 h 1348459"/>
              <a:gd name="connsiteX35" fmla="*/ 0 w 9524745"/>
              <a:gd name="connsiteY35" fmla="*/ 692209 h 1348459"/>
              <a:gd name="connsiteX36" fmla="*/ 0 w 9524745"/>
              <a:gd name="connsiteY36" fmla="*/ 224748 h 134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745" h="1348459" fill="none" extrusionOk="0">
                <a:moveTo>
                  <a:pt x="0" y="224748"/>
                </a:moveTo>
                <a:cubicBezTo>
                  <a:pt x="-10426" y="114833"/>
                  <a:pt x="95205" y="3411"/>
                  <a:pt x="224748" y="0"/>
                </a:cubicBezTo>
                <a:cubicBezTo>
                  <a:pt x="557852" y="33414"/>
                  <a:pt x="773742" y="1938"/>
                  <a:pt x="922844" y="0"/>
                </a:cubicBezTo>
                <a:cubicBezTo>
                  <a:pt x="1071946" y="-1938"/>
                  <a:pt x="1299072" y="-7760"/>
                  <a:pt x="1530188" y="0"/>
                </a:cubicBezTo>
                <a:cubicBezTo>
                  <a:pt x="1761304" y="7760"/>
                  <a:pt x="2092550" y="-24085"/>
                  <a:pt x="2319036" y="0"/>
                </a:cubicBezTo>
                <a:cubicBezTo>
                  <a:pt x="2545522" y="24085"/>
                  <a:pt x="2800296" y="22676"/>
                  <a:pt x="3198637" y="0"/>
                </a:cubicBezTo>
                <a:cubicBezTo>
                  <a:pt x="3596978" y="-22676"/>
                  <a:pt x="3645445" y="-7886"/>
                  <a:pt x="3987486" y="0"/>
                </a:cubicBezTo>
                <a:cubicBezTo>
                  <a:pt x="4329527" y="7886"/>
                  <a:pt x="4554768" y="3125"/>
                  <a:pt x="4776334" y="0"/>
                </a:cubicBezTo>
                <a:cubicBezTo>
                  <a:pt x="4997900" y="-3125"/>
                  <a:pt x="5087144" y="-15017"/>
                  <a:pt x="5383678" y="0"/>
                </a:cubicBezTo>
                <a:cubicBezTo>
                  <a:pt x="5680212" y="15017"/>
                  <a:pt x="6082850" y="-20388"/>
                  <a:pt x="6263279" y="0"/>
                </a:cubicBezTo>
                <a:cubicBezTo>
                  <a:pt x="6443708" y="20388"/>
                  <a:pt x="6750731" y="-26476"/>
                  <a:pt x="7142880" y="0"/>
                </a:cubicBezTo>
                <a:cubicBezTo>
                  <a:pt x="7535029" y="26476"/>
                  <a:pt x="7442155" y="-14139"/>
                  <a:pt x="7568719" y="0"/>
                </a:cubicBezTo>
                <a:cubicBezTo>
                  <a:pt x="7695283" y="14139"/>
                  <a:pt x="8249649" y="32644"/>
                  <a:pt x="8448320" y="0"/>
                </a:cubicBezTo>
                <a:cubicBezTo>
                  <a:pt x="8646991" y="-32644"/>
                  <a:pt x="9041408" y="27723"/>
                  <a:pt x="9299997" y="0"/>
                </a:cubicBezTo>
                <a:cubicBezTo>
                  <a:pt x="9435344" y="7736"/>
                  <a:pt x="9537098" y="106808"/>
                  <a:pt x="9524745" y="224748"/>
                </a:cubicBezTo>
                <a:cubicBezTo>
                  <a:pt x="9543152" y="426415"/>
                  <a:pt x="9514091" y="548390"/>
                  <a:pt x="9524745" y="692209"/>
                </a:cubicBezTo>
                <a:cubicBezTo>
                  <a:pt x="9535399" y="836028"/>
                  <a:pt x="9532919" y="922813"/>
                  <a:pt x="9524745" y="1123711"/>
                </a:cubicBezTo>
                <a:cubicBezTo>
                  <a:pt x="9528875" y="1255922"/>
                  <a:pt x="9420248" y="1347988"/>
                  <a:pt x="9299997" y="1348459"/>
                </a:cubicBezTo>
                <a:cubicBezTo>
                  <a:pt x="9132110" y="1353686"/>
                  <a:pt x="8888913" y="1365335"/>
                  <a:pt x="8783406" y="1348459"/>
                </a:cubicBezTo>
                <a:cubicBezTo>
                  <a:pt x="8677899" y="1331583"/>
                  <a:pt x="8477320" y="1353343"/>
                  <a:pt x="8357567" y="1348459"/>
                </a:cubicBezTo>
                <a:cubicBezTo>
                  <a:pt x="8237814" y="1343575"/>
                  <a:pt x="7905931" y="1362376"/>
                  <a:pt x="7750224" y="1348459"/>
                </a:cubicBezTo>
                <a:cubicBezTo>
                  <a:pt x="7594517" y="1334542"/>
                  <a:pt x="7434560" y="1356977"/>
                  <a:pt x="7324385" y="1348459"/>
                </a:cubicBezTo>
                <a:cubicBezTo>
                  <a:pt x="7214210" y="1339941"/>
                  <a:pt x="7002274" y="1345260"/>
                  <a:pt x="6807794" y="1348459"/>
                </a:cubicBezTo>
                <a:cubicBezTo>
                  <a:pt x="6613314" y="1351658"/>
                  <a:pt x="6553642" y="1337395"/>
                  <a:pt x="6381955" y="1348459"/>
                </a:cubicBezTo>
                <a:cubicBezTo>
                  <a:pt x="6210268" y="1359523"/>
                  <a:pt x="6106949" y="1340245"/>
                  <a:pt x="5865364" y="1348459"/>
                </a:cubicBezTo>
                <a:cubicBezTo>
                  <a:pt x="5623779" y="1356673"/>
                  <a:pt x="5531395" y="1357114"/>
                  <a:pt x="5439526" y="1348459"/>
                </a:cubicBezTo>
                <a:cubicBezTo>
                  <a:pt x="5347657" y="1339804"/>
                  <a:pt x="5122233" y="1338027"/>
                  <a:pt x="4832182" y="1348459"/>
                </a:cubicBezTo>
                <a:cubicBezTo>
                  <a:pt x="4542131" y="1358891"/>
                  <a:pt x="4478805" y="1314546"/>
                  <a:pt x="4134086" y="1348459"/>
                </a:cubicBezTo>
                <a:cubicBezTo>
                  <a:pt x="3789367" y="1382372"/>
                  <a:pt x="3639024" y="1363424"/>
                  <a:pt x="3435990" y="1348459"/>
                </a:cubicBezTo>
                <a:cubicBezTo>
                  <a:pt x="3232956" y="1333494"/>
                  <a:pt x="3028440" y="1356142"/>
                  <a:pt x="2647141" y="1348459"/>
                </a:cubicBezTo>
                <a:cubicBezTo>
                  <a:pt x="2265842" y="1340776"/>
                  <a:pt x="2326875" y="1361659"/>
                  <a:pt x="2221303" y="1348459"/>
                </a:cubicBezTo>
                <a:cubicBezTo>
                  <a:pt x="2115731" y="1335259"/>
                  <a:pt x="1851456" y="1360293"/>
                  <a:pt x="1704712" y="1348459"/>
                </a:cubicBezTo>
                <a:cubicBezTo>
                  <a:pt x="1557968" y="1336625"/>
                  <a:pt x="1018116" y="1380069"/>
                  <a:pt x="825111" y="1348459"/>
                </a:cubicBezTo>
                <a:cubicBezTo>
                  <a:pt x="632106" y="1316849"/>
                  <a:pt x="445618" y="1341559"/>
                  <a:pt x="224748" y="1348459"/>
                </a:cubicBezTo>
                <a:cubicBezTo>
                  <a:pt x="99956" y="1344269"/>
                  <a:pt x="3855" y="1245390"/>
                  <a:pt x="0" y="1123711"/>
                </a:cubicBezTo>
                <a:cubicBezTo>
                  <a:pt x="3170" y="912293"/>
                  <a:pt x="15902" y="811628"/>
                  <a:pt x="0" y="692209"/>
                </a:cubicBezTo>
                <a:cubicBezTo>
                  <a:pt x="-15902" y="572790"/>
                  <a:pt x="-15065" y="416393"/>
                  <a:pt x="0" y="224748"/>
                </a:cubicBezTo>
                <a:close/>
              </a:path>
              <a:path w="9524745" h="1348459" stroke="0" extrusionOk="0">
                <a:moveTo>
                  <a:pt x="0" y="224748"/>
                </a:moveTo>
                <a:cubicBezTo>
                  <a:pt x="7209" y="90266"/>
                  <a:pt x="99853" y="5737"/>
                  <a:pt x="224748" y="0"/>
                </a:cubicBezTo>
                <a:cubicBezTo>
                  <a:pt x="514928" y="25470"/>
                  <a:pt x="656213" y="6634"/>
                  <a:pt x="922844" y="0"/>
                </a:cubicBezTo>
                <a:cubicBezTo>
                  <a:pt x="1189475" y="-6634"/>
                  <a:pt x="1570087" y="-18352"/>
                  <a:pt x="1802445" y="0"/>
                </a:cubicBezTo>
                <a:cubicBezTo>
                  <a:pt x="2034803" y="18352"/>
                  <a:pt x="2292570" y="-40653"/>
                  <a:pt x="2682046" y="0"/>
                </a:cubicBezTo>
                <a:cubicBezTo>
                  <a:pt x="3071522" y="40653"/>
                  <a:pt x="3011853" y="14962"/>
                  <a:pt x="3289390" y="0"/>
                </a:cubicBezTo>
                <a:cubicBezTo>
                  <a:pt x="3566927" y="-14962"/>
                  <a:pt x="3902259" y="-17157"/>
                  <a:pt x="4078238" y="0"/>
                </a:cubicBezTo>
                <a:cubicBezTo>
                  <a:pt x="4254217" y="17157"/>
                  <a:pt x="4581564" y="2804"/>
                  <a:pt x="4957839" y="0"/>
                </a:cubicBezTo>
                <a:cubicBezTo>
                  <a:pt x="5334114" y="-2804"/>
                  <a:pt x="5441618" y="30211"/>
                  <a:pt x="5565183" y="0"/>
                </a:cubicBezTo>
                <a:cubicBezTo>
                  <a:pt x="5688748" y="-30211"/>
                  <a:pt x="5925058" y="31149"/>
                  <a:pt x="6263279" y="0"/>
                </a:cubicBezTo>
                <a:cubicBezTo>
                  <a:pt x="6601500" y="-31149"/>
                  <a:pt x="6596376" y="8788"/>
                  <a:pt x="6689118" y="0"/>
                </a:cubicBezTo>
                <a:cubicBezTo>
                  <a:pt x="6781860" y="-8788"/>
                  <a:pt x="7094679" y="-6204"/>
                  <a:pt x="7477966" y="0"/>
                </a:cubicBezTo>
                <a:cubicBezTo>
                  <a:pt x="7861253" y="6204"/>
                  <a:pt x="7692566" y="19210"/>
                  <a:pt x="7903805" y="0"/>
                </a:cubicBezTo>
                <a:cubicBezTo>
                  <a:pt x="8115044" y="-19210"/>
                  <a:pt x="8376040" y="10973"/>
                  <a:pt x="8511148" y="0"/>
                </a:cubicBezTo>
                <a:cubicBezTo>
                  <a:pt x="8646256" y="-10973"/>
                  <a:pt x="9048173" y="35579"/>
                  <a:pt x="9299997" y="0"/>
                </a:cubicBezTo>
                <a:cubicBezTo>
                  <a:pt x="9397923" y="-12745"/>
                  <a:pt x="9502028" y="120736"/>
                  <a:pt x="9524745" y="224748"/>
                </a:cubicBezTo>
                <a:cubicBezTo>
                  <a:pt x="9525360" y="421046"/>
                  <a:pt x="9519304" y="500342"/>
                  <a:pt x="9524745" y="683219"/>
                </a:cubicBezTo>
                <a:cubicBezTo>
                  <a:pt x="9530186" y="866096"/>
                  <a:pt x="9533075" y="935994"/>
                  <a:pt x="9524745" y="1123711"/>
                </a:cubicBezTo>
                <a:cubicBezTo>
                  <a:pt x="9527184" y="1225698"/>
                  <a:pt x="9412151" y="1362274"/>
                  <a:pt x="9299997" y="1348459"/>
                </a:cubicBezTo>
                <a:cubicBezTo>
                  <a:pt x="9013963" y="1341550"/>
                  <a:pt x="8925013" y="1365037"/>
                  <a:pt x="8692653" y="1348459"/>
                </a:cubicBezTo>
                <a:cubicBezTo>
                  <a:pt x="8460293" y="1331881"/>
                  <a:pt x="8306763" y="1378407"/>
                  <a:pt x="8085310" y="1348459"/>
                </a:cubicBezTo>
                <a:cubicBezTo>
                  <a:pt x="7863857" y="1318511"/>
                  <a:pt x="7745693" y="1365193"/>
                  <a:pt x="7568719" y="1348459"/>
                </a:cubicBezTo>
                <a:cubicBezTo>
                  <a:pt x="7391745" y="1331725"/>
                  <a:pt x="6977307" y="1336967"/>
                  <a:pt x="6689118" y="1348459"/>
                </a:cubicBezTo>
                <a:cubicBezTo>
                  <a:pt x="6400929" y="1359951"/>
                  <a:pt x="6406888" y="1349287"/>
                  <a:pt x="6172527" y="1348459"/>
                </a:cubicBezTo>
                <a:cubicBezTo>
                  <a:pt x="5938166" y="1347631"/>
                  <a:pt x="5861855" y="1372730"/>
                  <a:pt x="5655935" y="1348459"/>
                </a:cubicBezTo>
                <a:cubicBezTo>
                  <a:pt x="5450015" y="1324188"/>
                  <a:pt x="5118107" y="1322263"/>
                  <a:pt x="4867087" y="1348459"/>
                </a:cubicBezTo>
                <a:cubicBezTo>
                  <a:pt x="4616067" y="1374655"/>
                  <a:pt x="4427807" y="1309143"/>
                  <a:pt x="4078238" y="1348459"/>
                </a:cubicBezTo>
                <a:cubicBezTo>
                  <a:pt x="3728669" y="1387775"/>
                  <a:pt x="3507317" y="1376643"/>
                  <a:pt x="3289390" y="1348459"/>
                </a:cubicBezTo>
                <a:cubicBezTo>
                  <a:pt x="3071463" y="1320275"/>
                  <a:pt x="2896439" y="1361156"/>
                  <a:pt x="2772799" y="1348459"/>
                </a:cubicBezTo>
                <a:cubicBezTo>
                  <a:pt x="2649159" y="1335762"/>
                  <a:pt x="2391211" y="1358687"/>
                  <a:pt x="2074703" y="1348459"/>
                </a:cubicBezTo>
                <a:cubicBezTo>
                  <a:pt x="1758195" y="1338231"/>
                  <a:pt x="1721505" y="1336347"/>
                  <a:pt x="1467359" y="1348459"/>
                </a:cubicBezTo>
                <a:cubicBezTo>
                  <a:pt x="1213213" y="1360571"/>
                  <a:pt x="1159129" y="1333055"/>
                  <a:pt x="1041520" y="1348459"/>
                </a:cubicBezTo>
                <a:cubicBezTo>
                  <a:pt x="923911" y="1363863"/>
                  <a:pt x="443924" y="1371780"/>
                  <a:pt x="224748" y="1348459"/>
                </a:cubicBezTo>
                <a:cubicBezTo>
                  <a:pt x="107639" y="1324339"/>
                  <a:pt x="-2342" y="1249436"/>
                  <a:pt x="0" y="1123711"/>
                </a:cubicBezTo>
                <a:cubicBezTo>
                  <a:pt x="5445" y="997664"/>
                  <a:pt x="7746" y="896681"/>
                  <a:pt x="0" y="692209"/>
                </a:cubicBezTo>
                <a:cubicBezTo>
                  <a:pt x="-7746" y="487737"/>
                  <a:pt x="16321" y="445974"/>
                  <a:pt x="0" y="22474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التدفق النقدي الحر: </a:t>
            </a:r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يوفر نظرة على الأموال المتاحة للنمو والاستثمار. 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يمكن استخدام هذه الأموال لتمويل مشاريع جديدة أو التوسع، مما </a:t>
            </a:r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يعزز النمو المستدام للشركة</a:t>
            </a:r>
            <a:endParaRPr lang="en-US" sz="16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9431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4690" y="6055466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18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DE271-4AD3-9BEF-5596-3EEA7374F8BE}"/>
              </a:ext>
            </a:extLst>
          </p:cNvPr>
          <p:cNvSpPr txBox="1"/>
          <p:nvPr/>
        </p:nvSpPr>
        <p:spPr>
          <a:xfrm>
            <a:off x="9061020" y="132609"/>
            <a:ext cx="238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200" b="1" dirty="0">
                <a:latin typeface="Cairo" panose="00000500000000000000" pitchFamily="2" charset="-78"/>
                <a:cs typeface="Cairo" panose="00000500000000000000" pitchFamily="2" charset="-78"/>
              </a:rPr>
              <a:t>أهمية دراسة التدفق النقدي</a:t>
            </a:r>
            <a:endParaRPr lang="en-US" sz="12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F8F826-131F-2FB2-B13E-FE17C5CA5800}"/>
              </a:ext>
            </a:extLst>
          </p:cNvPr>
          <p:cNvSpPr/>
          <p:nvPr/>
        </p:nvSpPr>
        <p:spPr>
          <a:xfrm>
            <a:off x="268448" y="2370551"/>
            <a:ext cx="1496470" cy="753176"/>
          </a:xfrm>
          <a:custGeom>
            <a:avLst/>
            <a:gdLst>
              <a:gd name="connsiteX0" fmla="*/ 0 w 1496470"/>
              <a:gd name="connsiteY0" fmla="*/ 125532 h 753176"/>
              <a:gd name="connsiteX1" fmla="*/ 125532 w 1496470"/>
              <a:gd name="connsiteY1" fmla="*/ 0 h 753176"/>
              <a:gd name="connsiteX2" fmla="*/ 723327 w 1496470"/>
              <a:gd name="connsiteY2" fmla="*/ 0 h 753176"/>
              <a:gd name="connsiteX3" fmla="*/ 1370938 w 1496470"/>
              <a:gd name="connsiteY3" fmla="*/ 0 h 753176"/>
              <a:gd name="connsiteX4" fmla="*/ 1496470 w 1496470"/>
              <a:gd name="connsiteY4" fmla="*/ 125532 h 753176"/>
              <a:gd name="connsiteX5" fmla="*/ 1496470 w 1496470"/>
              <a:gd name="connsiteY5" fmla="*/ 627644 h 753176"/>
              <a:gd name="connsiteX6" fmla="*/ 1370938 w 1496470"/>
              <a:gd name="connsiteY6" fmla="*/ 753176 h 753176"/>
              <a:gd name="connsiteX7" fmla="*/ 773143 w 1496470"/>
              <a:gd name="connsiteY7" fmla="*/ 753176 h 753176"/>
              <a:gd name="connsiteX8" fmla="*/ 125532 w 1496470"/>
              <a:gd name="connsiteY8" fmla="*/ 753176 h 753176"/>
              <a:gd name="connsiteX9" fmla="*/ 0 w 1496470"/>
              <a:gd name="connsiteY9" fmla="*/ 627644 h 753176"/>
              <a:gd name="connsiteX10" fmla="*/ 0 w 1496470"/>
              <a:gd name="connsiteY10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6470" h="753176" fill="none" extrusionOk="0">
                <a:moveTo>
                  <a:pt x="0" y="125532"/>
                </a:moveTo>
                <a:cubicBezTo>
                  <a:pt x="-7228" y="71012"/>
                  <a:pt x="43752" y="7588"/>
                  <a:pt x="125532" y="0"/>
                </a:cubicBezTo>
                <a:cubicBezTo>
                  <a:pt x="264229" y="-99"/>
                  <a:pt x="559623" y="-24598"/>
                  <a:pt x="723327" y="0"/>
                </a:cubicBezTo>
                <a:cubicBezTo>
                  <a:pt x="887032" y="24598"/>
                  <a:pt x="1236414" y="-17269"/>
                  <a:pt x="1370938" y="0"/>
                </a:cubicBezTo>
                <a:cubicBezTo>
                  <a:pt x="1441692" y="-9565"/>
                  <a:pt x="1499744" y="57044"/>
                  <a:pt x="1496470" y="125532"/>
                </a:cubicBezTo>
                <a:cubicBezTo>
                  <a:pt x="1514060" y="321755"/>
                  <a:pt x="1488103" y="500316"/>
                  <a:pt x="1496470" y="627644"/>
                </a:cubicBezTo>
                <a:cubicBezTo>
                  <a:pt x="1487474" y="696090"/>
                  <a:pt x="1443086" y="751790"/>
                  <a:pt x="1370938" y="753176"/>
                </a:cubicBezTo>
                <a:cubicBezTo>
                  <a:pt x="1121512" y="744278"/>
                  <a:pt x="949839" y="781010"/>
                  <a:pt x="773143" y="753176"/>
                </a:cubicBezTo>
                <a:cubicBezTo>
                  <a:pt x="596448" y="725342"/>
                  <a:pt x="313802" y="768454"/>
                  <a:pt x="125532" y="753176"/>
                </a:cubicBezTo>
                <a:cubicBezTo>
                  <a:pt x="50760" y="760837"/>
                  <a:pt x="10316" y="695720"/>
                  <a:pt x="0" y="627644"/>
                </a:cubicBezTo>
                <a:cubicBezTo>
                  <a:pt x="6664" y="441018"/>
                  <a:pt x="-17597" y="315875"/>
                  <a:pt x="0" y="125532"/>
                </a:cubicBezTo>
                <a:close/>
              </a:path>
              <a:path w="1496470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312034" y="-21887"/>
                  <a:pt x="615915" y="14814"/>
                  <a:pt x="748235" y="0"/>
                </a:cubicBezTo>
                <a:cubicBezTo>
                  <a:pt x="880555" y="-14814"/>
                  <a:pt x="1199267" y="-8611"/>
                  <a:pt x="1370938" y="0"/>
                </a:cubicBezTo>
                <a:cubicBezTo>
                  <a:pt x="1431412" y="-9792"/>
                  <a:pt x="1501748" y="53994"/>
                  <a:pt x="1496470" y="125532"/>
                </a:cubicBezTo>
                <a:cubicBezTo>
                  <a:pt x="1480497" y="302739"/>
                  <a:pt x="1498881" y="439675"/>
                  <a:pt x="1496470" y="627644"/>
                </a:cubicBezTo>
                <a:cubicBezTo>
                  <a:pt x="1487841" y="708936"/>
                  <a:pt x="1453622" y="750363"/>
                  <a:pt x="1370938" y="753176"/>
                </a:cubicBezTo>
                <a:cubicBezTo>
                  <a:pt x="1243806" y="773361"/>
                  <a:pt x="914993" y="728545"/>
                  <a:pt x="773143" y="753176"/>
                </a:cubicBezTo>
                <a:cubicBezTo>
                  <a:pt x="631293" y="777807"/>
                  <a:pt x="311882" y="726927"/>
                  <a:pt x="125532" y="753176"/>
                </a:cubicBezTo>
                <a:cubicBezTo>
                  <a:pt x="59202" y="757856"/>
                  <a:pt x="-2153" y="706790"/>
                  <a:pt x="0" y="627644"/>
                </a:cubicBezTo>
                <a:cubicBezTo>
                  <a:pt x="-4159" y="392267"/>
                  <a:pt x="-7632" y="346742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إدارة النفقات</a:t>
            </a:r>
            <a:endParaRPr lang="en-US" sz="16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DE6B4F-03E0-2640-1878-DF0CC772AA8D}"/>
              </a:ext>
            </a:extLst>
          </p:cNvPr>
          <p:cNvSpPr/>
          <p:nvPr/>
        </p:nvSpPr>
        <p:spPr>
          <a:xfrm>
            <a:off x="417305" y="4548163"/>
            <a:ext cx="2258784" cy="753176"/>
          </a:xfrm>
          <a:custGeom>
            <a:avLst/>
            <a:gdLst>
              <a:gd name="connsiteX0" fmla="*/ 0 w 2258784"/>
              <a:gd name="connsiteY0" fmla="*/ 125532 h 753176"/>
              <a:gd name="connsiteX1" fmla="*/ 125532 w 2258784"/>
              <a:gd name="connsiteY1" fmla="*/ 0 h 753176"/>
              <a:gd name="connsiteX2" fmla="*/ 814849 w 2258784"/>
              <a:gd name="connsiteY2" fmla="*/ 0 h 753176"/>
              <a:gd name="connsiteX3" fmla="*/ 1504166 w 2258784"/>
              <a:gd name="connsiteY3" fmla="*/ 0 h 753176"/>
              <a:gd name="connsiteX4" fmla="*/ 2133252 w 2258784"/>
              <a:gd name="connsiteY4" fmla="*/ 0 h 753176"/>
              <a:gd name="connsiteX5" fmla="*/ 2258784 w 2258784"/>
              <a:gd name="connsiteY5" fmla="*/ 125532 h 753176"/>
              <a:gd name="connsiteX6" fmla="*/ 2258784 w 2258784"/>
              <a:gd name="connsiteY6" fmla="*/ 627644 h 753176"/>
              <a:gd name="connsiteX7" fmla="*/ 2133252 w 2258784"/>
              <a:gd name="connsiteY7" fmla="*/ 753176 h 753176"/>
              <a:gd name="connsiteX8" fmla="*/ 1443935 w 2258784"/>
              <a:gd name="connsiteY8" fmla="*/ 753176 h 753176"/>
              <a:gd name="connsiteX9" fmla="*/ 754618 w 2258784"/>
              <a:gd name="connsiteY9" fmla="*/ 753176 h 753176"/>
              <a:gd name="connsiteX10" fmla="*/ 125532 w 2258784"/>
              <a:gd name="connsiteY10" fmla="*/ 753176 h 753176"/>
              <a:gd name="connsiteX11" fmla="*/ 0 w 2258784"/>
              <a:gd name="connsiteY11" fmla="*/ 627644 h 753176"/>
              <a:gd name="connsiteX12" fmla="*/ 0 w 2258784"/>
              <a:gd name="connsiteY12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8784" h="753176" fill="none" extrusionOk="0">
                <a:moveTo>
                  <a:pt x="0" y="125532"/>
                </a:moveTo>
                <a:cubicBezTo>
                  <a:pt x="-4447" y="53511"/>
                  <a:pt x="62278" y="-7013"/>
                  <a:pt x="125532" y="0"/>
                </a:cubicBezTo>
                <a:cubicBezTo>
                  <a:pt x="294220" y="-20116"/>
                  <a:pt x="499966" y="12249"/>
                  <a:pt x="814849" y="0"/>
                </a:cubicBezTo>
                <a:cubicBezTo>
                  <a:pt x="1129732" y="-12249"/>
                  <a:pt x="1312405" y="27858"/>
                  <a:pt x="1504166" y="0"/>
                </a:cubicBezTo>
                <a:cubicBezTo>
                  <a:pt x="1695927" y="-27858"/>
                  <a:pt x="1890508" y="-19119"/>
                  <a:pt x="2133252" y="0"/>
                </a:cubicBezTo>
                <a:cubicBezTo>
                  <a:pt x="2193585" y="-883"/>
                  <a:pt x="2261603" y="54817"/>
                  <a:pt x="2258784" y="125532"/>
                </a:cubicBezTo>
                <a:cubicBezTo>
                  <a:pt x="2241382" y="288254"/>
                  <a:pt x="2261291" y="458748"/>
                  <a:pt x="2258784" y="627644"/>
                </a:cubicBezTo>
                <a:cubicBezTo>
                  <a:pt x="2256959" y="696919"/>
                  <a:pt x="2198856" y="745354"/>
                  <a:pt x="2133252" y="753176"/>
                </a:cubicBezTo>
                <a:cubicBezTo>
                  <a:pt x="1830492" y="773276"/>
                  <a:pt x="1765927" y="735743"/>
                  <a:pt x="1443935" y="753176"/>
                </a:cubicBezTo>
                <a:cubicBezTo>
                  <a:pt x="1121943" y="770609"/>
                  <a:pt x="983131" y="721283"/>
                  <a:pt x="754618" y="753176"/>
                </a:cubicBezTo>
                <a:cubicBezTo>
                  <a:pt x="526105" y="785069"/>
                  <a:pt x="322884" y="749575"/>
                  <a:pt x="125532" y="753176"/>
                </a:cubicBezTo>
                <a:cubicBezTo>
                  <a:pt x="53237" y="741757"/>
                  <a:pt x="-4137" y="692882"/>
                  <a:pt x="0" y="627644"/>
                </a:cubicBezTo>
                <a:cubicBezTo>
                  <a:pt x="5531" y="479279"/>
                  <a:pt x="22661" y="321393"/>
                  <a:pt x="0" y="125532"/>
                </a:cubicBezTo>
                <a:close/>
              </a:path>
              <a:path w="2258784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313183" y="27303"/>
                  <a:pt x="536474" y="-4867"/>
                  <a:pt x="794772" y="0"/>
                </a:cubicBezTo>
                <a:cubicBezTo>
                  <a:pt x="1053070" y="4867"/>
                  <a:pt x="1236708" y="-8851"/>
                  <a:pt x="1504166" y="0"/>
                </a:cubicBezTo>
                <a:cubicBezTo>
                  <a:pt x="1771624" y="8851"/>
                  <a:pt x="1874520" y="6434"/>
                  <a:pt x="2133252" y="0"/>
                </a:cubicBezTo>
                <a:cubicBezTo>
                  <a:pt x="2195577" y="9409"/>
                  <a:pt x="2258534" y="52034"/>
                  <a:pt x="2258784" y="125532"/>
                </a:cubicBezTo>
                <a:cubicBezTo>
                  <a:pt x="2240380" y="375760"/>
                  <a:pt x="2282879" y="440932"/>
                  <a:pt x="2258784" y="627644"/>
                </a:cubicBezTo>
                <a:cubicBezTo>
                  <a:pt x="2251416" y="695083"/>
                  <a:pt x="2194633" y="747284"/>
                  <a:pt x="2133252" y="753176"/>
                </a:cubicBezTo>
                <a:cubicBezTo>
                  <a:pt x="1936087" y="721388"/>
                  <a:pt x="1603688" y="731764"/>
                  <a:pt x="1443935" y="753176"/>
                </a:cubicBezTo>
                <a:cubicBezTo>
                  <a:pt x="1284182" y="774588"/>
                  <a:pt x="949805" y="727590"/>
                  <a:pt x="754618" y="753176"/>
                </a:cubicBezTo>
                <a:cubicBezTo>
                  <a:pt x="559431" y="778762"/>
                  <a:pt x="331541" y="754852"/>
                  <a:pt x="125532" y="753176"/>
                </a:cubicBezTo>
                <a:cubicBezTo>
                  <a:pt x="59918" y="756664"/>
                  <a:pt x="-4425" y="689044"/>
                  <a:pt x="0" y="627644"/>
                </a:cubicBezTo>
                <a:cubicBezTo>
                  <a:pt x="-20830" y="406044"/>
                  <a:pt x="2760" y="373120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يعزز النمو المستدام للشركة</a:t>
            </a:r>
            <a:endParaRPr lang="en-US" sz="12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842000-9155-27AE-4136-56F2DE54097C}"/>
              </a:ext>
            </a:extLst>
          </p:cNvPr>
          <p:cNvCxnSpPr/>
          <p:nvPr/>
        </p:nvCxnSpPr>
        <p:spPr>
          <a:xfrm flipV="1">
            <a:off x="339055" y="3392413"/>
            <a:ext cx="11513890" cy="1132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D9E27-24B4-56FF-171B-2AD73595A634}"/>
              </a:ext>
            </a:extLst>
          </p:cNvPr>
          <p:cNvSpPr/>
          <p:nvPr/>
        </p:nvSpPr>
        <p:spPr>
          <a:xfrm>
            <a:off x="6203659" y="271108"/>
            <a:ext cx="1914580" cy="753176"/>
          </a:xfrm>
          <a:custGeom>
            <a:avLst/>
            <a:gdLst>
              <a:gd name="connsiteX0" fmla="*/ 0 w 1914580"/>
              <a:gd name="connsiteY0" fmla="*/ 125532 h 753176"/>
              <a:gd name="connsiteX1" fmla="*/ 125532 w 1914580"/>
              <a:gd name="connsiteY1" fmla="*/ 0 h 753176"/>
              <a:gd name="connsiteX2" fmla="*/ 696672 w 1914580"/>
              <a:gd name="connsiteY2" fmla="*/ 0 h 753176"/>
              <a:gd name="connsiteX3" fmla="*/ 1267813 w 1914580"/>
              <a:gd name="connsiteY3" fmla="*/ 0 h 753176"/>
              <a:gd name="connsiteX4" fmla="*/ 1789048 w 1914580"/>
              <a:gd name="connsiteY4" fmla="*/ 0 h 753176"/>
              <a:gd name="connsiteX5" fmla="*/ 1914580 w 1914580"/>
              <a:gd name="connsiteY5" fmla="*/ 125532 h 753176"/>
              <a:gd name="connsiteX6" fmla="*/ 1914580 w 1914580"/>
              <a:gd name="connsiteY6" fmla="*/ 627644 h 753176"/>
              <a:gd name="connsiteX7" fmla="*/ 1789048 w 1914580"/>
              <a:gd name="connsiteY7" fmla="*/ 753176 h 753176"/>
              <a:gd name="connsiteX8" fmla="*/ 1217908 w 1914580"/>
              <a:gd name="connsiteY8" fmla="*/ 753176 h 753176"/>
              <a:gd name="connsiteX9" fmla="*/ 646767 w 1914580"/>
              <a:gd name="connsiteY9" fmla="*/ 753176 h 753176"/>
              <a:gd name="connsiteX10" fmla="*/ 125532 w 1914580"/>
              <a:gd name="connsiteY10" fmla="*/ 753176 h 753176"/>
              <a:gd name="connsiteX11" fmla="*/ 0 w 1914580"/>
              <a:gd name="connsiteY11" fmla="*/ 627644 h 753176"/>
              <a:gd name="connsiteX12" fmla="*/ 0 w 1914580"/>
              <a:gd name="connsiteY12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4580" h="753176" fill="none" extrusionOk="0">
                <a:moveTo>
                  <a:pt x="0" y="125532"/>
                </a:moveTo>
                <a:cubicBezTo>
                  <a:pt x="-4447" y="53511"/>
                  <a:pt x="62278" y="-7013"/>
                  <a:pt x="125532" y="0"/>
                </a:cubicBezTo>
                <a:cubicBezTo>
                  <a:pt x="266034" y="18799"/>
                  <a:pt x="515034" y="-16180"/>
                  <a:pt x="696672" y="0"/>
                </a:cubicBezTo>
                <a:cubicBezTo>
                  <a:pt x="878310" y="16180"/>
                  <a:pt x="1139643" y="-7456"/>
                  <a:pt x="1267813" y="0"/>
                </a:cubicBezTo>
                <a:cubicBezTo>
                  <a:pt x="1395983" y="7456"/>
                  <a:pt x="1640028" y="13848"/>
                  <a:pt x="1789048" y="0"/>
                </a:cubicBezTo>
                <a:cubicBezTo>
                  <a:pt x="1849381" y="-883"/>
                  <a:pt x="1917399" y="54817"/>
                  <a:pt x="1914580" y="125532"/>
                </a:cubicBezTo>
                <a:cubicBezTo>
                  <a:pt x="1897178" y="288254"/>
                  <a:pt x="1917087" y="458748"/>
                  <a:pt x="1914580" y="627644"/>
                </a:cubicBezTo>
                <a:cubicBezTo>
                  <a:pt x="1912755" y="696919"/>
                  <a:pt x="1854652" y="745354"/>
                  <a:pt x="1789048" y="753176"/>
                </a:cubicBezTo>
                <a:cubicBezTo>
                  <a:pt x="1533112" y="746548"/>
                  <a:pt x="1497069" y="774323"/>
                  <a:pt x="1217908" y="753176"/>
                </a:cubicBezTo>
                <a:cubicBezTo>
                  <a:pt x="938747" y="732029"/>
                  <a:pt x="847421" y="771239"/>
                  <a:pt x="646767" y="753176"/>
                </a:cubicBezTo>
                <a:cubicBezTo>
                  <a:pt x="446113" y="735113"/>
                  <a:pt x="376642" y="742588"/>
                  <a:pt x="125532" y="753176"/>
                </a:cubicBezTo>
                <a:cubicBezTo>
                  <a:pt x="53237" y="741757"/>
                  <a:pt x="-4137" y="692882"/>
                  <a:pt x="0" y="627644"/>
                </a:cubicBezTo>
                <a:cubicBezTo>
                  <a:pt x="5531" y="479279"/>
                  <a:pt x="22661" y="321393"/>
                  <a:pt x="0" y="125532"/>
                </a:cubicBezTo>
                <a:close/>
              </a:path>
              <a:path w="1914580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343391" y="-23741"/>
                  <a:pt x="530436" y="-25649"/>
                  <a:pt x="680037" y="0"/>
                </a:cubicBezTo>
                <a:cubicBezTo>
                  <a:pt x="829638" y="25649"/>
                  <a:pt x="1062188" y="26082"/>
                  <a:pt x="1267813" y="0"/>
                </a:cubicBezTo>
                <a:cubicBezTo>
                  <a:pt x="1473438" y="-26082"/>
                  <a:pt x="1532284" y="-10333"/>
                  <a:pt x="1789048" y="0"/>
                </a:cubicBezTo>
                <a:cubicBezTo>
                  <a:pt x="1851373" y="9409"/>
                  <a:pt x="1914330" y="52034"/>
                  <a:pt x="1914580" y="125532"/>
                </a:cubicBezTo>
                <a:cubicBezTo>
                  <a:pt x="1896176" y="375760"/>
                  <a:pt x="1938675" y="440932"/>
                  <a:pt x="1914580" y="627644"/>
                </a:cubicBezTo>
                <a:cubicBezTo>
                  <a:pt x="1907212" y="695083"/>
                  <a:pt x="1850429" y="747284"/>
                  <a:pt x="1789048" y="753176"/>
                </a:cubicBezTo>
                <a:cubicBezTo>
                  <a:pt x="1522392" y="727313"/>
                  <a:pt x="1448198" y="759197"/>
                  <a:pt x="1217908" y="753176"/>
                </a:cubicBezTo>
                <a:cubicBezTo>
                  <a:pt x="987618" y="747155"/>
                  <a:pt x="923705" y="738355"/>
                  <a:pt x="646767" y="753176"/>
                </a:cubicBezTo>
                <a:cubicBezTo>
                  <a:pt x="369829" y="767997"/>
                  <a:pt x="247235" y="729662"/>
                  <a:pt x="125532" y="753176"/>
                </a:cubicBezTo>
                <a:cubicBezTo>
                  <a:pt x="59918" y="756664"/>
                  <a:pt x="-4425" y="689044"/>
                  <a:pt x="0" y="627644"/>
                </a:cubicBezTo>
                <a:cubicBezTo>
                  <a:pt x="-20830" y="406044"/>
                  <a:pt x="2760" y="373120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التدفق النقدي</a:t>
            </a:r>
            <a:endParaRPr lang="en-US" sz="16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749620-85E5-5FB5-81AA-BD0FB414C7E0}"/>
              </a:ext>
            </a:extLst>
          </p:cNvPr>
          <p:cNvSpPr/>
          <p:nvPr/>
        </p:nvSpPr>
        <p:spPr>
          <a:xfrm>
            <a:off x="6350466" y="5873793"/>
            <a:ext cx="2289289" cy="753176"/>
          </a:xfrm>
          <a:custGeom>
            <a:avLst/>
            <a:gdLst>
              <a:gd name="connsiteX0" fmla="*/ 0 w 2289289"/>
              <a:gd name="connsiteY0" fmla="*/ 125532 h 753176"/>
              <a:gd name="connsiteX1" fmla="*/ 125532 w 2289289"/>
              <a:gd name="connsiteY1" fmla="*/ 0 h 753176"/>
              <a:gd name="connsiteX2" fmla="*/ 825323 w 2289289"/>
              <a:gd name="connsiteY2" fmla="*/ 0 h 753176"/>
              <a:gd name="connsiteX3" fmla="*/ 1525113 w 2289289"/>
              <a:gd name="connsiteY3" fmla="*/ 0 h 753176"/>
              <a:gd name="connsiteX4" fmla="*/ 2163757 w 2289289"/>
              <a:gd name="connsiteY4" fmla="*/ 0 h 753176"/>
              <a:gd name="connsiteX5" fmla="*/ 2289289 w 2289289"/>
              <a:gd name="connsiteY5" fmla="*/ 125532 h 753176"/>
              <a:gd name="connsiteX6" fmla="*/ 2289289 w 2289289"/>
              <a:gd name="connsiteY6" fmla="*/ 627644 h 753176"/>
              <a:gd name="connsiteX7" fmla="*/ 2163757 w 2289289"/>
              <a:gd name="connsiteY7" fmla="*/ 753176 h 753176"/>
              <a:gd name="connsiteX8" fmla="*/ 1463966 w 2289289"/>
              <a:gd name="connsiteY8" fmla="*/ 753176 h 753176"/>
              <a:gd name="connsiteX9" fmla="*/ 764176 w 2289289"/>
              <a:gd name="connsiteY9" fmla="*/ 753176 h 753176"/>
              <a:gd name="connsiteX10" fmla="*/ 125532 w 2289289"/>
              <a:gd name="connsiteY10" fmla="*/ 753176 h 753176"/>
              <a:gd name="connsiteX11" fmla="*/ 0 w 2289289"/>
              <a:gd name="connsiteY11" fmla="*/ 627644 h 753176"/>
              <a:gd name="connsiteX12" fmla="*/ 0 w 2289289"/>
              <a:gd name="connsiteY12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9289" h="753176" fill="none" extrusionOk="0">
                <a:moveTo>
                  <a:pt x="0" y="125532"/>
                </a:moveTo>
                <a:cubicBezTo>
                  <a:pt x="-4447" y="53511"/>
                  <a:pt x="62278" y="-7013"/>
                  <a:pt x="125532" y="0"/>
                </a:cubicBezTo>
                <a:cubicBezTo>
                  <a:pt x="412781" y="11594"/>
                  <a:pt x="595741" y="-12808"/>
                  <a:pt x="825323" y="0"/>
                </a:cubicBezTo>
                <a:cubicBezTo>
                  <a:pt x="1054905" y="12808"/>
                  <a:pt x="1267114" y="19390"/>
                  <a:pt x="1525113" y="0"/>
                </a:cubicBezTo>
                <a:cubicBezTo>
                  <a:pt x="1783112" y="-19390"/>
                  <a:pt x="1994677" y="-13003"/>
                  <a:pt x="2163757" y="0"/>
                </a:cubicBezTo>
                <a:cubicBezTo>
                  <a:pt x="2224090" y="-883"/>
                  <a:pt x="2292108" y="54817"/>
                  <a:pt x="2289289" y="125532"/>
                </a:cubicBezTo>
                <a:cubicBezTo>
                  <a:pt x="2271887" y="288254"/>
                  <a:pt x="2291796" y="458748"/>
                  <a:pt x="2289289" y="627644"/>
                </a:cubicBezTo>
                <a:cubicBezTo>
                  <a:pt x="2287464" y="696919"/>
                  <a:pt x="2229361" y="745354"/>
                  <a:pt x="2163757" y="753176"/>
                </a:cubicBezTo>
                <a:cubicBezTo>
                  <a:pt x="1907987" y="765055"/>
                  <a:pt x="1652731" y="766511"/>
                  <a:pt x="1463966" y="753176"/>
                </a:cubicBezTo>
                <a:cubicBezTo>
                  <a:pt x="1275201" y="739841"/>
                  <a:pt x="1100276" y="735321"/>
                  <a:pt x="764176" y="753176"/>
                </a:cubicBezTo>
                <a:cubicBezTo>
                  <a:pt x="428076" y="771032"/>
                  <a:pt x="373313" y="731500"/>
                  <a:pt x="125532" y="753176"/>
                </a:cubicBezTo>
                <a:cubicBezTo>
                  <a:pt x="53237" y="741757"/>
                  <a:pt x="-4137" y="692882"/>
                  <a:pt x="0" y="627644"/>
                </a:cubicBezTo>
                <a:cubicBezTo>
                  <a:pt x="5531" y="479279"/>
                  <a:pt x="22661" y="321393"/>
                  <a:pt x="0" y="125532"/>
                </a:cubicBezTo>
                <a:close/>
              </a:path>
              <a:path w="2289289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384593" y="-16767"/>
                  <a:pt x="625294" y="-17108"/>
                  <a:pt x="804940" y="0"/>
                </a:cubicBezTo>
                <a:cubicBezTo>
                  <a:pt x="984586" y="17108"/>
                  <a:pt x="1350592" y="-15034"/>
                  <a:pt x="1525113" y="0"/>
                </a:cubicBezTo>
                <a:cubicBezTo>
                  <a:pt x="1699634" y="15034"/>
                  <a:pt x="2014418" y="-22885"/>
                  <a:pt x="2163757" y="0"/>
                </a:cubicBezTo>
                <a:cubicBezTo>
                  <a:pt x="2226082" y="9409"/>
                  <a:pt x="2289039" y="52034"/>
                  <a:pt x="2289289" y="125532"/>
                </a:cubicBezTo>
                <a:cubicBezTo>
                  <a:pt x="2270885" y="375760"/>
                  <a:pt x="2313384" y="440932"/>
                  <a:pt x="2289289" y="627644"/>
                </a:cubicBezTo>
                <a:cubicBezTo>
                  <a:pt x="2281921" y="695083"/>
                  <a:pt x="2225138" y="747284"/>
                  <a:pt x="2163757" y="753176"/>
                </a:cubicBezTo>
                <a:cubicBezTo>
                  <a:pt x="1855497" y="753108"/>
                  <a:pt x="1779960" y="739871"/>
                  <a:pt x="1463966" y="753176"/>
                </a:cubicBezTo>
                <a:cubicBezTo>
                  <a:pt x="1147972" y="766481"/>
                  <a:pt x="999445" y="776709"/>
                  <a:pt x="764176" y="753176"/>
                </a:cubicBezTo>
                <a:cubicBezTo>
                  <a:pt x="528907" y="729644"/>
                  <a:pt x="309761" y="782363"/>
                  <a:pt x="125532" y="753176"/>
                </a:cubicBezTo>
                <a:cubicBezTo>
                  <a:pt x="59918" y="756664"/>
                  <a:pt x="-4425" y="689044"/>
                  <a:pt x="0" y="627644"/>
                </a:cubicBezTo>
                <a:cubicBezTo>
                  <a:pt x="-20830" y="406044"/>
                  <a:pt x="2760" y="373120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التدفق النقدي الحر</a:t>
            </a:r>
            <a:endParaRPr lang="en-US" sz="16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64879D8-A232-018C-2C63-5A757D16A9A9}"/>
              </a:ext>
            </a:extLst>
          </p:cNvPr>
          <p:cNvSpPr/>
          <p:nvPr/>
        </p:nvSpPr>
        <p:spPr>
          <a:xfrm>
            <a:off x="1925686" y="2420885"/>
            <a:ext cx="2839261" cy="753176"/>
          </a:xfrm>
          <a:custGeom>
            <a:avLst/>
            <a:gdLst>
              <a:gd name="connsiteX0" fmla="*/ 0 w 2839261"/>
              <a:gd name="connsiteY0" fmla="*/ 125532 h 753176"/>
              <a:gd name="connsiteX1" fmla="*/ 125532 w 2839261"/>
              <a:gd name="connsiteY1" fmla="*/ 0 h 753176"/>
              <a:gd name="connsiteX2" fmla="*/ 798463 w 2839261"/>
              <a:gd name="connsiteY2" fmla="*/ 0 h 753176"/>
              <a:gd name="connsiteX3" fmla="*/ 1393749 w 2839261"/>
              <a:gd name="connsiteY3" fmla="*/ 0 h 753176"/>
              <a:gd name="connsiteX4" fmla="*/ 2066680 w 2839261"/>
              <a:gd name="connsiteY4" fmla="*/ 0 h 753176"/>
              <a:gd name="connsiteX5" fmla="*/ 2713729 w 2839261"/>
              <a:gd name="connsiteY5" fmla="*/ 0 h 753176"/>
              <a:gd name="connsiteX6" fmla="*/ 2839261 w 2839261"/>
              <a:gd name="connsiteY6" fmla="*/ 125532 h 753176"/>
              <a:gd name="connsiteX7" fmla="*/ 2839261 w 2839261"/>
              <a:gd name="connsiteY7" fmla="*/ 627644 h 753176"/>
              <a:gd name="connsiteX8" fmla="*/ 2713729 w 2839261"/>
              <a:gd name="connsiteY8" fmla="*/ 753176 h 753176"/>
              <a:gd name="connsiteX9" fmla="*/ 2118444 w 2839261"/>
              <a:gd name="connsiteY9" fmla="*/ 753176 h 753176"/>
              <a:gd name="connsiteX10" fmla="*/ 1445512 w 2839261"/>
              <a:gd name="connsiteY10" fmla="*/ 753176 h 753176"/>
              <a:gd name="connsiteX11" fmla="*/ 850227 w 2839261"/>
              <a:gd name="connsiteY11" fmla="*/ 753176 h 753176"/>
              <a:gd name="connsiteX12" fmla="*/ 125532 w 2839261"/>
              <a:gd name="connsiteY12" fmla="*/ 753176 h 753176"/>
              <a:gd name="connsiteX13" fmla="*/ 0 w 2839261"/>
              <a:gd name="connsiteY13" fmla="*/ 627644 h 753176"/>
              <a:gd name="connsiteX14" fmla="*/ 0 w 2839261"/>
              <a:gd name="connsiteY14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9261" h="753176" fill="none" extrusionOk="0">
                <a:moveTo>
                  <a:pt x="0" y="125532"/>
                </a:moveTo>
                <a:cubicBezTo>
                  <a:pt x="-2926" y="47788"/>
                  <a:pt x="53133" y="4021"/>
                  <a:pt x="125532" y="0"/>
                </a:cubicBezTo>
                <a:cubicBezTo>
                  <a:pt x="446232" y="-7178"/>
                  <a:pt x="610142" y="-12589"/>
                  <a:pt x="798463" y="0"/>
                </a:cubicBezTo>
                <a:cubicBezTo>
                  <a:pt x="986784" y="12589"/>
                  <a:pt x="1165600" y="-15148"/>
                  <a:pt x="1393749" y="0"/>
                </a:cubicBezTo>
                <a:cubicBezTo>
                  <a:pt x="1621898" y="15148"/>
                  <a:pt x="1900979" y="23308"/>
                  <a:pt x="2066680" y="0"/>
                </a:cubicBezTo>
                <a:cubicBezTo>
                  <a:pt x="2232381" y="-23308"/>
                  <a:pt x="2413048" y="-6044"/>
                  <a:pt x="2713729" y="0"/>
                </a:cubicBezTo>
                <a:cubicBezTo>
                  <a:pt x="2784516" y="718"/>
                  <a:pt x="2839442" y="59115"/>
                  <a:pt x="2839261" y="125532"/>
                </a:cubicBezTo>
                <a:cubicBezTo>
                  <a:pt x="2842396" y="358602"/>
                  <a:pt x="2827147" y="394980"/>
                  <a:pt x="2839261" y="627644"/>
                </a:cubicBezTo>
                <a:cubicBezTo>
                  <a:pt x="2843832" y="694924"/>
                  <a:pt x="2784763" y="749504"/>
                  <a:pt x="2713729" y="753176"/>
                </a:cubicBezTo>
                <a:cubicBezTo>
                  <a:pt x="2477084" y="743452"/>
                  <a:pt x="2308399" y="738356"/>
                  <a:pt x="2118444" y="753176"/>
                </a:cubicBezTo>
                <a:cubicBezTo>
                  <a:pt x="1928490" y="767996"/>
                  <a:pt x="1627010" y="780067"/>
                  <a:pt x="1445512" y="753176"/>
                </a:cubicBezTo>
                <a:cubicBezTo>
                  <a:pt x="1264014" y="726285"/>
                  <a:pt x="979229" y="739099"/>
                  <a:pt x="850227" y="753176"/>
                </a:cubicBezTo>
                <a:cubicBezTo>
                  <a:pt x="721225" y="767253"/>
                  <a:pt x="482563" y="764317"/>
                  <a:pt x="125532" y="753176"/>
                </a:cubicBezTo>
                <a:cubicBezTo>
                  <a:pt x="70366" y="747364"/>
                  <a:pt x="4566" y="701038"/>
                  <a:pt x="0" y="627644"/>
                </a:cubicBezTo>
                <a:cubicBezTo>
                  <a:pt x="-12792" y="522366"/>
                  <a:pt x="16063" y="256811"/>
                  <a:pt x="0" y="125532"/>
                </a:cubicBezTo>
                <a:close/>
              </a:path>
              <a:path w="2839261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86061" y="-479"/>
                  <a:pt x="452129" y="-8324"/>
                  <a:pt x="772581" y="0"/>
                </a:cubicBezTo>
                <a:cubicBezTo>
                  <a:pt x="1093033" y="8324"/>
                  <a:pt x="1302972" y="-28709"/>
                  <a:pt x="1471394" y="0"/>
                </a:cubicBezTo>
                <a:cubicBezTo>
                  <a:pt x="1639816" y="28709"/>
                  <a:pt x="2095416" y="24078"/>
                  <a:pt x="2713729" y="0"/>
                </a:cubicBezTo>
                <a:cubicBezTo>
                  <a:pt x="2776054" y="9409"/>
                  <a:pt x="2839011" y="52034"/>
                  <a:pt x="2839261" y="125532"/>
                </a:cubicBezTo>
                <a:cubicBezTo>
                  <a:pt x="2820857" y="375760"/>
                  <a:pt x="2863356" y="440932"/>
                  <a:pt x="2839261" y="627644"/>
                </a:cubicBezTo>
                <a:cubicBezTo>
                  <a:pt x="2831893" y="695083"/>
                  <a:pt x="2775110" y="747284"/>
                  <a:pt x="2713729" y="753176"/>
                </a:cubicBezTo>
                <a:cubicBezTo>
                  <a:pt x="2379591" y="757950"/>
                  <a:pt x="2277152" y="721804"/>
                  <a:pt x="2040798" y="753176"/>
                </a:cubicBezTo>
                <a:cubicBezTo>
                  <a:pt x="1804444" y="784548"/>
                  <a:pt x="1556158" y="753932"/>
                  <a:pt x="1367867" y="753176"/>
                </a:cubicBezTo>
                <a:cubicBezTo>
                  <a:pt x="1179576" y="752420"/>
                  <a:pt x="1072550" y="764693"/>
                  <a:pt x="798463" y="753176"/>
                </a:cubicBezTo>
                <a:cubicBezTo>
                  <a:pt x="524376" y="741659"/>
                  <a:pt x="443934" y="758348"/>
                  <a:pt x="125532" y="753176"/>
                </a:cubicBezTo>
                <a:cubicBezTo>
                  <a:pt x="48975" y="767985"/>
                  <a:pt x="-12451" y="704561"/>
                  <a:pt x="0" y="627644"/>
                </a:cubicBezTo>
                <a:cubicBezTo>
                  <a:pt x="5485" y="505685"/>
                  <a:pt x="-13062" y="299737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تحديد الاستراتيجيات المالية.</a:t>
            </a:r>
            <a:endParaRPr lang="en-US" sz="16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54F730-2CD1-BA09-04AD-1298BBE683C1}"/>
              </a:ext>
            </a:extLst>
          </p:cNvPr>
          <p:cNvSpPr/>
          <p:nvPr/>
        </p:nvSpPr>
        <p:spPr>
          <a:xfrm>
            <a:off x="339055" y="3604949"/>
            <a:ext cx="2531839" cy="753176"/>
          </a:xfrm>
          <a:custGeom>
            <a:avLst/>
            <a:gdLst>
              <a:gd name="connsiteX0" fmla="*/ 0 w 2531839"/>
              <a:gd name="connsiteY0" fmla="*/ 125532 h 753176"/>
              <a:gd name="connsiteX1" fmla="*/ 125532 w 2531839"/>
              <a:gd name="connsiteY1" fmla="*/ 0 h 753176"/>
              <a:gd name="connsiteX2" fmla="*/ 718534 w 2531839"/>
              <a:gd name="connsiteY2" fmla="*/ 0 h 753176"/>
              <a:gd name="connsiteX3" fmla="*/ 1243112 w 2531839"/>
              <a:gd name="connsiteY3" fmla="*/ 0 h 753176"/>
              <a:gd name="connsiteX4" fmla="*/ 1836113 w 2531839"/>
              <a:gd name="connsiteY4" fmla="*/ 0 h 753176"/>
              <a:gd name="connsiteX5" fmla="*/ 2406307 w 2531839"/>
              <a:gd name="connsiteY5" fmla="*/ 0 h 753176"/>
              <a:gd name="connsiteX6" fmla="*/ 2531839 w 2531839"/>
              <a:gd name="connsiteY6" fmla="*/ 125532 h 753176"/>
              <a:gd name="connsiteX7" fmla="*/ 2531839 w 2531839"/>
              <a:gd name="connsiteY7" fmla="*/ 627644 h 753176"/>
              <a:gd name="connsiteX8" fmla="*/ 2406307 w 2531839"/>
              <a:gd name="connsiteY8" fmla="*/ 753176 h 753176"/>
              <a:gd name="connsiteX9" fmla="*/ 1881729 w 2531839"/>
              <a:gd name="connsiteY9" fmla="*/ 753176 h 753176"/>
              <a:gd name="connsiteX10" fmla="*/ 1288727 w 2531839"/>
              <a:gd name="connsiteY10" fmla="*/ 753176 h 753176"/>
              <a:gd name="connsiteX11" fmla="*/ 764149 w 2531839"/>
              <a:gd name="connsiteY11" fmla="*/ 753176 h 753176"/>
              <a:gd name="connsiteX12" fmla="*/ 125532 w 2531839"/>
              <a:gd name="connsiteY12" fmla="*/ 753176 h 753176"/>
              <a:gd name="connsiteX13" fmla="*/ 0 w 2531839"/>
              <a:gd name="connsiteY13" fmla="*/ 627644 h 753176"/>
              <a:gd name="connsiteX14" fmla="*/ 0 w 2531839"/>
              <a:gd name="connsiteY14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31839" h="753176" fill="none" extrusionOk="0">
                <a:moveTo>
                  <a:pt x="0" y="125532"/>
                </a:moveTo>
                <a:cubicBezTo>
                  <a:pt x="-2926" y="47788"/>
                  <a:pt x="53133" y="4021"/>
                  <a:pt x="125532" y="0"/>
                </a:cubicBezTo>
                <a:cubicBezTo>
                  <a:pt x="272573" y="-19850"/>
                  <a:pt x="551371" y="6029"/>
                  <a:pt x="718534" y="0"/>
                </a:cubicBezTo>
                <a:cubicBezTo>
                  <a:pt x="885697" y="-6029"/>
                  <a:pt x="1040204" y="15622"/>
                  <a:pt x="1243112" y="0"/>
                </a:cubicBezTo>
                <a:cubicBezTo>
                  <a:pt x="1446020" y="-15622"/>
                  <a:pt x="1706769" y="-16853"/>
                  <a:pt x="1836113" y="0"/>
                </a:cubicBezTo>
                <a:cubicBezTo>
                  <a:pt x="1965457" y="16853"/>
                  <a:pt x="2274923" y="-4853"/>
                  <a:pt x="2406307" y="0"/>
                </a:cubicBezTo>
                <a:cubicBezTo>
                  <a:pt x="2477094" y="718"/>
                  <a:pt x="2532020" y="59115"/>
                  <a:pt x="2531839" y="125532"/>
                </a:cubicBezTo>
                <a:cubicBezTo>
                  <a:pt x="2534974" y="358602"/>
                  <a:pt x="2519725" y="394980"/>
                  <a:pt x="2531839" y="627644"/>
                </a:cubicBezTo>
                <a:cubicBezTo>
                  <a:pt x="2536410" y="694924"/>
                  <a:pt x="2477341" y="749504"/>
                  <a:pt x="2406307" y="753176"/>
                </a:cubicBezTo>
                <a:cubicBezTo>
                  <a:pt x="2251380" y="734324"/>
                  <a:pt x="2115699" y="737506"/>
                  <a:pt x="1881729" y="753176"/>
                </a:cubicBezTo>
                <a:cubicBezTo>
                  <a:pt x="1647759" y="768846"/>
                  <a:pt x="1585141" y="730430"/>
                  <a:pt x="1288727" y="753176"/>
                </a:cubicBezTo>
                <a:cubicBezTo>
                  <a:pt x="992313" y="775922"/>
                  <a:pt x="1016795" y="729795"/>
                  <a:pt x="764149" y="753176"/>
                </a:cubicBezTo>
                <a:cubicBezTo>
                  <a:pt x="511503" y="776557"/>
                  <a:pt x="293277" y="747025"/>
                  <a:pt x="125532" y="753176"/>
                </a:cubicBezTo>
                <a:cubicBezTo>
                  <a:pt x="70366" y="747364"/>
                  <a:pt x="4566" y="701038"/>
                  <a:pt x="0" y="627644"/>
                </a:cubicBezTo>
                <a:cubicBezTo>
                  <a:pt x="-12792" y="522366"/>
                  <a:pt x="16063" y="256811"/>
                  <a:pt x="0" y="125532"/>
                </a:cubicBezTo>
                <a:close/>
              </a:path>
              <a:path w="2531839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347712" y="18365"/>
                  <a:pt x="571409" y="12383"/>
                  <a:pt x="695726" y="0"/>
                </a:cubicBezTo>
                <a:cubicBezTo>
                  <a:pt x="820043" y="-12383"/>
                  <a:pt x="1156743" y="13990"/>
                  <a:pt x="1311535" y="0"/>
                </a:cubicBezTo>
                <a:cubicBezTo>
                  <a:pt x="1466327" y="-13990"/>
                  <a:pt x="1871075" y="52549"/>
                  <a:pt x="2406307" y="0"/>
                </a:cubicBezTo>
                <a:cubicBezTo>
                  <a:pt x="2468632" y="9409"/>
                  <a:pt x="2531589" y="52034"/>
                  <a:pt x="2531839" y="125532"/>
                </a:cubicBezTo>
                <a:cubicBezTo>
                  <a:pt x="2513435" y="375760"/>
                  <a:pt x="2555934" y="440932"/>
                  <a:pt x="2531839" y="627644"/>
                </a:cubicBezTo>
                <a:cubicBezTo>
                  <a:pt x="2524471" y="695083"/>
                  <a:pt x="2467688" y="747284"/>
                  <a:pt x="2406307" y="753176"/>
                </a:cubicBezTo>
                <a:cubicBezTo>
                  <a:pt x="2145671" y="738050"/>
                  <a:pt x="1953175" y="731018"/>
                  <a:pt x="1813306" y="753176"/>
                </a:cubicBezTo>
                <a:cubicBezTo>
                  <a:pt x="1673437" y="775334"/>
                  <a:pt x="1435865" y="739180"/>
                  <a:pt x="1220304" y="753176"/>
                </a:cubicBezTo>
                <a:cubicBezTo>
                  <a:pt x="1004743" y="767172"/>
                  <a:pt x="952139" y="774296"/>
                  <a:pt x="718534" y="753176"/>
                </a:cubicBezTo>
                <a:cubicBezTo>
                  <a:pt x="484929" y="732057"/>
                  <a:pt x="345944" y="774329"/>
                  <a:pt x="125532" y="753176"/>
                </a:cubicBezTo>
                <a:cubicBezTo>
                  <a:pt x="48975" y="767985"/>
                  <a:pt x="-12451" y="704561"/>
                  <a:pt x="0" y="627644"/>
                </a:cubicBezTo>
                <a:cubicBezTo>
                  <a:pt x="5485" y="505685"/>
                  <a:pt x="-13062" y="299737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تمويل مشاريع جديدة أو التوسع</a:t>
            </a:r>
            <a:endParaRPr lang="en-US" sz="12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ADD71DE-F7FF-F884-D89B-69164DA24F61}"/>
              </a:ext>
            </a:extLst>
          </p:cNvPr>
          <p:cNvSpPr/>
          <p:nvPr/>
        </p:nvSpPr>
        <p:spPr>
          <a:xfrm>
            <a:off x="4842388" y="2260833"/>
            <a:ext cx="1742970" cy="872419"/>
          </a:xfrm>
          <a:custGeom>
            <a:avLst/>
            <a:gdLst>
              <a:gd name="connsiteX0" fmla="*/ 0 w 1742970"/>
              <a:gd name="connsiteY0" fmla="*/ 145406 h 872419"/>
              <a:gd name="connsiteX1" fmla="*/ 145406 w 1742970"/>
              <a:gd name="connsiteY1" fmla="*/ 0 h 872419"/>
              <a:gd name="connsiteX2" fmla="*/ 643980 w 1742970"/>
              <a:gd name="connsiteY2" fmla="*/ 0 h 872419"/>
              <a:gd name="connsiteX3" fmla="*/ 1142554 w 1742970"/>
              <a:gd name="connsiteY3" fmla="*/ 0 h 872419"/>
              <a:gd name="connsiteX4" fmla="*/ 1597564 w 1742970"/>
              <a:gd name="connsiteY4" fmla="*/ 0 h 872419"/>
              <a:gd name="connsiteX5" fmla="*/ 1742970 w 1742970"/>
              <a:gd name="connsiteY5" fmla="*/ 145406 h 872419"/>
              <a:gd name="connsiteX6" fmla="*/ 1742970 w 1742970"/>
              <a:gd name="connsiteY6" fmla="*/ 727013 h 872419"/>
              <a:gd name="connsiteX7" fmla="*/ 1597564 w 1742970"/>
              <a:gd name="connsiteY7" fmla="*/ 872419 h 872419"/>
              <a:gd name="connsiteX8" fmla="*/ 1098990 w 1742970"/>
              <a:gd name="connsiteY8" fmla="*/ 872419 h 872419"/>
              <a:gd name="connsiteX9" fmla="*/ 600416 w 1742970"/>
              <a:gd name="connsiteY9" fmla="*/ 872419 h 872419"/>
              <a:gd name="connsiteX10" fmla="*/ 145406 w 1742970"/>
              <a:gd name="connsiteY10" fmla="*/ 872419 h 872419"/>
              <a:gd name="connsiteX11" fmla="*/ 0 w 1742970"/>
              <a:gd name="connsiteY11" fmla="*/ 727013 h 872419"/>
              <a:gd name="connsiteX12" fmla="*/ 0 w 1742970"/>
              <a:gd name="connsiteY12" fmla="*/ 145406 h 8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2970" h="872419" fill="none" extrusionOk="0">
                <a:moveTo>
                  <a:pt x="0" y="145406"/>
                </a:moveTo>
                <a:cubicBezTo>
                  <a:pt x="-2019" y="63877"/>
                  <a:pt x="71675" y="-7592"/>
                  <a:pt x="145406" y="0"/>
                </a:cubicBezTo>
                <a:cubicBezTo>
                  <a:pt x="336106" y="-12482"/>
                  <a:pt x="492438" y="12508"/>
                  <a:pt x="643980" y="0"/>
                </a:cubicBezTo>
                <a:cubicBezTo>
                  <a:pt x="795522" y="-12508"/>
                  <a:pt x="1032371" y="5690"/>
                  <a:pt x="1142554" y="0"/>
                </a:cubicBezTo>
                <a:cubicBezTo>
                  <a:pt x="1252737" y="-5690"/>
                  <a:pt x="1407165" y="-5566"/>
                  <a:pt x="1597564" y="0"/>
                </a:cubicBezTo>
                <a:cubicBezTo>
                  <a:pt x="1675470" y="-235"/>
                  <a:pt x="1748098" y="62579"/>
                  <a:pt x="1742970" y="145406"/>
                </a:cubicBezTo>
                <a:cubicBezTo>
                  <a:pt x="1726969" y="348258"/>
                  <a:pt x="1721499" y="600146"/>
                  <a:pt x="1742970" y="727013"/>
                </a:cubicBezTo>
                <a:cubicBezTo>
                  <a:pt x="1736334" y="807124"/>
                  <a:pt x="1673289" y="862799"/>
                  <a:pt x="1597564" y="872419"/>
                </a:cubicBezTo>
                <a:cubicBezTo>
                  <a:pt x="1404365" y="887307"/>
                  <a:pt x="1225608" y="865840"/>
                  <a:pt x="1098990" y="872419"/>
                </a:cubicBezTo>
                <a:cubicBezTo>
                  <a:pt x="972372" y="878998"/>
                  <a:pt x="720001" y="850703"/>
                  <a:pt x="600416" y="872419"/>
                </a:cubicBezTo>
                <a:cubicBezTo>
                  <a:pt x="480831" y="894135"/>
                  <a:pt x="254810" y="861369"/>
                  <a:pt x="145406" y="872419"/>
                </a:cubicBezTo>
                <a:cubicBezTo>
                  <a:pt x="62446" y="862200"/>
                  <a:pt x="-13511" y="793959"/>
                  <a:pt x="0" y="727013"/>
                </a:cubicBezTo>
                <a:cubicBezTo>
                  <a:pt x="7964" y="564687"/>
                  <a:pt x="21643" y="423014"/>
                  <a:pt x="0" y="145406"/>
                </a:cubicBezTo>
                <a:close/>
              </a:path>
              <a:path w="1742970" h="872419" stroke="0" extrusionOk="0">
                <a:moveTo>
                  <a:pt x="0" y="145406"/>
                </a:moveTo>
                <a:cubicBezTo>
                  <a:pt x="11288" y="48884"/>
                  <a:pt x="63220" y="13999"/>
                  <a:pt x="145406" y="0"/>
                </a:cubicBezTo>
                <a:cubicBezTo>
                  <a:pt x="269748" y="20051"/>
                  <a:pt x="497495" y="-12442"/>
                  <a:pt x="629459" y="0"/>
                </a:cubicBezTo>
                <a:cubicBezTo>
                  <a:pt x="761423" y="12442"/>
                  <a:pt x="992512" y="-22122"/>
                  <a:pt x="1142554" y="0"/>
                </a:cubicBezTo>
                <a:cubicBezTo>
                  <a:pt x="1292596" y="22122"/>
                  <a:pt x="1496980" y="-22171"/>
                  <a:pt x="1597564" y="0"/>
                </a:cubicBezTo>
                <a:cubicBezTo>
                  <a:pt x="1669198" y="11650"/>
                  <a:pt x="1742650" y="59775"/>
                  <a:pt x="1742970" y="145406"/>
                </a:cubicBezTo>
                <a:cubicBezTo>
                  <a:pt x="1764455" y="386434"/>
                  <a:pt x="1732428" y="546933"/>
                  <a:pt x="1742970" y="727013"/>
                </a:cubicBezTo>
                <a:cubicBezTo>
                  <a:pt x="1738155" y="806084"/>
                  <a:pt x="1668999" y="865842"/>
                  <a:pt x="1597564" y="872419"/>
                </a:cubicBezTo>
                <a:cubicBezTo>
                  <a:pt x="1361404" y="858520"/>
                  <a:pt x="1300499" y="889585"/>
                  <a:pt x="1098990" y="872419"/>
                </a:cubicBezTo>
                <a:cubicBezTo>
                  <a:pt x="897481" y="855253"/>
                  <a:pt x="811978" y="862112"/>
                  <a:pt x="600416" y="872419"/>
                </a:cubicBezTo>
                <a:cubicBezTo>
                  <a:pt x="388854" y="882726"/>
                  <a:pt x="316459" y="892306"/>
                  <a:pt x="145406" y="872419"/>
                </a:cubicBezTo>
                <a:cubicBezTo>
                  <a:pt x="79204" y="885659"/>
                  <a:pt x="-5335" y="797760"/>
                  <a:pt x="0" y="727013"/>
                </a:cubicBezTo>
                <a:cubicBezTo>
                  <a:pt x="2073" y="480295"/>
                  <a:pt x="-11355" y="398142"/>
                  <a:pt x="0" y="14540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1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ar-EG" sz="11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تدفق نقدي إيجابي ومستدام يدل على صحة مالية جيدة.</a:t>
            </a:r>
            <a:endParaRPr lang="en-US" sz="105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1520ECA-3EBF-8029-3C89-7B7DA9DF4917}"/>
              </a:ext>
            </a:extLst>
          </p:cNvPr>
          <p:cNvSpPr/>
          <p:nvPr/>
        </p:nvSpPr>
        <p:spPr>
          <a:xfrm>
            <a:off x="2986479" y="3584011"/>
            <a:ext cx="1989563" cy="785790"/>
          </a:xfrm>
          <a:custGeom>
            <a:avLst/>
            <a:gdLst>
              <a:gd name="connsiteX0" fmla="*/ 0 w 1989563"/>
              <a:gd name="connsiteY0" fmla="*/ 130968 h 785790"/>
              <a:gd name="connsiteX1" fmla="*/ 130968 w 1989563"/>
              <a:gd name="connsiteY1" fmla="*/ 0 h 785790"/>
              <a:gd name="connsiteX2" fmla="*/ 724120 w 1989563"/>
              <a:gd name="connsiteY2" fmla="*/ 0 h 785790"/>
              <a:gd name="connsiteX3" fmla="*/ 1317272 w 1989563"/>
              <a:gd name="connsiteY3" fmla="*/ 0 h 785790"/>
              <a:gd name="connsiteX4" fmla="*/ 1858595 w 1989563"/>
              <a:gd name="connsiteY4" fmla="*/ 0 h 785790"/>
              <a:gd name="connsiteX5" fmla="*/ 1989563 w 1989563"/>
              <a:gd name="connsiteY5" fmla="*/ 130968 h 785790"/>
              <a:gd name="connsiteX6" fmla="*/ 1989563 w 1989563"/>
              <a:gd name="connsiteY6" fmla="*/ 654822 h 785790"/>
              <a:gd name="connsiteX7" fmla="*/ 1858595 w 1989563"/>
              <a:gd name="connsiteY7" fmla="*/ 785790 h 785790"/>
              <a:gd name="connsiteX8" fmla="*/ 1265443 w 1989563"/>
              <a:gd name="connsiteY8" fmla="*/ 785790 h 785790"/>
              <a:gd name="connsiteX9" fmla="*/ 672291 w 1989563"/>
              <a:gd name="connsiteY9" fmla="*/ 785790 h 785790"/>
              <a:gd name="connsiteX10" fmla="*/ 130968 w 1989563"/>
              <a:gd name="connsiteY10" fmla="*/ 785790 h 785790"/>
              <a:gd name="connsiteX11" fmla="*/ 0 w 1989563"/>
              <a:gd name="connsiteY11" fmla="*/ 654822 h 785790"/>
              <a:gd name="connsiteX12" fmla="*/ 0 w 1989563"/>
              <a:gd name="connsiteY12" fmla="*/ 130968 h 78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9563" h="785790" fill="none" extrusionOk="0">
                <a:moveTo>
                  <a:pt x="0" y="130968"/>
                </a:moveTo>
                <a:cubicBezTo>
                  <a:pt x="-8634" y="53409"/>
                  <a:pt x="61644" y="-3472"/>
                  <a:pt x="130968" y="0"/>
                </a:cubicBezTo>
                <a:cubicBezTo>
                  <a:pt x="394225" y="22662"/>
                  <a:pt x="474035" y="-8204"/>
                  <a:pt x="724120" y="0"/>
                </a:cubicBezTo>
                <a:cubicBezTo>
                  <a:pt x="974205" y="8204"/>
                  <a:pt x="1106761" y="-3202"/>
                  <a:pt x="1317272" y="0"/>
                </a:cubicBezTo>
                <a:cubicBezTo>
                  <a:pt x="1527783" y="3202"/>
                  <a:pt x="1665467" y="19591"/>
                  <a:pt x="1858595" y="0"/>
                </a:cubicBezTo>
                <a:cubicBezTo>
                  <a:pt x="1921169" y="-957"/>
                  <a:pt x="2001639" y="52700"/>
                  <a:pt x="1989563" y="130968"/>
                </a:cubicBezTo>
                <a:cubicBezTo>
                  <a:pt x="1983181" y="334042"/>
                  <a:pt x="1973941" y="472098"/>
                  <a:pt x="1989563" y="654822"/>
                </a:cubicBezTo>
                <a:cubicBezTo>
                  <a:pt x="1984729" y="727012"/>
                  <a:pt x="1926534" y="776565"/>
                  <a:pt x="1858595" y="785790"/>
                </a:cubicBezTo>
                <a:cubicBezTo>
                  <a:pt x="1645865" y="791726"/>
                  <a:pt x="1516790" y="757484"/>
                  <a:pt x="1265443" y="785790"/>
                </a:cubicBezTo>
                <a:cubicBezTo>
                  <a:pt x="1014096" y="814096"/>
                  <a:pt x="838688" y="760339"/>
                  <a:pt x="672291" y="785790"/>
                </a:cubicBezTo>
                <a:cubicBezTo>
                  <a:pt x="505894" y="811241"/>
                  <a:pt x="360494" y="764607"/>
                  <a:pt x="130968" y="785790"/>
                </a:cubicBezTo>
                <a:cubicBezTo>
                  <a:pt x="56223" y="776500"/>
                  <a:pt x="-2872" y="724314"/>
                  <a:pt x="0" y="654822"/>
                </a:cubicBezTo>
                <a:cubicBezTo>
                  <a:pt x="7663" y="414115"/>
                  <a:pt x="-14265" y="265288"/>
                  <a:pt x="0" y="130968"/>
                </a:cubicBezTo>
                <a:close/>
              </a:path>
              <a:path w="1989563" h="785790" stroke="0" extrusionOk="0">
                <a:moveTo>
                  <a:pt x="0" y="130968"/>
                </a:moveTo>
                <a:cubicBezTo>
                  <a:pt x="9050" y="45636"/>
                  <a:pt x="57766" y="6482"/>
                  <a:pt x="130968" y="0"/>
                </a:cubicBezTo>
                <a:cubicBezTo>
                  <a:pt x="408656" y="25740"/>
                  <a:pt x="516710" y="-19399"/>
                  <a:pt x="706844" y="0"/>
                </a:cubicBezTo>
                <a:cubicBezTo>
                  <a:pt x="896978" y="19399"/>
                  <a:pt x="1093455" y="16449"/>
                  <a:pt x="1317272" y="0"/>
                </a:cubicBezTo>
                <a:cubicBezTo>
                  <a:pt x="1541089" y="-16449"/>
                  <a:pt x="1731425" y="-8025"/>
                  <a:pt x="1858595" y="0"/>
                </a:cubicBezTo>
                <a:cubicBezTo>
                  <a:pt x="1921224" y="13035"/>
                  <a:pt x="1988948" y="48382"/>
                  <a:pt x="1989563" y="130968"/>
                </a:cubicBezTo>
                <a:cubicBezTo>
                  <a:pt x="2014197" y="339851"/>
                  <a:pt x="1985478" y="466905"/>
                  <a:pt x="1989563" y="654822"/>
                </a:cubicBezTo>
                <a:cubicBezTo>
                  <a:pt x="1980435" y="724813"/>
                  <a:pt x="1925609" y="781847"/>
                  <a:pt x="1858595" y="785790"/>
                </a:cubicBezTo>
                <a:cubicBezTo>
                  <a:pt x="1724217" y="788606"/>
                  <a:pt x="1513840" y="793394"/>
                  <a:pt x="1265443" y="785790"/>
                </a:cubicBezTo>
                <a:cubicBezTo>
                  <a:pt x="1017046" y="778186"/>
                  <a:pt x="844942" y="790474"/>
                  <a:pt x="672291" y="785790"/>
                </a:cubicBezTo>
                <a:cubicBezTo>
                  <a:pt x="499640" y="781106"/>
                  <a:pt x="381833" y="792271"/>
                  <a:pt x="130968" y="785790"/>
                </a:cubicBezTo>
                <a:cubicBezTo>
                  <a:pt x="67015" y="793655"/>
                  <a:pt x="-4733" y="718675"/>
                  <a:pt x="0" y="654822"/>
                </a:cubicBezTo>
                <a:cubicBezTo>
                  <a:pt x="-9077" y="520582"/>
                  <a:pt x="-167" y="356685"/>
                  <a:pt x="0" y="130968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1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أكثر قدرة على دعم استثماراتها وتوزيع الأرباح</a:t>
            </a:r>
            <a:endParaRPr lang="en-US" sz="11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39C839-AAEF-85AD-DF16-0ACA11304EFA}"/>
              </a:ext>
            </a:extLst>
          </p:cNvPr>
          <p:cNvSpPr/>
          <p:nvPr/>
        </p:nvSpPr>
        <p:spPr>
          <a:xfrm>
            <a:off x="2907233" y="4531040"/>
            <a:ext cx="2148053" cy="970341"/>
          </a:xfrm>
          <a:custGeom>
            <a:avLst/>
            <a:gdLst>
              <a:gd name="connsiteX0" fmla="*/ 0 w 2148053"/>
              <a:gd name="connsiteY0" fmla="*/ 161727 h 970341"/>
              <a:gd name="connsiteX1" fmla="*/ 161727 w 2148053"/>
              <a:gd name="connsiteY1" fmla="*/ 0 h 970341"/>
              <a:gd name="connsiteX2" fmla="*/ 788173 w 2148053"/>
              <a:gd name="connsiteY2" fmla="*/ 0 h 970341"/>
              <a:gd name="connsiteX3" fmla="*/ 1414618 w 2148053"/>
              <a:gd name="connsiteY3" fmla="*/ 0 h 970341"/>
              <a:gd name="connsiteX4" fmla="*/ 1986326 w 2148053"/>
              <a:gd name="connsiteY4" fmla="*/ 0 h 970341"/>
              <a:gd name="connsiteX5" fmla="*/ 2148053 w 2148053"/>
              <a:gd name="connsiteY5" fmla="*/ 161727 h 970341"/>
              <a:gd name="connsiteX6" fmla="*/ 2148053 w 2148053"/>
              <a:gd name="connsiteY6" fmla="*/ 808614 h 970341"/>
              <a:gd name="connsiteX7" fmla="*/ 1986326 w 2148053"/>
              <a:gd name="connsiteY7" fmla="*/ 970341 h 970341"/>
              <a:gd name="connsiteX8" fmla="*/ 1359880 w 2148053"/>
              <a:gd name="connsiteY8" fmla="*/ 970341 h 970341"/>
              <a:gd name="connsiteX9" fmla="*/ 733435 w 2148053"/>
              <a:gd name="connsiteY9" fmla="*/ 970341 h 970341"/>
              <a:gd name="connsiteX10" fmla="*/ 161727 w 2148053"/>
              <a:gd name="connsiteY10" fmla="*/ 970341 h 970341"/>
              <a:gd name="connsiteX11" fmla="*/ 0 w 2148053"/>
              <a:gd name="connsiteY11" fmla="*/ 808614 h 970341"/>
              <a:gd name="connsiteX12" fmla="*/ 0 w 2148053"/>
              <a:gd name="connsiteY12" fmla="*/ 161727 h 97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48053" h="970341" fill="none" extrusionOk="0">
                <a:moveTo>
                  <a:pt x="0" y="161727"/>
                </a:moveTo>
                <a:cubicBezTo>
                  <a:pt x="-14958" y="63353"/>
                  <a:pt x="79419" y="-8094"/>
                  <a:pt x="161727" y="0"/>
                </a:cubicBezTo>
                <a:cubicBezTo>
                  <a:pt x="335383" y="4753"/>
                  <a:pt x="630834" y="-8403"/>
                  <a:pt x="788173" y="0"/>
                </a:cubicBezTo>
                <a:cubicBezTo>
                  <a:pt x="945512" y="8403"/>
                  <a:pt x="1147837" y="19138"/>
                  <a:pt x="1414618" y="0"/>
                </a:cubicBezTo>
                <a:cubicBezTo>
                  <a:pt x="1681400" y="-19138"/>
                  <a:pt x="1807156" y="-28276"/>
                  <a:pt x="1986326" y="0"/>
                </a:cubicBezTo>
                <a:cubicBezTo>
                  <a:pt x="2068632" y="-688"/>
                  <a:pt x="2162774" y="65171"/>
                  <a:pt x="2148053" y="161727"/>
                </a:cubicBezTo>
                <a:cubicBezTo>
                  <a:pt x="2165171" y="471796"/>
                  <a:pt x="2158735" y="497886"/>
                  <a:pt x="2148053" y="808614"/>
                </a:cubicBezTo>
                <a:cubicBezTo>
                  <a:pt x="2135321" y="897559"/>
                  <a:pt x="2074604" y="968155"/>
                  <a:pt x="1986326" y="970341"/>
                </a:cubicBezTo>
                <a:cubicBezTo>
                  <a:pt x="1773822" y="992948"/>
                  <a:pt x="1657512" y="940253"/>
                  <a:pt x="1359880" y="970341"/>
                </a:cubicBezTo>
                <a:cubicBezTo>
                  <a:pt x="1062248" y="1000429"/>
                  <a:pt x="975213" y="963778"/>
                  <a:pt x="733435" y="970341"/>
                </a:cubicBezTo>
                <a:cubicBezTo>
                  <a:pt x="491658" y="976904"/>
                  <a:pt x="407211" y="976614"/>
                  <a:pt x="161727" y="970341"/>
                </a:cubicBezTo>
                <a:cubicBezTo>
                  <a:pt x="69381" y="958685"/>
                  <a:pt x="-13379" y="884704"/>
                  <a:pt x="0" y="808614"/>
                </a:cubicBezTo>
                <a:cubicBezTo>
                  <a:pt x="-17422" y="521062"/>
                  <a:pt x="-20142" y="439537"/>
                  <a:pt x="0" y="161727"/>
                </a:cubicBezTo>
                <a:close/>
              </a:path>
              <a:path w="2148053" h="970341" stroke="0" extrusionOk="0">
                <a:moveTo>
                  <a:pt x="0" y="161727"/>
                </a:moveTo>
                <a:cubicBezTo>
                  <a:pt x="3667" y="67141"/>
                  <a:pt x="71591" y="6083"/>
                  <a:pt x="161727" y="0"/>
                </a:cubicBezTo>
                <a:cubicBezTo>
                  <a:pt x="329344" y="26403"/>
                  <a:pt x="569718" y="22733"/>
                  <a:pt x="769927" y="0"/>
                </a:cubicBezTo>
                <a:cubicBezTo>
                  <a:pt x="970136" y="-22733"/>
                  <a:pt x="1175068" y="13437"/>
                  <a:pt x="1414618" y="0"/>
                </a:cubicBezTo>
                <a:cubicBezTo>
                  <a:pt x="1654168" y="-13437"/>
                  <a:pt x="1837876" y="25578"/>
                  <a:pt x="1986326" y="0"/>
                </a:cubicBezTo>
                <a:cubicBezTo>
                  <a:pt x="2071556" y="5493"/>
                  <a:pt x="2146760" y="50871"/>
                  <a:pt x="2148053" y="161727"/>
                </a:cubicBezTo>
                <a:cubicBezTo>
                  <a:pt x="2178628" y="347427"/>
                  <a:pt x="2143142" y="606467"/>
                  <a:pt x="2148053" y="808614"/>
                </a:cubicBezTo>
                <a:cubicBezTo>
                  <a:pt x="2136580" y="894990"/>
                  <a:pt x="2070624" y="966618"/>
                  <a:pt x="1986326" y="970341"/>
                </a:cubicBezTo>
                <a:cubicBezTo>
                  <a:pt x="1823328" y="947204"/>
                  <a:pt x="1593319" y="972316"/>
                  <a:pt x="1359880" y="970341"/>
                </a:cubicBezTo>
                <a:cubicBezTo>
                  <a:pt x="1126441" y="968366"/>
                  <a:pt x="896531" y="959157"/>
                  <a:pt x="733435" y="970341"/>
                </a:cubicBezTo>
                <a:cubicBezTo>
                  <a:pt x="570339" y="981525"/>
                  <a:pt x="415738" y="990392"/>
                  <a:pt x="161727" y="970341"/>
                </a:cubicBezTo>
                <a:cubicBezTo>
                  <a:pt x="79634" y="977124"/>
                  <a:pt x="-8688" y="882367"/>
                  <a:pt x="0" y="808614"/>
                </a:cubicBezTo>
                <a:cubicBezTo>
                  <a:pt x="-9155" y="660317"/>
                  <a:pt x="-26485" y="434755"/>
                  <a:pt x="0" y="161727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مما يجعلها جذابة للمستثمرين</a:t>
            </a:r>
            <a:endParaRPr lang="en-US" sz="16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91FC4F-AD3A-D2D7-F4E8-4FD60D1714A9}"/>
              </a:ext>
            </a:extLst>
          </p:cNvPr>
          <p:cNvSpPr/>
          <p:nvPr/>
        </p:nvSpPr>
        <p:spPr>
          <a:xfrm>
            <a:off x="6690633" y="2327278"/>
            <a:ext cx="2447282" cy="674229"/>
          </a:xfrm>
          <a:custGeom>
            <a:avLst/>
            <a:gdLst>
              <a:gd name="connsiteX0" fmla="*/ 0 w 2447282"/>
              <a:gd name="connsiteY0" fmla="*/ 112374 h 674229"/>
              <a:gd name="connsiteX1" fmla="*/ 112374 w 2447282"/>
              <a:gd name="connsiteY1" fmla="*/ 0 h 674229"/>
              <a:gd name="connsiteX2" fmla="*/ 690233 w 2447282"/>
              <a:gd name="connsiteY2" fmla="*/ 0 h 674229"/>
              <a:gd name="connsiteX3" fmla="*/ 1201416 w 2447282"/>
              <a:gd name="connsiteY3" fmla="*/ 0 h 674229"/>
              <a:gd name="connsiteX4" fmla="*/ 1779275 w 2447282"/>
              <a:gd name="connsiteY4" fmla="*/ 0 h 674229"/>
              <a:gd name="connsiteX5" fmla="*/ 2334908 w 2447282"/>
              <a:gd name="connsiteY5" fmla="*/ 0 h 674229"/>
              <a:gd name="connsiteX6" fmla="*/ 2447282 w 2447282"/>
              <a:gd name="connsiteY6" fmla="*/ 112374 h 674229"/>
              <a:gd name="connsiteX7" fmla="*/ 2447282 w 2447282"/>
              <a:gd name="connsiteY7" fmla="*/ 561855 h 674229"/>
              <a:gd name="connsiteX8" fmla="*/ 2334908 w 2447282"/>
              <a:gd name="connsiteY8" fmla="*/ 674229 h 674229"/>
              <a:gd name="connsiteX9" fmla="*/ 1823725 w 2447282"/>
              <a:gd name="connsiteY9" fmla="*/ 674229 h 674229"/>
              <a:gd name="connsiteX10" fmla="*/ 1245866 w 2447282"/>
              <a:gd name="connsiteY10" fmla="*/ 674229 h 674229"/>
              <a:gd name="connsiteX11" fmla="*/ 734684 w 2447282"/>
              <a:gd name="connsiteY11" fmla="*/ 674229 h 674229"/>
              <a:gd name="connsiteX12" fmla="*/ 112374 w 2447282"/>
              <a:gd name="connsiteY12" fmla="*/ 674229 h 674229"/>
              <a:gd name="connsiteX13" fmla="*/ 0 w 2447282"/>
              <a:gd name="connsiteY13" fmla="*/ 561855 h 674229"/>
              <a:gd name="connsiteX14" fmla="*/ 0 w 2447282"/>
              <a:gd name="connsiteY14" fmla="*/ 112374 h 67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7282" h="674229" fill="none" extrusionOk="0">
                <a:moveTo>
                  <a:pt x="0" y="112374"/>
                </a:moveTo>
                <a:cubicBezTo>
                  <a:pt x="-3915" y="39056"/>
                  <a:pt x="48585" y="2262"/>
                  <a:pt x="112374" y="0"/>
                </a:cubicBezTo>
                <a:cubicBezTo>
                  <a:pt x="280738" y="-2294"/>
                  <a:pt x="500266" y="-8316"/>
                  <a:pt x="690233" y="0"/>
                </a:cubicBezTo>
                <a:cubicBezTo>
                  <a:pt x="880200" y="8316"/>
                  <a:pt x="946904" y="-15572"/>
                  <a:pt x="1201416" y="0"/>
                </a:cubicBezTo>
                <a:cubicBezTo>
                  <a:pt x="1455928" y="15572"/>
                  <a:pt x="1663110" y="23803"/>
                  <a:pt x="1779275" y="0"/>
                </a:cubicBezTo>
                <a:cubicBezTo>
                  <a:pt x="1895440" y="-23803"/>
                  <a:pt x="2065689" y="2122"/>
                  <a:pt x="2334908" y="0"/>
                </a:cubicBezTo>
                <a:cubicBezTo>
                  <a:pt x="2399011" y="1005"/>
                  <a:pt x="2447983" y="61600"/>
                  <a:pt x="2447282" y="112374"/>
                </a:cubicBezTo>
                <a:cubicBezTo>
                  <a:pt x="2468110" y="305903"/>
                  <a:pt x="2446368" y="351018"/>
                  <a:pt x="2447282" y="561855"/>
                </a:cubicBezTo>
                <a:cubicBezTo>
                  <a:pt x="2458632" y="618830"/>
                  <a:pt x="2401439" y="664604"/>
                  <a:pt x="2334908" y="674229"/>
                </a:cubicBezTo>
                <a:cubicBezTo>
                  <a:pt x="2214029" y="672670"/>
                  <a:pt x="2039165" y="689947"/>
                  <a:pt x="1823725" y="674229"/>
                </a:cubicBezTo>
                <a:cubicBezTo>
                  <a:pt x="1608285" y="658511"/>
                  <a:pt x="1473489" y="673402"/>
                  <a:pt x="1245866" y="674229"/>
                </a:cubicBezTo>
                <a:cubicBezTo>
                  <a:pt x="1018243" y="675056"/>
                  <a:pt x="874417" y="682049"/>
                  <a:pt x="734684" y="674229"/>
                </a:cubicBezTo>
                <a:cubicBezTo>
                  <a:pt x="594951" y="666409"/>
                  <a:pt x="316981" y="667113"/>
                  <a:pt x="112374" y="674229"/>
                </a:cubicBezTo>
                <a:cubicBezTo>
                  <a:pt x="52906" y="673164"/>
                  <a:pt x="3263" y="626822"/>
                  <a:pt x="0" y="561855"/>
                </a:cubicBezTo>
                <a:cubicBezTo>
                  <a:pt x="2347" y="406420"/>
                  <a:pt x="-21136" y="334396"/>
                  <a:pt x="0" y="112374"/>
                </a:cubicBezTo>
                <a:close/>
              </a:path>
              <a:path w="2447282" h="674229" stroke="0" extrusionOk="0">
                <a:moveTo>
                  <a:pt x="0" y="112374"/>
                </a:moveTo>
                <a:cubicBezTo>
                  <a:pt x="3556" y="45204"/>
                  <a:pt x="48662" y="12291"/>
                  <a:pt x="112374" y="0"/>
                </a:cubicBezTo>
                <a:cubicBezTo>
                  <a:pt x="247443" y="24161"/>
                  <a:pt x="408866" y="-22408"/>
                  <a:pt x="668008" y="0"/>
                </a:cubicBezTo>
                <a:cubicBezTo>
                  <a:pt x="927150" y="22408"/>
                  <a:pt x="1011089" y="-14479"/>
                  <a:pt x="1268092" y="0"/>
                </a:cubicBezTo>
                <a:cubicBezTo>
                  <a:pt x="1525095" y="14479"/>
                  <a:pt x="1966569" y="13956"/>
                  <a:pt x="2334908" y="0"/>
                </a:cubicBezTo>
                <a:cubicBezTo>
                  <a:pt x="2388887" y="10859"/>
                  <a:pt x="2446422" y="35980"/>
                  <a:pt x="2447282" y="112374"/>
                </a:cubicBezTo>
                <a:cubicBezTo>
                  <a:pt x="2462441" y="264978"/>
                  <a:pt x="2430498" y="417894"/>
                  <a:pt x="2447282" y="561855"/>
                </a:cubicBezTo>
                <a:cubicBezTo>
                  <a:pt x="2438116" y="621566"/>
                  <a:pt x="2391732" y="670345"/>
                  <a:pt x="2334908" y="674229"/>
                </a:cubicBezTo>
                <a:cubicBezTo>
                  <a:pt x="2080330" y="659180"/>
                  <a:pt x="1994485" y="684202"/>
                  <a:pt x="1757049" y="674229"/>
                </a:cubicBezTo>
                <a:cubicBezTo>
                  <a:pt x="1519613" y="664256"/>
                  <a:pt x="1435947" y="659691"/>
                  <a:pt x="1179190" y="674229"/>
                </a:cubicBezTo>
                <a:cubicBezTo>
                  <a:pt x="922433" y="688767"/>
                  <a:pt x="922494" y="683323"/>
                  <a:pt x="690233" y="674229"/>
                </a:cubicBezTo>
                <a:cubicBezTo>
                  <a:pt x="457972" y="665135"/>
                  <a:pt x="259117" y="698262"/>
                  <a:pt x="112374" y="674229"/>
                </a:cubicBezTo>
                <a:cubicBezTo>
                  <a:pt x="46803" y="681419"/>
                  <a:pt x="-3673" y="626155"/>
                  <a:pt x="0" y="561855"/>
                </a:cubicBezTo>
                <a:cubicBezTo>
                  <a:pt x="14262" y="440310"/>
                  <a:pt x="8631" y="258226"/>
                  <a:pt x="0" y="11237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1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تدفق نقدي مستمر يعزز من قدرة الشركة على إدارة ديونها بكفاءة.</a:t>
            </a:r>
            <a:endParaRPr lang="en-US" sz="11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02FB94-2170-6148-CCF9-081B74562FA8}"/>
              </a:ext>
            </a:extLst>
          </p:cNvPr>
          <p:cNvSpPr/>
          <p:nvPr/>
        </p:nvSpPr>
        <p:spPr>
          <a:xfrm>
            <a:off x="5169504" y="3576500"/>
            <a:ext cx="1445215" cy="727067"/>
          </a:xfrm>
          <a:custGeom>
            <a:avLst/>
            <a:gdLst>
              <a:gd name="connsiteX0" fmla="*/ 0 w 1445215"/>
              <a:gd name="connsiteY0" fmla="*/ 121180 h 727067"/>
              <a:gd name="connsiteX1" fmla="*/ 121180 w 1445215"/>
              <a:gd name="connsiteY1" fmla="*/ 0 h 727067"/>
              <a:gd name="connsiteX2" fmla="*/ 698550 w 1445215"/>
              <a:gd name="connsiteY2" fmla="*/ 0 h 727067"/>
              <a:gd name="connsiteX3" fmla="*/ 1324035 w 1445215"/>
              <a:gd name="connsiteY3" fmla="*/ 0 h 727067"/>
              <a:gd name="connsiteX4" fmla="*/ 1445215 w 1445215"/>
              <a:gd name="connsiteY4" fmla="*/ 121180 h 727067"/>
              <a:gd name="connsiteX5" fmla="*/ 1445215 w 1445215"/>
              <a:gd name="connsiteY5" fmla="*/ 605887 h 727067"/>
              <a:gd name="connsiteX6" fmla="*/ 1324035 w 1445215"/>
              <a:gd name="connsiteY6" fmla="*/ 727067 h 727067"/>
              <a:gd name="connsiteX7" fmla="*/ 746665 w 1445215"/>
              <a:gd name="connsiteY7" fmla="*/ 727067 h 727067"/>
              <a:gd name="connsiteX8" fmla="*/ 121180 w 1445215"/>
              <a:gd name="connsiteY8" fmla="*/ 727067 h 727067"/>
              <a:gd name="connsiteX9" fmla="*/ 0 w 1445215"/>
              <a:gd name="connsiteY9" fmla="*/ 605887 h 727067"/>
              <a:gd name="connsiteX10" fmla="*/ 0 w 1445215"/>
              <a:gd name="connsiteY10" fmla="*/ 121180 h 727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5215" h="727067" fill="none" extrusionOk="0">
                <a:moveTo>
                  <a:pt x="0" y="121180"/>
                </a:moveTo>
                <a:cubicBezTo>
                  <a:pt x="-6338" y="67239"/>
                  <a:pt x="52147" y="1284"/>
                  <a:pt x="121180" y="0"/>
                </a:cubicBezTo>
                <a:cubicBezTo>
                  <a:pt x="265726" y="-15089"/>
                  <a:pt x="527277" y="19876"/>
                  <a:pt x="698550" y="0"/>
                </a:cubicBezTo>
                <a:cubicBezTo>
                  <a:pt x="869823" y="-19876"/>
                  <a:pt x="1052739" y="19324"/>
                  <a:pt x="1324035" y="0"/>
                </a:cubicBezTo>
                <a:cubicBezTo>
                  <a:pt x="1393308" y="-15759"/>
                  <a:pt x="1448824" y="55181"/>
                  <a:pt x="1445215" y="121180"/>
                </a:cubicBezTo>
                <a:cubicBezTo>
                  <a:pt x="1435216" y="279233"/>
                  <a:pt x="1455663" y="372360"/>
                  <a:pt x="1445215" y="605887"/>
                </a:cubicBezTo>
                <a:cubicBezTo>
                  <a:pt x="1440221" y="672323"/>
                  <a:pt x="1405251" y="720042"/>
                  <a:pt x="1324035" y="727067"/>
                </a:cubicBezTo>
                <a:cubicBezTo>
                  <a:pt x="1055985" y="749510"/>
                  <a:pt x="954195" y="718506"/>
                  <a:pt x="746665" y="727067"/>
                </a:cubicBezTo>
                <a:cubicBezTo>
                  <a:pt x="539135" y="735629"/>
                  <a:pt x="334217" y="716730"/>
                  <a:pt x="121180" y="727067"/>
                </a:cubicBezTo>
                <a:cubicBezTo>
                  <a:pt x="51142" y="731447"/>
                  <a:pt x="11560" y="671409"/>
                  <a:pt x="0" y="605887"/>
                </a:cubicBezTo>
                <a:cubicBezTo>
                  <a:pt x="-12340" y="486433"/>
                  <a:pt x="4148" y="284551"/>
                  <a:pt x="0" y="121180"/>
                </a:cubicBezTo>
                <a:close/>
              </a:path>
              <a:path w="1445215" h="727067" stroke="0" extrusionOk="0">
                <a:moveTo>
                  <a:pt x="0" y="121180"/>
                </a:moveTo>
                <a:cubicBezTo>
                  <a:pt x="2292" y="50961"/>
                  <a:pt x="53307" y="7051"/>
                  <a:pt x="121180" y="0"/>
                </a:cubicBezTo>
                <a:cubicBezTo>
                  <a:pt x="257418" y="10652"/>
                  <a:pt x="550030" y="-8510"/>
                  <a:pt x="722608" y="0"/>
                </a:cubicBezTo>
                <a:cubicBezTo>
                  <a:pt x="895186" y="8510"/>
                  <a:pt x="1124605" y="3126"/>
                  <a:pt x="1324035" y="0"/>
                </a:cubicBezTo>
                <a:cubicBezTo>
                  <a:pt x="1386087" y="-5390"/>
                  <a:pt x="1450283" y="52133"/>
                  <a:pt x="1445215" y="121180"/>
                </a:cubicBezTo>
                <a:cubicBezTo>
                  <a:pt x="1455786" y="242396"/>
                  <a:pt x="1440944" y="416342"/>
                  <a:pt x="1445215" y="605887"/>
                </a:cubicBezTo>
                <a:cubicBezTo>
                  <a:pt x="1441154" y="678442"/>
                  <a:pt x="1393500" y="726532"/>
                  <a:pt x="1324035" y="727067"/>
                </a:cubicBezTo>
                <a:cubicBezTo>
                  <a:pt x="1128697" y="720640"/>
                  <a:pt x="1013340" y="753721"/>
                  <a:pt x="746665" y="727067"/>
                </a:cubicBezTo>
                <a:cubicBezTo>
                  <a:pt x="479990" y="700414"/>
                  <a:pt x="345177" y="728646"/>
                  <a:pt x="121180" y="727067"/>
                </a:cubicBezTo>
                <a:cubicBezTo>
                  <a:pt x="57979" y="732879"/>
                  <a:pt x="-3565" y="689071"/>
                  <a:pt x="0" y="605887"/>
                </a:cubicBezTo>
                <a:cubicBezTo>
                  <a:pt x="-6739" y="393815"/>
                  <a:pt x="1298" y="306031"/>
                  <a:pt x="0" y="12118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استخدامها لسداد الديون</a:t>
            </a:r>
            <a:endParaRPr lang="en-US" sz="12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E0FFF16-51F0-BAF7-DBD8-626D6E0388E7}"/>
              </a:ext>
            </a:extLst>
          </p:cNvPr>
          <p:cNvSpPr/>
          <p:nvPr/>
        </p:nvSpPr>
        <p:spPr>
          <a:xfrm>
            <a:off x="5118650" y="4705135"/>
            <a:ext cx="1747739" cy="623650"/>
          </a:xfrm>
          <a:custGeom>
            <a:avLst/>
            <a:gdLst>
              <a:gd name="connsiteX0" fmla="*/ 0 w 1747739"/>
              <a:gd name="connsiteY0" fmla="*/ 103944 h 623650"/>
              <a:gd name="connsiteX1" fmla="*/ 103944 w 1747739"/>
              <a:gd name="connsiteY1" fmla="*/ 0 h 623650"/>
              <a:gd name="connsiteX2" fmla="*/ 632626 w 1747739"/>
              <a:gd name="connsiteY2" fmla="*/ 0 h 623650"/>
              <a:gd name="connsiteX3" fmla="*/ 1161308 w 1747739"/>
              <a:gd name="connsiteY3" fmla="*/ 0 h 623650"/>
              <a:gd name="connsiteX4" fmla="*/ 1643795 w 1747739"/>
              <a:gd name="connsiteY4" fmla="*/ 0 h 623650"/>
              <a:gd name="connsiteX5" fmla="*/ 1747739 w 1747739"/>
              <a:gd name="connsiteY5" fmla="*/ 103944 h 623650"/>
              <a:gd name="connsiteX6" fmla="*/ 1747739 w 1747739"/>
              <a:gd name="connsiteY6" fmla="*/ 519706 h 623650"/>
              <a:gd name="connsiteX7" fmla="*/ 1643795 w 1747739"/>
              <a:gd name="connsiteY7" fmla="*/ 623650 h 623650"/>
              <a:gd name="connsiteX8" fmla="*/ 1115113 w 1747739"/>
              <a:gd name="connsiteY8" fmla="*/ 623650 h 623650"/>
              <a:gd name="connsiteX9" fmla="*/ 586431 w 1747739"/>
              <a:gd name="connsiteY9" fmla="*/ 623650 h 623650"/>
              <a:gd name="connsiteX10" fmla="*/ 103944 w 1747739"/>
              <a:gd name="connsiteY10" fmla="*/ 623650 h 623650"/>
              <a:gd name="connsiteX11" fmla="*/ 0 w 1747739"/>
              <a:gd name="connsiteY11" fmla="*/ 519706 h 623650"/>
              <a:gd name="connsiteX12" fmla="*/ 0 w 1747739"/>
              <a:gd name="connsiteY12" fmla="*/ 103944 h 62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7739" h="623650" fill="none" extrusionOk="0">
                <a:moveTo>
                  <a:pt x="0" y="103944"/>
                </a:moveTo>
                <a:cubicBezTo>
                  <a:pt x="-5703" y="43085"/>
                  <a:pt x="49038" y="-2888"/>
                  <a:pt x="103944" y="0"/>
                </a:cubicBezTo>
                <a:cubicBezTo>
                  <a:pt x="346387" y="11118"/>
                  <a:pt x="391111" y="7478"/>
                  <a:pt x="632626" y="0"/>
                </a:cubicBezTo>
                <a:cubicBezTo>
                  <a:pt x="874141" y="-7478"/>
                  <a:pt x="1039293" y="-11048"/>
                  <a:pt x="1161308" y="0"/>
                </a:cubicBezTo>
                <a:cubicBezTo>
                  <a:pt x="1283323" y="11048"/>
                  <a:pt x="1522066" y="14791"/>
                  <a:pt x="1643795" y="0"/>
                </a:cubicBezTo>
                <a:cubicBezTo>
                  <a:pt x="1696428" y="-468"/>
                  <a:pt x="1757625" y="41677"/>
                  <a:pt x="1747739" y="103944"/>
                </a:cubicBezTo>
                <a:cubicBezTo>
                  <a:pt x="1729944" y="283017"/>
                  <a:pt x="1733574" y="393610"/>
                  <a:pt x="1747739" y="519706"/>
                </a:cubicBezTo>
                <a:cubicBezTo>
                  <a:pt x="1734869" y="576735"/>
                  <a:pt x="1697662" y="616217"/>
                  <a:pt x="1643795" y="623650"/>
                </a:cubicBezTo>
                <a:cubicBezTo>
                  <a:pt x="1406734" y="649237"/>
                  <a:pt x="1333379" y="604557"/>
                  <a:pt x="1115113" y="623650"/>
                </a:cubicBezTo>
                <a:cubicBezTo>
                  <a:pt x="896847" y="642743"/>
                  <a:pt x="702192" y="620202"/>
                  <a:pt x="586431" y="623650"/>
                </a:cubicBezTo>
                <a:cubicBezTo>
                  <a:pt x="470670" y="627098"/>
                  <a:pt x="246044" y="608314"/>
                  <a:pt x="103944" y="623650"/>
                </a:cubicBezTo>
                <a:cubicBezTo>
                  <a:pt x="44526" y="615908"/>
                  <a:pt x="-2906" y="574239"/>
                  <a:pt x="0" y="519706"/>
                </a:cubicBezTo>
                <a:cubicBezTo>
                  <a:pt x="15054" y="371495"/>
                  <a:pt x="-3722" y="223353"/>
                  <a:pt x="0" y="103944"/>
                </a:cubicBezTo>
                <a:close/>
              </a:path>
              <a:path w="1747739" h="623650" stroke="0" extrusionOk="0">
                <a:moveTo>
                  <a:pt x="0" y="103944"/>
                </a:moveTo>
                <a:cubicBezTo>
                  <a:pt x="3125" y="42048"/>
                  <a:pt x="45012" y="11355"/>
                  <a:pt x="103944" y="0"/>
                </a:cubicBezTo>
                <a:cubicBezTo>
                  <a:pt x="286533" y="-20031"/>
                  <a:pt x="513148" y="2458"/>
                  <a:pt x="617228" y="0"/>
                </a:cubicBezTo>
                <a:cubicBezTo>
                  <a:pt x="721308" y="-2458"/>
                  <a:pt x="1007907" y="-19565"/>
                  <a:pt x="1161308" y="0"/>
                </a:cubicBezTo>
                <a:cubicBezTo>
                  <a:pt x="1314709" y="19565"/>
                  <a:pt x="1534314" y="-13262"/>
                  <a:pt x="1643795" y="0"/>
                </a:cubicBezTo>
                <a:cubicBezTo>
                  <a:pt x="1699439" y="2369"/>
                  <a:pt x="1747322" y="39581"/>
                  <a:pt x="1747739" y="103944"/>
                </a:cubicBezTo>
                <a:cubicBezTo>
                  <a:pt x="1760651" y="271391"/>
                  <a:pt x="1727582" y="384638"/>
                  <a:pt x="1747739" y="519706"/>
                </a:cubicBezTo>
                <a:cubicBezTo>
                  <a:pt x="1746068" y="576684"/>
                  <a:pt x="1695316" y="619286"/>
                  <a:pt x="1643795" y="623650"/>
                </a:cubicBezTo>
                <a:cubicBezTo>
                  <a:pt x="1386876" y="643093"/>
                  <a:pt x="1263687" y="628858"/>
                  <a:pt x="1115113" y="623650"/>
                </a:cubicBezTo>
                <a:cubicBezTo>
                  <a:pt x="966539" y="618442"/>
                  <a:pt x="718128" y="617416"/>
                  <a:pt x="586431" y="623650"/>
                </a:cubicBezTo>
                <a:cubicBezTo>
                  <a:pt x="454734" y="629884"/>
                  <a:pt x="294391" y="635365"/>
                  <a:pt x="103944" y="623650"/>
                </a:cubicBezTo>
                <a:cubicBezTo>
                  <a:pt x="53358" y="630053"/>
                  <a:pt x="-4400" y="569230"/>
                  <a:pt x="0" y="519706"/>
                </a:cubicBezTo>
                <a:cubicBezTo>
                  <a:pt x="9586" y="318963"/>
                  <a:pt x="-16710" y="224472"/>
                  <a:pt x="0" y="103944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05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تقليل</a:t>
            </a:r>
            <a:r>
              <a:rPr lang="ar-EG" sz="12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مخاطر الإفلاس.</a:t>
            </a:r>
            <a:endParaRPr lang="en-US" sz="12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2DFCF27-94AC-C816-5399-46670ED769FF}"/>
              </a:ext>
            </a:extLst>
          </p:cNvPr>
          <p:cNvSpPr/>
          <p:nvPr/>
        </p:nvSpPr>
        <p:spPr>
          <a:xfrm>
            <a:off x="9374839" y="2246678"/>
            <a:ext cx="1843847" cy="872419"/>
          </a:xfrm>
          <a:custGeom>
            <a:avLst/>
            <a:gdLst>
              <a:gd name="connsiteX0" fmla="*/ 0 w 1843847"/>
              <a:gd name="connsiteY0" fmla="*/ 145406 h 872419"/>
              <a:gd name="connsiteX1" fmla="*/ 145406 w 1843847"/>
              <a:gd name="connsiteY1" fmla="*/ 0 h 872419"/>
              <a:gd name="connsiteX2" fmla="*/ 678615 w 1843847"/>
              <a:gd name="connsiteY2" fmla="*/ 0 h 872419"/>
              <a:gd name="connsiteX3" fmla="*/ 1211823 w 1843847"/>
              <a:gd name="connsiteY3" fmla="*/ 0 h 872419"/>
              <a:gd name="connsiteX4" fmla="*/ 1698441 w 1843847"/>
              <a:gd name="connsiteY4" fmla="*/ 0 h 872419"/>
              <a:gd name="connsiteX5" fmla="*/ 1843847 w 1843847"/>
              <a:gd name="connsiteY5" fmla="*/ 145406 h 872419"/>
              <a:gd name="connsiteX6" fmla="*/ 1843847 w 1843847"/>
              <a:gd name="connsiteY6" fmla="*/ 727013 h 872419"/>
              <a:gd name="connsiteX7" fmla="*/ 1698441 w 1843847"/>
              <a:gd name="connsiteY7" fmla="*/ 872419 h 872419"/>
              <a:gd name="connsiteX8" fmla="*/ 1165232 w 1843847"/>
              <a:gd name="connsiteY8" fmla="*/ 872419 h 872419"/>
              <a:gd name="connsiteX9" fmla="*/ 632024 w 1843847"/>
              <a:gd name="connsiteY9" fmla="*/ 872419 h 872419"/>
              <a:gd name="connsiteX10" fmla="*/ 145406 w 1843847"/>
              <a:gd name="connsiteY10" fmla="*/ 872419 h 872419"/>
              <a:gd name="connsiteX11" fmla="*/ 0 w 1843847"/>
              <a:gd name="connsiteY11" fmla="*/ 727013 h 872419"/>
              <a:gd name="connsiteX12" fmla="*/ 0 w 1843847"/>
              <a:gd name="connsiteY12" fmla="*/ 145406 h 87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43847" h="872419" fill="none" extrusionOk="0">
                <a:moveTo>
                  <a:pt x="0" y="145406"/>
                </a:moveTo>
                <a:cubicBezTo>
                  <a:pt x="-2019" y="63877"/>
                  <a:pt x="71675" y="-7592"/>
                  <a:pt x="145406" y="0"/>
                </a:cubicBezTo>
                <a:cubicBezTo>
                  <a:pt x="396797" y="19949"/>
                  <a:pt x="447409" y="3224"/>
                  <a:pt x="678615" y="0"/>
                </a:cubicBezTo>
                <a:cubicBezTo>
                  <a:pt x="909821" y="-3224"/>
                  <a:pt x="958952" y="4768"/>
                  <a:pt x="1211823" y="0"/>
                </a:cubicBezTo>
                <a:cubicBezTo>
                  <a:pt x="1464694" y="-4768"/>
                  <a:pt x="1550927" y="6570"/>
                  <a:pt x="1698441" y="0"/>
                </a:cubicBezTo>
                <a:cubicBezTo>
                  <a:pt x="1776347" y="-235"/>
                  <a:pt x="1848975" y="62579"/>
                  <a:pt x="1843847" y="145406"/>
                </a:cubicBezTo>
                <a:cubicBezTo>
                  <a:pt x="1827846" y="348258"/>
                  <a:pt x="1822376" y="600146"/>
                  <a:pt x="1843847" y="727013"/>
                </a:cubicBezTo>
                <a:cubicBezTo>
                  <a:pt x="1837211" y="807124"/>
                  <a:pt x="1774166" y="862799"/>
                  <a:pt x="1698441" y="872419"/>
                </a:cubicBezTo>
                <a:cubicBezTo>
                  <a:pt x="1571990" y="855497"/>
                  <a:pt x="1312749" y="850890"/>
                  <a:pt x="1165232" y="872419"/>
                </a:cubicBezTo>
                <a:cubicBezTo>
                  <a:pt x="1017715" y="893948"/>
                  <a:pt x="764478" y="871842"/>
                  <a:pt x="632024" y="872419"/>
                </a:cubicBezTo>
                <a:cubicBezTo>
                  <a:pt x="499570" y="872996"/>
                  <a:pt x="342658" y="894213"/>
                  <a:pt x="145406" y="872419"/>
                </a:cubicBezTo>
                <a:cubicBezTo>
                  <a:pt x="62446" y="862200"/>
                  <a:pt x="-13511" y="793959"/>
                  <a:pt x="0" y="727013"/>
                </a:cubicBezTo>
                <a:cubicBezTo>
                  <a:pt x="7964" y="564687"/>
                  <a:pt x="21643" y="423014"/>
                  <a:pt x="0" y="145406"/>
                </a:cubicBezTo>
                <a:close/>
              </a:path>
              <a:path w="1843847" h="872419" stroke="0" extrusionOk="0">
                <a:moveTo>
                  <a:pt x="0" y="145406"/>
                </a:moveTo>
                <a:cubicBezTo>
                  <a:pt x="11288" y="48884"/>
                  <a:pt x="63220" y="13999"/>
                  <a:pt x="145406" y="0"/>
                </a:cubicBezTo>
                <a:cubicBezTo>
                  <a:pt x="278320" y="1308"/>
                  <a:pt x="417712" y="-19474"/>
                  <a:pt x="663084" y="0"/>
                </a:cubicBezTo>
                <a:cubicBezTo>
                  <a:pt x="908456" y="19474"/>
                  <a:pt x="998123" y="1710"/>
                  <a:pt x="1211823" y="0"/>
                </a:cubicBezTo>
                <a:cubicBezTo>
                  <a:pt x="1425523" y="-1710"/>
                  <a:pt x="1524161" y="-17219"/>
                  <a:pt x="1698441" y="0"/>
                </a:cubicBezTo>
                <a:cubicBezTo>
                  <a:pt x="1770075" y="11650"/>
                  <a:pt x="1843527" y="59775"/>
                  <a:pt x="1843847" y="145406"/>
                </a:cubicBezTo>
                <a:cubicBezTo>
                  <a:pt x="1865332" y="386434"/>
                  <a:pt x="1833305" y="546933"/>
                  <a:pt x="1843847" y="727013"/>
                </a:cubicBezTo>
                <a:cubicBezTo>
                  <a:pt x="1839032" y="806084"/>
                  <a:pt x="1769876" y="865842"/>
                  <a:pt x="1698441" y="872419"/>
                </a:cubicBezTo>
                <a:cubicBezTo>
                  <a:pt x="1433508" y="845812"/>
                  <a:pt x="1290492" y="877524"/>
                  <a:pt x="1165232" y="872419"/>
                </a:cubicBezTo>
                <a:cubicBezTo>
                  <a:pt x="1039972" y="867314"/>
                  <a:pt x="893459" y="897843"/>
                  <a:pt x="632024" y="872419"/>
                </a:cubicBezTo>
                <a:cubicBezTo>
                  <a:pt x="370589" y="846995"/>
                  <a:pt x="368917" y="879373"/>
                  <a:pt x="145406" y="872419"/>
                </a:cubicBezTo>
                <a:cubicBezTo>
                  <a:pt x="79204" y="885659"/>
                  <a:pt x="-5335" y="797760"/>
                  <a:pt x="0" y="727013"/>
                </a:cubicBezTo>
                <a:cubicBezTo>
                  <a:pt x="2073" y="480295"/>
                  <a:pt x="-11355" y="398142"/>
                  <a:pt x="0" y="14540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1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فعالية الشركة في تحويل الإيرادات إلى نقدية.</a:t>
            </a:r>
            <a:endParaRPr lang="en-US" sz="11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6C6460A-8378-9969-C648-7473D3381049}"/>
              </a:ext>
            </a:extLst>
          </p:cNvPr>
          <p:cNvSpPr/>
          <p:nvPr/>
        </p:nvSpPr>
        <p:spPr>
          <a:xfrm>
            <a:off x="6926730" y="3546515"/>
            <a:ext cx="1768460" cy="769011"/>
          </a:xfrm>
          <a:custGeom>
            <a:avLst/>
            <a:gdLst>
              <a:gd name="connsiteX0" fmla="*/ 0 w 1768460"/>
              <a:gd name="connsiteY0" fmla="*/ 128171 h 769011"/>
              <a:gd name="connsiteX1" fmla="*/ 128171 w 1768460"/>
              <a:gd name="connsiteY1" fmla="*/ 0 h 769011"/>
              <a:gd name="connsiteX2" fmla="*/ 647332 w 1768460"/>
              <a:gd name="connsiteY2" fmla="*/ 0 h 769011"/>
              <a:gd name="connsiteX3" fmla="*/ 1166492 w 1768460"/>
              <a:gd name="connsiteY3" fmla="*/ 0 h 769011"/>
              <a:gd name="connsiteX4" fmla="*/ 1640289 w 1768460"/>
              <a:gd name="connsiteY4" fmla="*/ 0 h 769011"/>
              <a:gd name="connsiteX5" fmla="*/ 1768460 w 1768460"/>
              <a:gd name="connsiteY5" fmla="*/ 128171 h 769011"/>
              <a:gd name="connsiteX6" fmla="*/ 1768460 w 1768460"/>
              <a:gd name="connsiteY6" fmla="*/ 640840 h 769011"/>
              <a:gd name="connsiteX7" fmla="*/ 1640289 w 1768460"/>
              <a:gd name="connsiteY7" fmla="*/ 769011 h 769011"/>
              <a:gd name="connsiteX8" fmla="*/ 1121128 w 1768460"/>
              <a:gd name="connsiteY8" fmla="*/ 769011 h 769011"/>
              <a:gd name="connsiteX9" fmla="*/ 601968 w 1768460"/>
              <a:gd name="connsiteY9" fmla="*/ 769011 h 769011"/>
              <a:gd name="connsiteX10" fmla="*/ 128171 w 1768460"/>
              <a:gd name="connsiteY10" fmla="*/ 769011 h 769011"/>
              <a:gd name="connsiteX11" fmla="*/ 0 w 1768460"/>
              <a:gd name="connsiteY11" fmla="*/ 640840 h 769011"/>
              <a:gd name="connsiteX12" fmla="*/ 0 w 1768460"/>
              <a:gd name="connsiteY12" fmla="*/ 128171 h 769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8460" h="769011" fill="none" extrusionOk="0">
                <a:moveTo>
                  <a:pt x="0" y="128171"/>
                </a:moveTo>
                <a:cubicBezTo>
                  <a:pt x="-8394" y="52302"/>
                  <a:pt x="62430" y="-5825"/>
                  <a:pt x="128171" y="0"/>
                </a:cubicBezTo>
                <a:cubicBezTo>
                  <a:pt x="302992" y="-7559"/>
                  <a:pt x="502887" y="-24681"/>
                  <a:pt x="647332" y="0"/>
                </a:cubicBezTo>
                <a:cubicBezTo>
                  <a:pt x="791777" y="24681"/>
                  <a:pt x="914132" y="-20102"/>
                  <a:pt x="1166492" y="0"/>
                </a:cubicBezTo>
                <a:cubicBezTo>
                  <a:pt x="1418852" y="20102"/>
                  <a:pt x="1406379" y="-20308"/>
                  <a:pt x="1640289" y="0"/>
                </a:cubicBezTo>
                <a:cubicBezTo>
                  <a:pt x="1704880" y="-608"/>
                  <a:pt x="1776085" y="53635"/>
                  <a:pt x="1768460" y="128171"/>
                </a:cubicBezTo>
                <a:cubicBezTo>
                  <a:pt x="1786140" y="293370"/>
                  <a:pt x="1776571" y="431097"/>
                  <a:pt x="1768460" y="640840"/>
                </a:cubicBezTo>
                <a:cubicBezTo>
                  <a:pt x="1761127" y="711412"/>
                  <a:pt x="1708534" y="763673"/>
                  <a:pt x="1640289" y="769011"/>
                </a:cubicBezTo>
                <a:cubicBezTo>
                  <a:pt x="1418316" y="780363"/>
                  <a:pt x="1250159" y="766399"/>
                  <a:pt x="1121128" y="769011"/>
                </a:cubicBezTo>
                <a:cubicBezTo>
                  <a:pt x="992097" y="771623"/>
                  <a:pt x="748708" y="762517"/>
                  <a:pt x="601968" y="769011"/>
                </a:cubicBezTo>
                <a:cubicBezTo>
                  <a:pt x="455228" y="775505"/>
                  <a:pt x="306440" y="791039"/>
                  <a:pt x="128171" y="769011"/>
                </a:cubicBezTo>
                <a:cubicBezTo>
                  <a:pt x="56133" y="764195"/>
                  <a:pt x="-2908" y="708751"/>
                  <a:pt x="0" y="640840"/>
                </a:cubicBezTo>
                <a:cubicBezTo>
                  <a:pt x="-22590" y="466479"/>
                  <a:pt x="-16843" y="288773"/>
                  <a:pt x="0" y="128171"/>
                </a:cubicBezTo>
                <a:close/>
              </a:path>
              <a:path w="1768460" h="769011" stroke="0" extrusionOk="0">
                <a:moveTo>
                  <a:pt x="0" y="128171"/>
                </a:moveTo>
                <a:cubicBezTo>
                  <a:pt x="1838" y="54743"/>
                  <a:pt x="55793" y="11845"/>
                  <a:pt x="128171" y="0"/>
                </a:cubicBezTo>
                <a:cubicBezTo>
                  <a:pt x="364953" y="-13856"/>
                  <a:pt x="485199" y="-12746"/>
                  <a:pt x="632210" y="0"/>
                </a:cubicBezTo>
                <a:cubicBezTo>
                  <a:pt x="779221" y="12746"/>
                  <a:pt x="998223" y="22936"/>
                  <a:pt x="1166492" y="0"/>
                </a:cubicBezTo>
                <a:cubicBezTo>
                  <a:pt x="1334761" y="-22936"/>
                  <a:pt x="1423242" y="-7029"/>
                  <a:pt x="1640289" y="0"/>
                </a:cubicBezTo>
                <a:cubicBezTo>
                  <a:pt x="1702896" y="10989"/>
                  <a:pt x="1767400" y="39731"/>
                  <a:pt x="1768460" y="128171"/>
                </a:cubicBezTo>
                <a:cubicBezTo>
                  <a:pt x="1763048" y="320839"/>
                  <a:pt x="1773845" y="497445"/>
                  <a:pt x="1768460" y="640840"/>
                </a:cubicBezTo>
                <a:cubicBezTo>
                  <a:pt x="1753811" y="707870"/>
                  <a:pt x="1708144" y="766837"/>
                  <a:pt x="1640289" y="769011"/>
                </a:cubicBezTo>
                <a:cubicBezTo>
                  <a:pt x="1517919" y="785318"/>
                  <a:pt x="1378812" y="776048"/>
                  <a:pt x="1121128" y="769011"/>
                </a:cubicBezTo>
                <a:cubicBezTo>
                  <a:pt x="863444" y="761974"/>
                  <a:pt x="814764" y="768595"/>
                  <a:pt x="601968" y="769011"/>
                </a:cubicBezTo>
                <a:cubicBezTo>
                  <a:pt x="389172" y="769427"/>
                  <a:pt x="322332" y="761779"/>
                  <a:pt x="128171" y="769011"/>
                </a:cubicBezTo>
                <a:cubicBezTo>
                  <a:pt x="70017" y="780870"/>
                  <a:pt x="-3367" y="705595"/>
                  <a:pt x="0" y="640840"/>
                </a:cubicBezTo>
                <a:cubicBezTo>
                  <a:pt x="6393" y="474481"/>
                  <a:pt x="3014" y="292625"/>
                  <a:pt x="0" y="12817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أكثر قدرة على إدارة استثماراتها بفعالية</a:t>
            </a:r>
            <a:endParaRPr lang="en-US" sz="12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6786358-18F1-B529-0F47-54A527F210A9}"/>
              </a:ext>
            </a:extLst>
          </p:cNvPr>
          <p:cNvSpPr/>
          <p:nvPr/>
        </p:nvSpPr>
        <p:spPr>
          <a:xfrm>
            <a:off x="6926731" y="4620797"/>
            <a:ext cx="1860738" cy="776956"/>
          </a:xfrm>
          <a:custGeom>
            <a:avLst/>
            <a:gdLst>
              <a:gd name="connsiteX0" fmla="*/ 0 w 1860738"/>
              <a:gd name="connsiteY0" fmla="*/ 129495 h 776956"/>
              <a:gd name="connsiteX1" fmla="*/ 129495 w 1860738"/>
              <a:gd name="connsiteY1" fmla="*/ 0 h 776956"/>
              <a:gd name="connsiteX2" fmla="*/ 679428 w 1860738"/>
              <a:gd name="connsiteY2" fmla="*/ 0 h 776956"/>
              <a:gd name="connsiteX3" fmla="*/ 1229362 w 1860738"/>
              <a:gd name="connsiteY3" fmla="*/ 0 h 776956"/>
              <a:gd name="connsiteX4" fmla="*/ 1731243 w 1860738"/>
              <a:gd name="connsiteY4" fmla="*/ 0 h 776956"/>
              <a:gd name="connsiteX5" fmla="*/ 1860738 w 1860738"/>
              <a:gd name="connsiteY5" fmla="*/ 129495 h 776956"/>
              <a:gd name="connsiteX6" fmla="*/ 1860738 w 1860738"/>
              <a:gd name="connsiteY6" fmla="*/ 647461 h 776956"/>
              <a:gd name="connsiteX7" fmla="*/ 1731243 w 1860738"/>
              <a:gd name="connsiteY7" fmla="*/ 776956 h 776956"/>
              <a:gd name="connsiteX8" fmla="*/ 1181310 w 1860738"/>
              <a:gd name="connsiteY8" fmla="*/ 776956 h 776956"/>
              <a:gd name="connsiteX9" fmla="*/ 631376 w 1860738"/>
              <a:gd name="connsiteY9" fmla="*/ 776956 h 776956"/>
              <a:gd name="connsiteX10" fmla="*/ 129495 w 1860738"/>
              <a:gd name="connsiteY10" fmla="*/ 776956 h 776956"/>
              <a:gd name="connsiteX11" fmla="*/ 0 w 1860738"/>
              <a:gd name="connsiteY11" fmla="*/ 647461 h 776956"/>
              <a:gd name="connsiteX12" fmla="*/ 0 w 1860738"/>
              <a:gd name="connsiteY12" fmla="*/ 129495 h 77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0738" h="776956" fill="none" extrusionOk="0">
                <a:moveTo>
                  <a:pt x="0" y="129495"/>
                </a:moveTo>
                <a:cubicBezTo>
                  <a:pt x="-15041" y="48872"/>
                  <a:pt x="65858" y="-9099"/>
                  <a:pt x="129495" y="0"/>
                </a:cubicBezTo>
                <a:cubicBezTo>
                  <a:pt x="240853" y="17058"/>
                  <a:pt x="510261" y="-22532"/>
                  <a:pt x="679428" y="0"/>
                </a:cubicBezTo>
                <a:cubicBezTo>
                  <a:pt x="848595" y="22532"/>
                  <a:pt x="1082658" y="25281"/>
                  <a:pt x="1229362" y="0"/>
                </a:cubicBezTo>
                <a:cubicBezTo>
                  <a:pt x="1376066" y="-25281"/>
                  <a:pt x="1585043" y="6574"/>
                  <a:pt x="1731243" y="0"/>
                </a:cubicBezTo>
                <a:cubicBezTo>
                  <a:pt x="1791123" y="-1142"/>
                  <a:pt x="1866815" y="54990"/>
                  <a:pt x="1860738" y="129495"/>
                </a:cubicBezTo>
                <a:cubicBezTo>
                  <a:pt x="1843877" y="246253"/>
                  <a:pt x="1844357" y="512882"/>
                  <a:pt x="1860738" y="647461"/>
                </a:cubicBezTo>
                <a:cubicBezTo>
                  <a:pt x="1844461" y="718501"/>
                  <a:pt x="1796129" y="763030"/>
                  <a:pt x="1731243" y="776956"/>
                </a:cubicBezTo>
                <a:cubicBezTo>
                  <a:pt x="1553627" y="760149"/>
                  <a:pt x="1444558" y="775194"/>
                  <a:pt x="1181310" y="776956"/>
                </a:cubicBezTo>
                <a:cubicBezTo>
                  <a:pt x="918062" y="778718"/>
                  <a:pt x="791900" y="756352"/>
                  <a:pt x="631376" y="776956"/>
                </a:cubicBezTo>
                <a:cubicBezTo>
                  <a:pt x="470852" y="797560"/>
                  <a:pt x="279603" y="795470"/>
                  <a:pt x="129495" y="776956"/>
                </a:cubicBezTo>
                <a:cubicBezTo>
                  <a:pt x="55798" y="768566"/>
                  <a:pt x="-6453" y="712598"/>
                  <a:pt x="0" y="647461"/>
                </a:cubicBezTo>
                <a:cubicBezTo>
                  <a:pt x="-3054" y="454246"/>
                  <a:pt x="3326" y="359617"/>
                  <a:pt x="0" y="129495"/>
                </a:cubicBezTo>
                <a:close/>
              </a:path>
              <a:path w="1860738" h="776956" stroke="0" extrusionOk="0">
                <a:moveTo>
                  <a:pt x="0" y="129495"/>
                </a:moveTo>
                <a:cubicBezTo>
                  <a:pt x="2906" y="53803"/>
                  <a:pt x="57389" y="4380"/>
                  <a:pt x="129495" y="0"/>
                </a:cubicBezTo>
                <a:cubicBezTo>
                  <a:pt x="394699" y="-9106"/>
                  <a:pt x="467643" y="4650"/>
                  <a:pt x="663411" y="0"/>
                </a:cubicBezTo>
                <a:cubicBezTo>
                  <a:pt x="859179" y="-4650"/>
                  <a:pt x="1057668" y="3047"/>
                  <a:pt x="1229362" y="0"/>
                </a:cubicBezTo>
                <a:cubicBezTo>
                  <a:pt x="1401056" y="-3047"/>
                  <a:pt x="1556074" y="21762"/>
                  <a:pt x="1731243" y="0"/>
                </a:cubicBezTo>
                <a:cubicBezTo>
                  <a:pt x="1794301" y="11366"/>
                  <a:pt x="1860161" y="48366"/>
                  <a:pt x="1860738" y="129495"/>
                </a:cubicBezTo>
                <a:cubicBezTo>
                  <a:pt x="1878763" y="384177"/>
                  <a:pt x="1884755" y="410574"/>
                  <a:pt x="1860738" y="647461"/>
                </a:cubicBezTo>
                <a:cubicBezTo>
                  <a:pt x="1852477" y="716860"/>
                  <a:pt x="1801201" y="775799"/>
                  <a:pt x="1731243" y="776956"/>
                </a:cubicBezTo>
                <a:cubicBezTo>
                  <a:pt x="1485767" y="799228"/>
                  <a:pt x="1355664" y="795388"/>
                  <a:pt x="1181310" y="776956"/>
                </a:cubicBezTo>
                <a:cubicBezTo>
                  <a:pt x="1006956" y="758524"/>
                  <a:pt x="776454" y="774695"/>
                  <a:pt x="631376" y="776956"/>
                </a:cubicBezTo>
                <a:cubicBezTo>
                  <a:pt x="486298" y="779217"/>
                  <a:pt x="379674" y="763269"/>
                  <a:pt x="129495" y="776956"/>
                </a:cubicBezTo>
                <a:cubicBezTo>
                  <a:pt x="59727" y="778598"/>
                  <a:pt x="-7712" y="705162"/>
                  <a:pt x="0" y="647461"/>
                </a:cubicBezTo>
                <a:cubicBezTo>
                  <a:pt x="2777" y="530498"/>
                  <a:pt x="-6198" y="237451"/>
                  <a:pt x="0" y="129495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2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توليد قيمة إضافية للمساهمين.</a:t>
            </a:r>
            <a:endParaRPr lang="en-US" sz="12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94A216D-9ED5-7EB5-AB33-7D98CEAAADAD}"/>
              </a:ext>
            </a:extLst>
          </p:cNvPr>
          <p:cNvSpPr/>
          <p:nvPr/>
        </p:nvSpPr>
        <p:spPr>
          <a:xfrm>
            <a:off x="9316054" y="4620797"/>
            <a:ext cx="1961419" cy="720592"/>
          </a:xfrm>
          <a:custGeom>
            <a:avLst/>
            <a:gdLst>
              <a:gd name="connsiteX0" fmla="*/ 0 w 1961419"/>
              <a:gd name="connsiteY0" fmla="*/ 120101 h 720592"/>
              <a:gd name="connsiteX1" fmla="*/ 120101 w 1961419"/>
              <a:gd name="connsiteY1" fmla="*/ 0 h 720592"/>
              <a:gd name="connsiteX2" fmla="*/ 711052 w 1961419"/>
              <a:gd name="connsiteY2" fmla="*/ 0 h 720592"/>
              <a:gd name="connsiteX3" fmla="*/ 1302003 w 1961419"/>
              <a:gd name="connsiteY3" fmla="*/ 0 h 720592"/>
              <a:gd name="connsiteX4" fmla="*/ 1841318 w 1961419"/>
              <a:gd name="connsiteY4" fmla="*/ 0 h 720592"/>
              <a:gd name="connsiteX5" fmla="*/ 1961419 w 1961419"/>
              <a:gd name="connsiteY5" fmla="*/ 120101 h 720592"/>
              <a:gd name="connsiteX6" fmla="*/ 1961419 w 1961419"/>
              <a:gd name="connsiteY6" fmla="*/ 600491 h 720592"/>
              <a:gd name="connsiteX7" fmla="*/ 1841318 w 1961419"/>
              <a:gd name="connsiteY7" fmla="*/ 720592 h 720592"/>
              <a:gd name="connsiteX8" fmla="*/ 1250367 w 1961419"/>
              <a:gd name="connsiteY8" fmla="*/ 720592 h 720592"/>
              <a:gd name="connsiteX9" fmla="*/ 659416 w 1961419"/>
              <a:gd name="connsiteY9" fmla="*/ 720592 h 720592"/>
              <a:gd name="connsiteX10" fmla="*/ 120101 w 1961419"/>
              <a:gd name="connsiteY10" fmla="*/ 720592 h 720592"/>
              <a:gd name="connsiteX11" fmla="*/ 0 w 1961419"/>
              <a:gd name="connsiteY11" fmla="*/ 600491 h 720592"/>
              <a:gd name="connsiteX12" fmla="*/ 0 w 1961419"/>
              <a:gd name="connsiteY12" fmla="*/ 120101 h 72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61419" h="720592" fill="none" extrusionOk="0">
                <a:moveTo>
                  <a:pt x="0" y="120101"/>
                </a:moveTo>
                <a:cubicBezTo>
                  <a:pt x="-12819" y="46011"/>
                  <a:pt x="56626" y="-3296"/>
                  <a:pt x="120101" y="0"/>
                </a:cubicBezTo>
                <a:cubicBezTo>
                  <a:pt x="258617" y="-16685"/>
                  <a:pt x="470051" y="-10983"/>
                  <a:pt x="711052" y="0"/>
                </a:cubicBezTo>
                <a:cubicBezTo>
                  <a:pt x="952053" y="10983"/>
                  <a:pt x="1146814" y="-14411"/>
                  <a:pt x="1302003" y="0"/>
                </a:cubicBezTo>
                <a:cubicBezTo>
                  <a:pt x="1457192" y="14411"/>
                  <a:pt x="1578794" y="-17383"/>
                  <a:pt x="1841318" y="0"/>
                </a:cubicBezTo>
                <a:cubicBezTo>
                  <a:pt x="1901556" y="-598"/>
                  <a:pt x="1973062" y="48047"/>
                  <a:pt x="1961419" y="120101"/>
                </a:cubicBezTo>
                <a:cubicBezTo>
                  <a:pt x="1956803" y="247803"/>
                  <a:pt x="1984082" y="493893"/>
                  <a:pt x="1961419" y="600491"/>
                </a:cubicBezTo>
                <a:cubicBezTo>
                  <a:pt x="1951843" y="666540"/>
                  <a:pt x="1902691" y="710184"/>
                  <a:pt x="1841318" y="720592"/>
                </a:cubicBezTo>
                <a:cubicBezTo>
                  <a:pt x="1626484" y="708117"/>
                  <a:pt x="1407642" y="716834"/>
                  <a:pt x="1250367" y="720592"/>
                </a:cubicBezTo>
                <a:cubicBezTo>
                  <a:pt x="1093092" y="724350"/>
                  <a:pt x="790258" y="735476"/>
                  <a:pt x="659416" y="720592"/>
                </a:cubicBezTo>
                <a:cubicBezTo>
                  <a:pt x="528574" y="705708"/>
                  <a:pt x="267934" y="717960"/>
                  <a:pt x="120101" y="720592"/>
                </a:cubicBezTo>
                <a:cubicBezTo>
                  <a:pt x="52708" y="716500"/>
                  <a:pt x="-5392" y="661489"/>
                  <a:pt x="0" y="600491"/>
                </a:cubicBezTo>
                <a:cubicBezTo>
                  <a:pt x="10202" y="486766"/>
                  <a:pt x="21614" y="314508"/>
                  <a:pt x="0" y="120101"/>
                </a:cubicBezTo>
                <a:close/>
              </a:path>
              <a:path w="1961419" h="720592" stroke="0" extrusionOk="0">
                <a:moveTo>
                  <a:pt x="0" y="120101"/>
                </a:moveTo>
                <a:cubicBezTo>
                  <a:pt x="6618" y="44264"/>
                  <a:pt x="52420" y="10062"/>
                  <a:pt x="120101" y="0"/>
                </a:cubicBezTo>
                <a:cubicBezTo>
                  <a:pt x="305836" y="-28152"/>
                  <a:pt x="493070" y="1983"/>
                  <a:pt x="693840" y="0"/>
                </a:cubicBezTo>
                <a:cubicBezTo>
                  <a:pt x="894610" y="-1983"/>
                  <a:pt x="1156690" y="-13492"/>
                  <a:pt x="1302003" y="0"/>
                </a:cubicBezTo>
                <a:cubicBezTo>
                  <a:pt x="1447316" y="13492"/>
                  <a:pt x="1601094" y="-11671"/>
                  <a:pt x="1841318" y="0"/>
                </a:cubicBezTo>
                <a:cubicBezTo>
                  <a:pt x="1899555" y="10873"/>
                  <a:pt x="1961128" y="48928"/>
                  <a:pt x="1961419" y="120101"/>
                </a:cubicBezTo>
                <a:cubicBezTo>
                  <a:pt x="1962493" y="314414"/>
                  <a:pt x="1940885" y="398252"/>
                  <a:pt x="1961419" y="600491"/>
                </a:cubicBezTo>
                <a:cubicBezTo>
                  <a:pt x="1959683" y="666376"/>
                  <a:pt x="1894822" y="711083"/>
                  <a:pt x="1841318" y="720592"/>
                </a:cubicBezTo>
                <a:cubicBezTo>
                  <a:pt x="1705623" y="742387"/>
                  <a:pt x="1488731" y="715121"/>
                  <a:pt x="1250367" y="720592"/>
                </a:cubicBezTo>
                <a:cubicBezTo>
                  <a:pt x="1012003" y="726063"/>
                  <a:pt x="868572" y="695609"/>
                  <a:pt x="659416" y="720592"/>
                </a:cubicBezTo>
                <a:cubicBezTo>
                  <a:pt x="450260" y="745575"/>
                  <a:pt x="382793" y="716344"/>
                  <a:pt x="120101" y="720592"/>
                </a:cubicBezTo>
                <a:cubicBezTo>
                  <a:pt x="64459" y="730625"/>
                  <a:pt x="-3556" y="660449"/>
                  <a:pt x="0" y="600491"/>
                </a:cubicBezTo>
                <a:cubicBezTo>
                  <a:pt x="-15176" y="499512"/>
                  <a:pt x="-18094" y="288019"/>
                  <a:pt x="0" y="120101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توزيع الأرباح على المساهمين.</a:t>
            </a:r>
            <a:endParaRPr lang="en-US" sz="16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3142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744" y="6175625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641C3F8-49D3-4541-0F5F-379F8EA93041}"/>
              </a:ext>
            </a:extLst>
          </p:cNvPr>
          <p:cNvSpPr/>
          <p:nvPr/>
        </p:nvSpPr>
        <p:spPr>
          <a:xfrm>
            <a:off x="7925689" y="743546"/>
            <a:ext cx="2869077" cy="399590"/>
          </a:xfrm>
          <a:custGeom>
            <a:avLst/>
            <a:gdLst>
              <a:gd name="connsiteX0" fmla="*/ 0 w 2869077"/>
              <a:gd name="connsiteY0" fmla="*/ 66600 h 399590"/>
              <a:gd name="connsiteX1" fmla="*/ 66600 w 2869077"/>
              <a:gd name="connsiteY1" fmla="*/ 0 h 399590"/>
              <a:gd name="connsiteX2" fmla="*/ 777928 w 2869077"/>
              <a:gd name="connsiteY2" fmla="*/ 0 h 399590"/>
              <a:gd name="connsiteX3" fmla="*/ 1407180 w 2869077"/>
              <a:gd name="connsiteY3" fmla="*/ 0 h 399590"/>
              <a:gd name="connsiteX4" fmla="*/ 2118508 w 2869077"/>
              <a:gd name="connsiteY4" fmla="*/ 0 h 399590"/>
              <a:gd name="connsiteX5" fmla="*/ 2802477 w 2869077"/>
              <a:gd name="connsiteY5" fmla="*/ 0 h 399590"/>
              <a:gd name="connsiteX6" fmla="*/ 2869077 w 2869077"/>
              <a:gd name="connsiteY6" fmla="*/ 66600 h 399590"/>
              <a:gd name="connsiteX7" fmla="*/ 2869077 w 2869077"/>
              <a:gd name="connsiteY7" fmla="*/ 332990 h 399590"/>
              <a:gd name="connsiteX8" fmla="*/ 2802477 w 2869077"/>
              <a:gd name="connsiteY8" fmla="*/ 399590 h 399590"/>
              <a:gd name="connsiteX9" fmla="*/ 2173225 w 2869077"/>
              <a:gd name="connsiteY9" fmla="*/ 399590 h 399590"/>
              <a:gd name="connsiteX10" fmla="*/ 1461897 w 2869077"/>
              <a:gd name="connsiteY10" fmla="*/ 399590 h 399590"/>
              <a:gd name="connsiteX11" fmla="*/ 832646 w 2869077"/>
              <a:gd name="connsiteY11" fmla="*/ 399590 h 399590"/>
              <a:gd name="connsiteX12" fmla="*/ 66600 w 2869077"/>
              <a:gd name="connsiteY12" fmla="*/ 399590 h 399590"/>
              <a:gd name="connsiteX13" fmla="*/ 0 w 2869077"/>
              <a:gd name="connsiteY13" fmla="*/ 332990 h 399590"/>
              <a:gd name="connsiteX14" fmla="*/ 0 w 2869077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69077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419632" y="-3133"/>
                  <a:pt x="605127" y="-25616"/>
                  <a:pt x="777928" y="0"/>
                </a:cubicBezTo>
                <a:cubicBezTo>
                  <a:pt x="950729" y="25616"/>
                  <a:pt x="1104926" y="17345"/>
                  <a:pt x="1407180" y="0"/>
                </a:cubicBezTo>
                <a:cubicBezTo>
                  <a:pt x="1709434" y="-17345"/>
                  <a:pt x="1911754" y="22333"/>
                  <a:pt x="2118508" y="0"/>
                </a:cubicBezTo>
                <a:cubicBezTo>
                  <a:pt x="2325262" y="-22333"/>
                  <a:pt x="2487843" y="-17712"/>
                  <a:pt x="2802477" y="0"/>
                </a:cubicBezTo>
                <a:cubicBezTo>
                  <a:pt x="2845238" y="2945"/>
                  <a:pt x="2869373" y="34586"/>
                  <a:pt x="2869077" y="66600"/>
                </a:cubicBezTo>
                <a:cubicBezTo>
                  <a:pt x="2868668" y="145208"/>
                  <a:pt x="2862477" y="278051"/>
                  <a:pt x="2869077" y="332990"/>
                </a:cubicBezTo>
                <a:cubicBezTo>
                  <a:pt x="2872206" y="368370"/>
                  <a:pt x="2839781" y="398465"/>
                  <a:pt x="2802477" y="399590"/>
                </a:cubicBezTo>
                <a:cubicBezTo>
                  <a:pt x="2627131" y="425918"/>
                  <a:pt x="2413170" y="378472"/>
                  <a:pt x="2173225" y="399590"/>
                </a:cubicBezTo>
                <a:cubicBezTo>
                  <a:pt x="1933280" y="420708"/>
                  <a:pt x="1735992" y="409162"/>
                  <a:pt x="1461897" y="399590"/>
                </a:cubicBezTo>
                <a:cubicBezTo>
                  <a:pt x="1187802" y="390018"/>
                  <a:pt x="1067334" y="419888"/>
                  <a:pt x="832646" y="399590"/>
                </a:cubicBezTo>
                <a:cubicBezTo>
                  <a:pt x="597958" y="379292"/>
                  <a:pt x="410915" y="38858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86907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3569" y="-7139"/>
                  <a:pt x="466429" y="-18516"/>
                  <a:pt x="750569" y="0"/>
                </a:cubicBezTo>
                <a:cubicBezTo>
                  <a:pt x="1034709" y="18516"/>
                  <a:pt x="1328104" y="-20347"/>
                  <a:pt x="1489256" y="0"/>
                </a:cubicBezTo>
                <a:cubicBezTo>
                  <a:pt x="1650408" y="20347"/>
                  <a:pt x="2213435" y="-17652"/>
                  <a:pt x="2802477" y="0"/>
                </a:cubicBezTo>
                <a:cubicBezTo>
                  <a:pt x="2836715" y="3418"/>
                  <a:pt x="2868831" y="25716"/>
                  <a:pt x="2869077" y="66600"/>
                </a:cubicBezTo>
                <a:cubicBezTo>
                  <a:pt x="2869695" y="163177"/>
                  <a:pt x="2875028" y="233743"/>
                  <a:pt x="2869077" y="332990"/>
                </a:cubicBezTo>
                <a:cubicBezTo>
                  <a:pt x="2862920" y="368193"/>
                  <a:pt x="2838441" y="398983"/>
                  <a:pt x="2802477" y="399590"/>
                </a:cubicBezTo>
                <a:cubicBezTo>
                  <a:pt x="2556285" y="421588"/>
                  <a:pt x="2382014" y="390290"/>
                  <a:pt x="2091149" y="399590"/>
                </a:cubicBezTo>
                <a:cubicBezTo>
                  <a:pt x="1800284" y="408890"/>
                  <a:pt x="1618021" y="381939"/>
                  <a:pt x="1379821" y="399590"/>
                </a:cubicBezTo>
                <a:cubicBezTo>
                  <a:pt x="1141621" y="417241"/>
                  <a:pt x="1020739" y="422066"/>
                  <a:pt x="777928" y="399590"/>
                </a:cubicBezTo>
                <a:cubicBezTo>
                  <a:pt x="535117" y="377114"/>
                  <a:pt x="369024" y="413625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مصادر التدفق النقدي </a:t>
            </a:r>
            <a:r>
              <a:rPr lang="ar-EG" b="1" u="sng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الوارد</a:t>
            </a:r>
            <a:endParaRPr lang="en-US" b="1" u="sng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A5208F8-4356-E845-D7E6-6FFE6F176FA7}"/>
              </a:ext>
            </a:extLst>
          </p:cNvPr>
          <p:cNvSpPr/>
          <p:nvPr/>
        </p:nvSpPr>
        <p:spPr>
          <a:xfrm>
            <a:off x="2426582" y="808229"/>
            <a:ext cx="2869077" cy="399590"/>
          </a:xfrm>
          <a:custGeom>
            <a:avLst/>
            <a:gdLst>
              <a:gd name="connsiteX0" fmla="*/ 0 w 2869077"/>
              <a:gd name="connsiteY0" fmla="*/ 66600 h 399590"/>
              <a:gd name="connsiteX1" fmla="*/ 66600 w 2869077"/>
              <a:gd name="connsiteY1" fmla="*/ 0 h 399590"/>
              <a:gd name="connsiteX2" fmla="*/ 777928 w 2869077"/>
              <a:gd name="connsiteY2" fmla="*/ 0 h 399590"/>
              <a:gd name="connsiteX3" fmla="*/ 1407180 w 2869077"/>
              <a:gd name="connsiteY3" fmla="*/ 0 h 399590"/>
              <a:gd name="connsiteX4" fmla="*/ 2118508 w 2869077"/>
              <a:gd name="connsiteY4" fmla="*/ 0 h 399590"/>
              <a:gd name="connsiteX5" fmla="*/ 2802477 w 2869077"/>
              <a:gd name="connsiteY5" fmla="*/ 0 h 399590"/>
              <a:gd name="connsiteX6" fmla="*/ 2869077 w 2869077"/>
              <a:gd name="connsiteY6" fmla="*/ 66600 h 399590"/>
              <a:gd name="connsiteX7" fmla="*/ 2869077 w 2869077"/>
              <a:gd name="connsiteY7" fmla="*/ 332990 h 399590"/>
              <a:gd name="connsiteX8" fmla="*/ 2802477 w 2869077"/>
              <a:gd name="connsiteY8" fmla="*/ 399590 h 399590"/>
              <a:gd name="connsiteX9" fmla="*/ 2173225 w 2869077"/>
              <a:gd name="connsiteY9" fmla="*/ 399590 h 399590"/>
              <a:gd name="connsiteX10" fmla="*/ 1461897 w 2869077"/>
              <a:gd name="connsiteY10" fmla="*/ 399590 h 399590"/>
              <a:gd name="connsiteX11" fmla="*/ 832646 w 2869077"/>
              <a:gd name="connsiteY11" fmla="*/ 399590 h 399590"/>
              <a:gd name="connsiteX12" fmla="*/ 66600 w 2869077"/>
              <a:gd name="connsiteY12" fmla="*/ 399590 h 399590"/>
              <a:gd name="connsiteX13" fmla="*/ 0 w 2869077"/>
              <a:gd name="connsiteY13" fmla="*/ 332990 h 399590"/>
              <a:gd name="connsiteX14" fmla="*/ 0 w 2869077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69077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419632" y="-3133"/>
                  <a:pt x="605127" y="-25616"/>
                  <a:pt x="777928" y="0"/>
                </a:cubicBezTo>
                <a:cubicBezTo>
                  <a:pt x="950729" y="25616"/>
                  <a:pt x="1104926" y="17345"/>
                  <a:pt x="1407180" y="0"/>
                </a:cubicBezTo>
                <a:cubicBezTo>
                  <a:pt x="1709434" y="-17345"/>
                  <a:pt x="1911754" y="22333"/>
                  <a:pt x="2118508" y="0"/>
                </a:cubicBezTo>
                <a:cubicBezTo>
                  <a:pt x="2325262" y="-22333"/>
                  <a:pt x="2487843" y="-17712"/>
                  <a:pt x="2802477" y="0"/>
                </a:cubicBezTo>
                <a:cubicBezTo>
                  <a:pt x="2845238" y="2945"/>
                  <a:pt x="2869373" y="34586"/>
                  <a:pt x="2869077" y="66600"/>
                </a:cubicBezTo>
                <a:cubicBezTo>
                  <a:pt x="2868668" y="145208"/>
                  <a:pt x="2862477" y="278051"/>
                  <a:pt x="2869077" y="332990"/>
                </a:cubicBezTo>
                <a:cubicBezTo>
                  <a:pt x="2872206" y="368370"/>
                  <a:pt x="2839781" y="398465"/>
                  <a:pt x="2802477" y="399590"/>
                </a:cubicBezTo>
                <a:cubicBezTo>
                  <a:pt x="2627131" y="425918"/>
                  <a:pt x="2413170" y="378472"/>
                  <a:pt x="2173225" y="399590"/>
                </a:cubicBezTo>
                <a:cubicBezTo>
                  <a:pt x="1933280" y="420708"/>
                  <a:pt x="1735992" y="409162"/>
                  <a:pt x="1461897" y="399590"/>
                </a:cubicBezTo>
                <a:cubicBezTo>
                  <a:pt x="1187802" y="390018"/>
                  <a:pt x="1067334" y="419888"/>
                  <a:pt x="832646" y="399590"/>
                </a:cubicBezTo>
                <a:cubicBezTo>
                  <a:pt x="597958" y="379292"/>
                  <a:pt x="410915" y="38858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86907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3569" y="-7139"/>
                  <a:pt x="466429" y="-18516"/>
                  <a:pt x="750569" y="0"/>
                </a:cubicBezTo>
                <a:cubicBezTo>
                  <a:pt x="1034709" y="18516"/>
                  <a:pt x="1328104" y="-20347"/>
                  <a:pt x="1489256" y="0"/>
                </a:cubicBezTo>
                <a:cubicBezTo>
                  <a:pt x="1650408" y="20347"/>
                  <a:pt x="2213435" y="-17652"/>
                  <a:pt x="2802477" y="0"/>
                </a:cubicBezTo>
                <a:cubicBezTo>
                  <a:pt x="2836715" y="3418"/>
                  <a:pt x="2868831" y="25716"/>
                  <a:pt x="2869077" y="66600"/>
                </a:cubicBezTo>
                <a:cubicBezTo>
                  <a:pt x="2869695" y="163177"/>
                  <a:pt x="2875028" y="233743"/>
                  <a:pt x="2869077" y="332990"/>
                </a:cubicBezTo>
                <a:cubicBezTo>
                  <a:pt x="2862920" y="368193"/>
                  <a:pt x="2838441" y="398983"/>
                  <a:pt x="2802477" y="399590"/>
                </a:cubicBezTo>
                <a:cubicBezTo>
                  <a:pt x="2556285" y="421588"/>
                  <a:pt x="2382014" y="390290"/>
                  <a:pt x="2091149" y="399590"/>
                </a:cubicBezTo>
                <a:cubicBezTo>
                  <a:pt x="1800284" y="408890"/>
                  <a:pt x="1618021" y="381939"/>
                  <a:pt x="1379821" y="399590"/>
                </a:cubicBezTo>
                <a:cubicBezTo>
                  <a:pt x="1141621" y="417241"/>
                  <a:pt x="1020739" y="422066"/>
                  <a:pt x="777928" y="399590"/>
                </a:cubicBezTo>
                <a:cubicBezTo>
                  <a:pt x="535117" y="377114"/>
                  <a:pt x="369024" y="413625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جهات التدفق النقدي </a:t>
            </a:r>
            <a:r>
              <a:rPr lang="ar-EG" b="1" u="sn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الصادر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9640E2-4786-357A-D459-1296741A2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88" y="1096052"/>
            <a:ext cx="3192290" cy="31922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86397BD-C7F1-1130-DB29-1F08161FD8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76" y="977183"/>
            <a:ext cx="3186890" cy="31868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71C13E-6C22-8C36-F909-64A9ABD88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78" y="937033"/>
            <a:ext cx="2848693" cy="2848693"/>
          </a:xfrm>
          <a:prstGeom prst="rect">
            <a:avLst/>
          </a:prstGeom>
        </p:spPr>
      </p:pic>
      <p:sp>
        <p:nvSpPr>
          <p:cNvPr id="25" name="Rectangle: Diagonal Corners Rounded 24">
            <a:extLst>
              <a:ext uri="{FF2B5EF4-FFF2-40B4-BE49-F238E27FC236}">
                <a16:creationId xmlns:a16="http://schemas.microsoft.com/office/drawing/2014/main" id="{B707A7C0-9448-51A8-A3C0-CEE02C7DFB37}"/>
              </a:ext>
            </a:extLst>
          </p:cNvPr>
          <p:cNvSpPr/>
          <p:nvPr/>
        </p:nvSpPr>
        <p:spPr>
          <a:xfrm>
            <a:off x="9071811" y="4337130"/>
            <a:ext cx="1845578" cy="520117"/>
          </a:xfrm>
          <a:custGeom>
            <a:avLst/>
            <a:gdLst>
              <a:gd name="connsiteX0" fmla="*/ 86688 w 1845578"/>
              <a:gd name="connsiteY0" fmla="*/ 0 h 520117"/>
              <a:gd name="connsiteX1" fmla="*/ 1845578 w 1845578"/>
              <a:gd name="connsiteY1" fmla="*/ 0 h 520117"/>
              <a:gd name="connsiteX2" fmla="*/ 1845578 w 1845578"/>
              <a:gd name="connsiteY2" fmla="*/ 0 h 520117"/>
              <a:gd name="connsiteX3" fmla="*/ 1845578 w 1845578"/>
              <a:gd name="connsiteY3" fmla="*/ 433429 h 520117"/>
              <a:gd name="connsiteX4" fmla="*/ 1758890 w 1845578"/>
              <a:gd name="connsiteY4" fmla="*/ 520117 h 520117"/>
              <a:gd name="connsiteX5" fmla="*/ 0 w 1845578"/>
              <a:gd name="connsiteY5" fmla="*/ 520117 h 520117"/>
              <a:gd name="connsiteX6" fmla="*/ 0 w 1845578"/>
              <a:gd name="connsiteY6" fmla="*/ 520117 h 520117"/>
              <a:gd name="connsiteX7" fmla="*/ 0 w 1845578"/>
              <a:gd name="connsiteY7" fmla="*/ 86688 h 520117"/>
              <a:gd name="connsiteX8" fmla="*/ 86688 w 1845578"/>
              <a:gd name="connsiteY8" fmla="*/ 0 h 52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5578" h="520117" fill="none" extrusionOk="0">
                <a:moveTo>
                  <a:pt x="86688" y="0"/>
                </a:moveTo>
                <a:cubicBezTo>
                  <a:pt x="710550" y="77707"/>
                  <a:pt x="1386219" y="-86586"/>
                  <a:pt x="1845578" y="0"/>
                </a:cubicBezTo>
                <a:lnTo>
                  <a:pt x="1845578" y="0"/>
                </a:lnTo>
                <a:cubicBezTo>
                  <a:pt x="1816132" y="188451"/>
                  <a:pt x="1848763" y="263964"/>
                  <a:pt x="1845578" y="433429"/>
                </a:cubicBezTo>
                <a:cubicBezTo>
                  <a:pt x="1841902" y="480710"/>
                  <a:pt x="1808410" y="521462"/>
                  <a:pt x="1758890" y="520117"/>
                </a:cubicBezTo>
                <a:cubicBezTo>
                  <a:pt x="1579920" y="545819"/>
                  <a:pt x="857354" y="546674"/>
                  <a:pt x="0" y="520117"/>
                </a:cubicBezTo>
                <a:lnTo>
                  <a:pt x="0" y="520117"/>
                </a:lnTo>
                <a:cubicBezTo>
                  <a:pt x="20067" y="345865"/>
                  <a:pt x="-33418" y="220664"/>
                  <a:pt x="0" y="86688"/>
                </a:cubicBezTo>
                <a:cubicBezTo>
                  <a:pt x="4496" y="34876"/>
                  <a:pt x="39406" y="-2794"/>
                  <a:pt x="86688" y="0"/>
                </a:cubicBezTo>
                <a:close/>
              </a:path>
              <a:path w="1845578" h="520117" stroke="0" extrusionOk="0">
                <a:moveTo>
                  <a:pt x="86688" y="0"/>
                </a:moveTo>
                <a:cubicBezTo>
                  <a:pt x="578134" y="-131043"/>
                  <a:pt x="1662063" y="44090"/>
                  <a:pt x="1845578" y="0"/>
                </a:cubicBezTo>
                <a:lnTo>
                  <a:pt x="1845578" y="0"/>
                </a:lnTo>
                <a:cubicBezTo>
                  <a:pt x="1835652" y="99517"/>
                  <a:pt x="1882965" y="275316"/>
                  <a:pt x="1845578" y="433429"/>
                </a:cubicBezTo>
                <a:cubicBezTo>
                  <a:pt x="1839483" y="487257"/>
                  <a:pt x="1805698" y="526018"/>
                  <a:pt x="1758890" y="520117"/>
                </a:cubicBezTo>
                <a:cubicBezTo>
                  <a:pt x="1156280" y="436411"/>
                  <a:pt x="864119" y="653142"/>
                  <a:pt x="0" y="520117"/>
                </a:cubicBezTo>
                <a:lnTo>
                  <a:pt x="0" y="520117"/>
                </a:lnTo>
                <a:cubicBezTo>
                  <a:pt x="-28586" y="433345"/>
                  <a:pt x="-1981" y="186484"/>
                  <a:pt x="0" y="86688"/>
                </a:cubicBezTo>
                <a:cubicBezTo>
                  <a:pt x="-6039" y="37887"/>
                  <a:pt x="36432" y="2241"/>
                  <a:pt x="86688" y="0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chemeClr val="bg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أرباح الشركة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223E1989-37A1-7A00-4361-418E154B45F4}"/>
              </a:ext>
            </a:extLst>
          </p:cNvPr>
          <p:cNvSpPr/>
          <p:nvPr/>
        </p:nvSpPr>
        <p:spPr>
          <a:xfrm>
            <a:off x="6859882" y="3914531"/>
            <a:ext cx="1845578" cy="942716"/>
          </a:xfrm>
          <a:custGeom>
            <a:avLst/>
            <a:gdLst>
              <a:gd name="connsiteX0" fmla="*/ 157122 w 1845578"/>
              <a:gd name="connsiteY0" fmla="*/ 0 h 942716"/>
              <a:gd name="connsiteX1" fmla="*/ 1845578 w 1845578"/>
              <a:gd name="connsiteY1" fmla="*/ 0 h 942716"/>
              <a:gd name="connsiteX2" fmla="*/ 1845578 w 1845578"/>
              <a:gd name="connsiteY2" fmla="*/ 0 h 942716"/>
              <a:gd name="connsiteX3" fmla="*/ 1845578 w 1845578"/>
              <a:gd name="connsiteY3" fmla="*/ 785594 h 942716"/>
              <a:gd name="connsiteX4" fmla="*/ 1688456 w 1845578"/>
              <a:gd name="connsiteY4" fmla="*/ 942716 h 942716"/>
              <a:gd name="connsiteX5" fmla="*/ 0 w 1845578"/>
              <a:gd name="connsiteY5" fmla="*/ 942716 h 942716"/>
              <a:gd name="connsiteX6" fmla="*/ 0 w 1845578"/>
              <a:gd name="connsiteY6" fmla="*/ 942716 h 942716"/>
              <a:gd name="connsiteX7" fmla="*/ 0 w 1845578"/>
              <a:gd name="connsiteY7" fmla="*/ 157122 h 942716"/>
              <a:gd name="connsiteX8" fmla="*/ 157122 w 1845578"/>
              <a:gd name="connsiteY8" fmla="*/ 0 h 94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5578" h="942716" fill="none" extrusionOk="0">
                <a:moveTo>
                  <a:pt x="157122" y="0"/>
                </a:moveTo>
                <a:cubicBezTo>
                  <a:pt x="792790" y="47776"/>
                  <a:pt x="1383895" y="18822"/>
                  <a:pt x="1845578" y="0"/>
                </a:cubicBezTo>
                <a:lnTo>
                  <a:pt x="1845578" y="0"/>
                </a:lnTo>
                <a:cubicBezTo>
                  <a:pt x="1877906" y="91640"/>
                  <a:pt x="1848717" y="694023"/>
                  <a:pt x="1845578" y="785594"/>
                </a:cubicBezTo>
                <a:cubicBezTo>
                  <a:pt x="1839992" y="871466"/>
                  <a:pt x="1777454" y="944533"/>
                  <a:pt x="1688456" y="942716"/>
                </a:cubicBezTo>
                <a:cubicBezTo>
                  <a:pt x="1399891" y="885259"/>
                  <a:pt x="212454" y="801021"/>
                  <a:pt x="0" y="942716"/>
                </a:cubicBezTo>
                <a:lnTo>
                  <a:pt x="0" y="942716"/>
                </a:lnTo>
                <a:cubicBezTo>
                  <a:pt x="-15545" y="639778"/>
                  <a:pt x="34256" y="243660"/>
                  <a:pt x="0" y="157122"/>
                </a:cubicBezTo>
                <a:cubicBezTo>
                  <a:pt x="6400" y="64743"/>
                  <a:pt x="71796" y="-6820"/>
                  <a:pt x="157122" y="0"/>
                </a:cubicBezTo>
                <a:close/>
              </a:path>
              <a:path w="1845578" h="942716" stroke="0" extrusionOk="0">
                <a:moveTo>
                  <a:pt x="157122" y="0"/>
                </a:moveTo>
                <a:cubicBezTo>
                  <a:pt x="973358" y="-3454"/>
                  <a:pt x="1456274" y="112897"/>
                  <a:pt x="1845578" y="0"/>
                </a:cubicBezTo>
                <a:lnTo>
                  <a:pt x="1845578" y="0"/>
                </a:lnTo>
                <a:cubicBezTo>
                  <a:pt x="1885166" y="323307"/>
                  <a:pt x="1904845" y="421960"/>
                  <a:pt x="1845578" y="785594"/>
                </a:cubicBezTo>
                <a:cubicBezTo>
                  <a:pt x="1836088" y="881638"/>
                  <a:pt x="1773647" y="951478"/>
                  <a:pt x="1688456" y="942716"/>
                </a:cubicBezTo>
                <a:cubicBezTo>
                  <a:pt x="1026334" y="1042137"/>
                  <a:pt x="674680" y="895346"/>
                  <a:pt x="0" y="942716"/>
                </a:cubicBezTo>
                <a:lnTo>
                  <a:pt x="0" y="942716"/>
                </a:lnTo>
                <a:cubicBezTo>
                  <a:pt x="-60901" y="621277"/>
                  <a:pt x="-62977" y="527721"/>
                  <a:pt x="0" y="157122"/>
                </a:cubicBezTo>
                <a:cubicBezTo>
                  <a:pt x="-3166" y="69861"/>
                  <a:pt x="63241" y="6690"/>
                  <a:pt x="15712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التدفق النقدي</a:t>
            </a:r>
            <a:endParaRPr lang="en-US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8767B69-C55F-4863-02F0-D577586F1CA8}"/>
              </a:ext>
            </a:extLst>
          </p:cNvPr>
          <p:cNvSpPr/>
          <p:nvPr/>
        </p:nvSpPr>
        <p:spPr>
          <a:xfrm>
            <a:off x="3500640" y="4215164"/>
            <a:ext cx="1845578" cy="520117"/>
          </a:xfrm>
          <a:custGeom>
            <a:avLst/>
            <a:gdLst>
              <a:gd name="connsiteX0" fmla="*/ 86688 w 1845578"/>
              <a:gd name="connsiteY0" fmla="*/ 0 h 520117"/>
              <a:gd name="connsiteX1" fmla="*/ 1845578 w 1845578"/>
              <a:gd name="connsiteY1" fmla="*/ 0 h 520117"/>
              <a:gd name="connsiteX2" fmla="*/ 1845578 w 1845578"/>
              <a:gd name="connsiteY2" fmla="*/ 0 h 520117"/>
              <a:gd name="connsiteX3" fmla="*/ 1845578 w 1845578"/>
              <a:gd name="connsiteY3" fmla="*/ 433429 h 520117"/>
              <a:gd name="connsiteX4" fmla="*/ 1758890 w 1845578"/>
              <a:gd name="connsiteY4" fmla="*/ 520117 h 520117"/>
              <a:gd name="connsiteX5" fmla="*/ 0 w 1845578"/>
              <a:gd name="connsiteY5" fmla="*/ 520117 h 520117"/>
              <a:gd name="connsiteX6" fmla="*/ 0 w 1845578"/>
              <a:gd name="connsiteY6" fmla="*/ 520117 h 520117"/>
              <a:gd name="connsiteX7" fmla="*/ 0 w 1845578"/>
              <a:gd name="connsiteY7" fmla="*/ 86688 h 520117"/>
              <a:gd name="connsiteX8" fmla="*/ 86688 w 1845578"/>
              <a:gd name="connsiteY8" fmla="*/ 0 h 52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5578" h="520117" fill="none" extrusionOk="0">
                <a:moveTo>
                  <a:pt x="86688" y="0"/>
                </a:moveTo>
                <a:cubicBezTo>
                  <a:pt x="710550" y="77707"/>
                  <a:pt x="1386219" y="-86586"/>
                  <a:pt x="1845578" y="0"/>
                </a:cubicBezTo>
                <a:lnTo>
                  <a:pt x="1845578" y="0"/>
                </a:lnTo>
                <a:cubicBezTo>
                  <a:pt x="1816132" y="188451"/>
                  <a:pt x="1848763" y="263964"/>
                  <a:pt x="1845578" y="433429"/>
                </a:cubicBezTo>
                <a:cubicBezTo>
                  <a:pt x="1841902" y="480710"/>
                  <a:pt x="1808410" y="521462"/>
                  <a:pt x="1758890" y="520117"/>
                </a:cubicBezTo>
                <a:cubicBezTo>
                  <a:pt x="1579920" y="545819"/>
                  <a:pt x="857354" y="546674"/>
                  <a:pt x="0" y="520117"/>
                </a:cubicBezTo>
                <a:lnTo>
                  <a:pt x="0" y="520117"/>
                </a:lnTo>
                <a:cubicBezTo>
                  <a:pt x="20067" y="345865"/>
                  <a:pt x="-33418" y="220664"/>
                  <a:pt x="0" y="86688"/>
                </a:cubicBezTo>
                <a:cubicBezTo>
                  <a:pt x="4496" y="34876"/>
                  <a:pt x="39406" y="-2794"/>
                  <a:pt x="86688" y="0"/>
                </a:cubicBezTo>
                <a:close/>
              </a:path>
              <a:path w="1845578" h="520117" stroke="0" extrusionOk="0">
                <a:moveTo>
                  <a:pt x="86688" y="0"/>
                </a:moveTo>
                <a:cubicBezTo>
                  <a:pt x="578134" y="-131043"/>
                  <a:pt x="1662063" y="44090"/>
                  <a:pt x="1845578" y="0"/>
                </a:cubicBezTo>
                <a:lnTo>
                  <a:pt x="1845578" y="0"/>
                </a:lnTo>
                <a:cubicBezTo>
                  <a:pt x="1835652" y="99517"/>
                  <a:pt x="1882965" y="275316"/>
                  <a:pt x="1845578" y="433429"/>
                </a:cubicBezTo>
                <a:cubicBezTo>
                  <a:pt x="1839483" y="487257"/>
                  <a:pt x="1805698" y="526018"/>
                  <a:pt x="1758890" y="520117"/>
                </a:cubicBezTo>
                <a:cubicBezTo>
                  <a:pt x="1156280" y="436411"/>
                  <a:pt x="864119" y="653142"/>
                  <a:pt x="0" y="520117"/>
                </a:cubicBezTo>
                <a:lnTo>
                  <a:pt x="0" y="520117"/>
                </a:lnTo>
                <a:cubicBezTo>
                  <a:pt x="-28586" y="433345"/>
                  <a:pt x="-1981" y="186484"/>
                  <a:pt x="0" y="86688"/>
                </a:cubicBezTo>
                <a:cubicBezTo>
                  <a:pt x="-6039" y="37887"/>
                  <a:pt x="36432" y="2241"/>
                  <a:pt x="86688" y="0"/>
                </a:cubicBezTo>
                <a:close/>
              </a:path>
            </a:pathLst>
          </a:custGeom>
          <a:solidFill>
            <a:srgbClr val="7030A0"/>
          </a:solidFill>
          <a:ln w="9525">
            <a:solidFill>
              <a:schemeClr val="bg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مشاكل السيولة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Diagonal Corners Rounded 27">
            <a:extLst>
              <a:ext uri="{FF2B5EF4-FFF2-40B4-BE49-F238E27FC236}">
                <a16:creationId xmlns:a16="http://schemas.microsoft.com/office/drawing/2014/main" id="{C37A834D-0367-C7B4-F1AF-C6FBFE12A563}"/>
              </a:ext>
            </a:extLst>
          </p:cNvPr>
          <p:cNvSpPr/>
          <p:nvPr/>
        </p:nvSpPr>
        <p:spPr>
          <a:xfrm>
            <a:off x="2903709" y="5711374"/>
            <a:ext cx="4001587" cy="520117"/>
          </a:xfrm>
          <a:custGeom>
            <a:avLst/>
            <a:gdLst>
              <a:gd name="connsiteX0" fmla="*/ 86688 w 4001587"/>
              <a:gd name="connsiteY0" fmla="*/ 0 h 520117"/>
              <a:gd name="connsiteX1" fmla="*/ 4001587 w 4001587"/>
              <a:gd name="connsiteY1" fmla="*/ 0 h 520117"/>
              <a:gd name="connsiteX2" fmla="*/ 4001587 w 4001587"/>
              <a:gd name="connsiteY2" fmla="*/ 0 h 520117"/>
              <a:gd name="connsiteX3" fmla="*/ 4001587 w 4001587"/>
              <a:gd name="connsiteY3" fmla="*/ 433429 h 520117"/>
              <a:gd name="connsiteX4" fmla="*/ 3914899 w 4001587"/>
              <a:gd name="connsiteY4" fmla="*/ 520117 h 520117"/>
              <a:gd name="connsiteX5" fmla="*/ 0 w 4001587"/>
              <a:gd name="connsiteY5" fmla="*/ 520117 h 520117"/>
              <a:gd name="connsiteX6" fmla="*/ 0 w 4001587"/>
              <a:gd name="connsiteY6" fmla="*/ 520117 h 520117"/>
              <a:gd name="connsiteX7" fmla="*/ 0 w 4001587"/>
              <a:gd name="connsiteY7" fmla="*/ 86688 h 520117"/>
              <a:gd name="connsiteX8" fmla="*/ 86688 w 4001587"/>
              <a:gd name="connsiteY8" fmla="*/ 0 h 52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1587" h="520117" fill="none" extrusionOk="0">
                <a:moveTo>
                  <a:pt x="86688" y="0"/>
                </a:moveTo>
                <a:cubicBezTo>
                  <a:pt x="2031021" y="48231"/>
                  <a:pt x="3431045" y="-84455"/>
                  <a:pt x="4001587" y="0"/>
                </a:cubicBezTo>
                <a:lnTo>
                  <a:pt x="4001587" y="0"/>
                </a:lnTo>
                <a:cubicBezTo>
                  <a:pt x="3972141" y="188451"/>
                  <a:pt x="4004772" y="263964"/>
                  <a:pt x="4001587" y="433429"/>
                </a:cubicBezTo>
                <a:cubicBezTo>
                  <a:pt x="3997911" y="480710"/>
                  <a:pt x="3964419" y="521462"/>
                  <a:pt x="3914899" y="520117"/>
                </a:cubicBezTo>
                <a:cubicBezTo>
                  <a:pt x="3253137" y="389163"/>
                  <a:pt x="529155" y="476543"/>
                  <a:pt x="0" y="520117"/>
                </a:cubicBezTo>
                <a:lnTo>
                  <a:pt x="0" y="520117"/>
                </a:lnTo>
                <a:cubicBezTo>
                  <a:pt x="20067" y="345865"/>
                  <a:pt x="-33418" y="220664"/>
                  <a:pt x="0" y="86688"/>
                </a:cubicBezTo>
                <a:cubicBezTo>
                  <a:pt x="4496" y="34876"/>
                  <a:pt x="39406" y="-2794"/>
                  <a:pt x="86688" y="0"/>
                </a:cubicBezTo>
                <a:close/>
              </a:path>
              <a:path w="4001587" h="520117" stroke="0" extrusionOk="0">
                <a:moveTo>
                  <a:pt x="86688" y="0"/>
                </a:moveTo>
                <a:cubicBezTo>
                  <a:pt x="573262" y="118645"/>
                  <a:pt x="2646518" y="116012"/>
                  <a:pt x="4001587" y="0"/>
                </a:cubicBezTo>
                <a:lnTo>
                  <a:pt x="4001587" y="0"/>
                </a:lnTo>
                <a:cubicBezTo>
                  <a:pt x="3991661" y="99517"/>
                  <a:pt x="4038974" y="275316"/>
                  <a:pt x="4001587" y="433429"/>
                </a:cubicBezTo>
                <a:cubicBezTo>
                  <a:pt x="3995492" y="487257"/>
                  <a:pt x="3961707" y="526018"/>
                  <a:pt x="3914899" y="520117"/>
                </a:cubicBezTo>
                <a:cubicBezTo>
                  <a:pt x="2260318" y="540304"/>
                  <a:pt x="778898" y="672597"/>
                  <a:pt x="0" y="520117"/>
                </a:cubicBezTo>
                <a:lnTo>
                  <a:pt x="0" y="520117"/>
                </a:lnTo>
                <a:cubicBezTo>
                  <a:pt x="-28586" y="433345"/>
                  <a:pt x="-1981" y="186484"/>
                  <a:pt x="0" y="86688"/>
                </a:cubicBezTo>
                <a:cubicBezTo>
                  <a:pt x="-6039" y="37887"/>
                  <a:pt x="36432" y="2241"/>
                  <a:pt x="86688" y="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bg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2Diag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عدم القدرة على الاستمرار في العمل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0626C44-C469-B817-1696-B799A7B7C5CB}"/>
              </a:ext>
            </a:extLst>
          </p:cNvPr>
          <p:cNvSpPr/>
          <p:nvPr/>
        </p:nvSpPr>
        <p:spPr>
          <a:xfrm rot="10800000">
            <a:off x="9851196" y="3429000"/>
            <a:ext cx="495071" cy="735073"/>
          </a:xfrm>
          <a:custGeom>
            <a:avLst/>
            <a:gdLst>
              <a:gd name="connsiteX0" fmla="*/ 0 w 495071"/>
              <a:gd name="connsiteY0" fmla="*/ 487538 h 735073"/>
              <a:gd name="connsiteX1" fmla="*/ 123768 w 495071"/>
              <a:gd name="connsiteY1" fmla="*/ 487538 h 735073"/>
              <a:gd name="connsiteX2" fmla="*/ 123768 w 495071"/>
              <a:gd name="connsiteY2" fmla="*/ 0 h 735073"/>
              <a:gd name="connsiteX3" fmla="*/ 371303 w 495071"/>
              <a:gd name="connsiteY3" fmla="*/ 0 h 735073"/>
              <a:gd name="connsiteX4" fmla="*/ 371303 w 495071"/>
              <a:gd name="connsiteY4" fmla="*/ 487538 h 735073"/>
              <a:gd name="connsiteX5" fmla="*/ 495071 w 495071"/>
              <a:gd name="connsiteY5" fmla="*/ 487538 h 735073"/>
              <a:gd name="connsiteX6" fmla="*/ 247536 w 495071"/>
              <a:gd name="connsiteY6" fmla="*/ 735073 h 735073"/>
              <a:gd name="connsiteX7" fmla="*/ 0 w 495071"/>
              <a:gd name="connsiteY7" fmla="*/ 487538 h 73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071" h="735073" fill="none" extrusionOk="0">
                <a:moveTo>
                  <a:pt x="0" y="487538"/>
                </a:moveTo>
                <a:cubicBezTo>
                  <a:pt x="41320" y="485701"/>
                  <a:pt x="80603" y="490544"/>
                  <a:pt x="123768" y="487538"/>
                </a:cubicBezTo>
                <a:cubicBezTo>
                  <a:pt x="109363" y="369723"/>
                  <a:pt x="140939" y="179746"/>
                  <a:pt x="123768" y="0"/>
                </a:cubicBezTo>
                <a:cubicBezTo>
                  <a:pt x="229762" y="-4733"/>
                  <a:pt x="255239" y="72"/>
                  <a:pt x="371303" y="0"/>
                </a:cubicBezTo>
                <a:cubicBezTo>
                  <a:pt x="391797" y="166934"/>
                  <a:pt x="389638" y="330860"/>
                  <a:pt x="371303" y="487538"/>
                </a:cubicBezTo>
                <a:cubicBezTo>
                  <a:pt x="410523" y="481627"/>
                  <a:pt x="469422" y="488899"/>
                  <a:pt x="495071" y="487538"/>
                </a:cubicBezTo>
                <a:cubicBezTo>
                  <a:pt x="422793" y="555100"/>
                  <a:pt x="363985" y="614243"/>
                  <a:pt x="247536" y="735073"/>
                </a:cubicBezTo>
                <a:cubicBezTo>
                  <a:pt x="170728" y="662918"/>
                  <a:pt x="63312" y="567301"/>
                  <a:pt x="0" y="487538"/>
                </a:cubicBezTo>
                <a:close/>
              </a:path>
              <a:path w="495071" h="735073" stroke="0" extrusionOk="0">
                <a:moveTo>
                  <a:pt x="0" y="487538"/>
                </a:moveTo>
                <a:cubicBezTo>
                  <a:pt x="46964" y="483835"/>
                  <a:pt x="72958" y="488630"/>
                  <a:pt x="123768" y="487538"/>
                </a:cubicBezTo>
                <a:cubicBezTo>
                  <a:pt x="145437" y="332849"/>
                  <a:pt x="140486" y="174210"/>
                  <a:pt x="123768" y="0"/>
                </a:cubicBezTo>
                <a:cubicBezTo>
                  <a:pt x="240754" y="-7622"/>
                  <a:pt x="317954" y="-11324"/>
                  <a:pt x="371303" y="0"/>
                </a:cubicBezTo>
                <a:cubicBezTo>
                  <a:pt x="394436" y="186075"/>
                  <a:pt x="359918" y="288171"/>
                  <a:pt x="371303" y="487538"/>
                </a:cubicBezTo>
                <a:cubicBezTo>
                  <a:pt x="414498" y="482305"/>
                  <a:pt x="452996" y="483081"/>
                  <a:pt x="495071" y="487538"/>
                </a:cubicBezTo>
                <a:cubicBezTo>
                  <a:pt x="383897" y="584667"/>
                  <a:pt x="341525" y="662105"/>
                  <a:pt x="247536" y="735073"/>
                </a:cubicBezTo>
                <a:cubicBezTo>
                  <a:pt x="174364" y="637390"/>
                  <a:pt x="76488" y="560982"/>
                  <a:pt x="0" y="487538"/>
                </a:cubicBezTo>
                <a:close/>
              </a:path>
            </a:pathLst>
          </a:custGeom>
          <a:solidFill>
            <a:srgbClr val="00B0F0"/>
          </a:solidFill>
          <a:ln w="12700">
            <a:solidFill>
              <a:schemeClr val="bg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E5297D11-D7BF-A009-4D79-5FE6C7E8694E}"/>
              </a:ext>
            </a:extLst>
          </p:cNvPr>
          <p:cNvSpPr/>
          <p:nvPr/>
        </p:nvSpPr>
        <p:spPr>
          <a:xfrm>
            <a:off x="7535135" y="4986052"/>
            <a:ext cx="495071" cy="735073"/>
          </a:xfrm>
          <a:custGeom>
            <a:avLst/>
            <a:gdLst>
              <a:gd name="connsiteX0" fmla="*/ 0 w 495071"/>
              <a:gd name="connsiteY0" fmla="*/ 487538 h 735073"/>
              <a:gd name="connsiteX1" fmla="*/ 123768 w 495071"/>
              <a:gd name="connsiteY1" fmla="*/ 487538 h 735073"/>
              <a:gd name="connsiteX2" fmla="*/ 123768 w 495071"/>
              <a:gd name="connsiteY2" fmla="*/ 0 h 735073"/>
              <a:gd name="connsiteX3" fmla="*/ 371303 w 495071"/>
              <a:gd name="connsiteY3" fmla="*/ 0 h 735073"/>
              <a:gd name="connsiteX4" fmla="*/ 371303 w 495071"/>
              <a:gd name="connsiteY4" fmla="*/ 487538 h 735073"/>
              <a:gd name="connsiteX5" fmla="*/ 495071 w 495071"/>
              <a:gd name="connsiteY5" fmla="*/ 487538 h 735073"/>
              <a:gd name="connsiteX6" fmla="*/ 247536 w 495071"/>
              <a:gd name="connsiteY6" fmla="*/ 735073 h 735073"/>
              <a:gd name="connsiteX7" fmla="*/ 0 w 495071"/>
              <a:gd name="connsiteY7" fmla="*/ 487538 h 73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071" h="735073" fill="none" extrusionOk="0">
                <a:moveTo>
                  <a:pt x="0" y="487538"/>
                </a:moveTo>
                <a:cubicBezTo>
                  <a:pt x="41320" y="485701"/>
                  <a:pt x="80603" y="490544"/>
                  <a:pt x="123768" y="487538"/>
                </a:cubicBezTo>
                <a:cubicBezTo>
                  <a:pt x="109363" y="369723"/>
                  <a:pt x="140939" y="179746"/>
                  <a:pt x="123768" y="0"/>
                </a:cubicBezTo>
                <a:cubicBezTo>
                  <a:pt x="229762" y="-4733"/>
                  <a:pt x="255239" y="72"/>
                  <a:pt x="371303" y="0"/>
                </a:cubicBezTo>
                <a:cubicBezTo>
                  <a:pt x="391797" y="166934"/>
                  <a:pt x="389638" y="330860"/>
                  <a:pt x="371303" y="487538"/>
                </a:cubicBezTo>
                <a:cubicBezTo>
                  <a:pt x="410523" y="481627"/>
                  <a:pt x="469422" y="488899"/>
                  <a:pt x="495071" y="487538"/>
                </a:cubicBezTo>
                <a:cubicBezTo>
                  <a:pt x="422793" y="555100"/>
                  <a:pt x="363985" y="614243"/>
                  <a:pt x="247536" y="735073"/>
                </a:cubicBezTo>
                <a:cubicBezTo>
                  <a:pt x="170728" y="662918"/>
                  <a:pt x="63312" y="567301"/>
                  <a:pt x="0" y="487538"/>
                </a:cubicBezTo>
                <a:close/>
              </a:path>
              <a:path w="495071" h="735073" stroke="0" extrusionOk="0">
                <a:moveTo>
                  <a:pt x="0" y="487538"/>
                </a:moveTo>
                <a:cubicBezTo>
                  <a:pt x="46964" y="483835"/>
                  <a:pt x="72958" y="488630"/>
                  <a:pt x="123768" y="487538"/>
                </a:cubicBezTo>
                <a:cubicBezTo>
                  <a:pt x="145437" y="332849"/>
                  <a:pt x="140486" y="174210"/>
                  <a:pt x="123768" y="0"/>
                </a:cubicBezTo>
                <a:cubicBezTo>
                  <a:pt x="240754" y="-7622"/>
                  <a:pt x="317954" y="-11324"/>
                  <a:pt x="371303" y="0"/>
                </a:cubicBezTo>
                <a:cubicBezTo>
                  <a:pt x="394436" y="186075"/>
                  <a:pt x="359918" y="288171"/>
                  <a:pt x="371303" y="487538"/>
                </a:cubicBezTo>
                <a:cubicBezTo>
                  <a:pt x="414498" y="482305"/>
                  <a:pt x="452996" y="483081"/>
                  <a:pt x="495071" y="487538"/>
                </a:cubicBezTo>
                <a:cubicBezTo>
                  <a:pt x="383897" y="584667"/>
                  <a:pt x="341525" y="662105"/>
                  <a:pt x="247536" y="735073"/>
                </a:cubicBezTo>
                <a:cubicBezTo>
                  <a:pt x="174364" y="637390"/>
                  <a:pt x="76488" y="560982"/>
                  <a:pt x="0" y="48753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372A84E9-6B14-1E2C-F70F-D1EDD1F1CA9F}"/>
              </a:ext>
            </a:extLst>
          </p:cNvPr>
          <p:cNvSpPr/>
          <p:nvPr/>
        </p:nvSpPr>
        <p:spPr>
          <a:xfrm rot="5400000">
            <a:off x="5878459" y="4107687"/>
            <a:ext cx="495071" cy="735073"/>
          </a:xfrm>
          <a:custGeom>
            <a:avLst/>
            <a:gdLst>
              <a:gd name="connsiteX0" fmla="*/ 0 w 495071"/>
              <a:gd name="connsiteY0" fmla="*/ 487538 h 735073"/>
              <a:gd name="connsiteX1" fmla="*/ 123768 w 495071"/>
              <a:gd name="connsiteY1" fmla="*/ 487538 h 735073"/>
              <a:gd name="connsiteX2" fmla="*/ 123768 w 495071"/>
              <a:gd name="connsiteY2" fmla="*/ 0 h 735073"/>
              <a:gd name="connsiteX3" fmla="*/ 371303 w 495071"/>
              <a:gd name="connsiteY3" fmla="*/ 0 h 735073"/>
              <a:gd name="connsiteX4" fmla="*/ 371303 w 495071"/>
              <a:gd name="connsiteY4" fmla="*/ 487538 h 735073"/>
              <a:gd name="connsiteX5" fmla="*/ 495071 w 495071"/>
              <a:gd name="connsiteY5" fmla="*/ 487538 h 735073"/>
              <a:gd name="connsiteX6" fmla="*/ 247536 w 495071"/>
              <a:gd name="connsiteY6" fmla="*/ 735073 h 735073"/>
              <a:gd name="connsiteX7" fmla="*/ 0 w 495071"/>
              <a:gd name="connsiteY7" fmla="*/ 487538 h 73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071" h="735073" fill="none" extrusionOk="0">
                <a:moveTo>
                  <a:pt x="0" y="487538"/>
                </a:moveTo>
                <a:cubicBezTo>
                  <a:pt x="41320" y="485701"/>
                  <a:pt x="80603" y="490544"/>
                  <a:pt x="123768" y="487538"/>
                </a:cubicBezTo>
                <a:cubicBezTo>
                  <a:pt x="109363" y="369723"/>
                  <a:pt x="140939" y="179746"/>
                  <a:pt x="123768" y="0"/>
                </a:cubicBezTo>
                <a:cubicBezTo>
                  <a:pt x="229762" y="-4733"/>
                  <a:pt x="255239" y="72"/>
                  <a:pt x="371303" y="0"/>
                </a:cubicBezTo>
                <a:cubicBezTo>
                  <a:pt x="391797" y="166934"/>
                  <a:pt x="389638" y="330860"/>
                  <a:pt x="371303" y="487538"/>
                </a:cubicBezTo>
                <a:cubicBezTo>
                  <a:pt x="410523" y="481627"/>
                  <a:pt x="469422" y="488899"/>
                  <a:pt x="495071" y="487538"/>
                </a:cubicBezTo>
                <a:cubicBezTo>
                  <a:pt x="422793" y="555100"/>
                  <a:pt x="363985" y="614243"/>
                  <a:pt x="247536" y="735073"/>
                </a:cubicBezTo>
                <a:cubicBezTo>
                  <a:pt x="170728" y="662918"/>
                  <a:pt x="63312" y="567301"/>
                  <a:pt x="0" y="487538"/>
                </a:cubicBezTo>
                <a:close/>
              </a:path>
              <a:path w="495071" h="735073" stroke="0" extrusionOk="0">
                <a:moveTo>
                  <a:pt x="0" y="487538"/>
                </a:moveTo>
                <a:cubicBezTo>
                  <a:pt x="46964" y="483835"/>
                  <a:pt x="72958" y="488630"/>
                  <a:pt x="123768" y="487538"/>
                </a:cubicBezTo>
                <a:cubicBezTo>
                  <a:pt x="145437" y="332849"/>
                  <a:pt x="140486" y="174210"/>
                  <a:pt x="123768" y="0"/>
                </a:cubicBezTo>
                <a:cubicBezTo>
                  <a:pt x="240754" y="-7622"/>
                  <a:pt x="317954" y="-11324"/>
                  <a:pt x="371303" y="0"/>
                </a:cubicBezTo>
                <a:cubicBezTo>
                  <a:pt x="394436" y="186075"/>
                  <a:pt x="359918" y="288171"/>
                  <a:pt x="371303" y="487538"/>
                </a:cubicBezTo>
                <a:cubicBezTo>
                  <a:pt x="414498" y="482305"/>
                  <a:pt x="452996" y="483081"/>
                  <a:pt x="495071" y="487538"/>
                </a:cubicBezTo>
                <a:cubicBezTo>
                  <a:pt x="383897" y="584667"/>
                  <a:pt x="341525" y="662105"/>
                  <a:pt x="247536" y="735073"/>
                </a:cubicBezTo>
                <a:cubicBezTo>
                  <a:pt x="174364" y="637390"/>
                  <a:pt x="76488" y="560982"/>
                  <a:pt x="0" y="487538"/>
                </a:cubicBezTo>
                <a:close/>
              </a:path>
            </a:pathLst>
          </a:custGeom>
          <a:solidFill>
            <a:srgbClr val="7030A0"/>
          </a:solidFill>
          <a:ln w="12700">
            <a:solidFill>
              <a:schemeClr val="bg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08D5BC7C-D441-3BDA-F483-F5C56B5ECDAC}"/>
              </a:ext>
            </a:extLst>
          </p:cNvPr>
          <p:cNvSpPr/>
          <p:nvPr/>
        </p:nvSpPr>
        <p:spPr>
          <a:xfrm>
            <a:off x="4253394" y="4896898"/>
            <a:ext cx="495071" cy="735073"/>
          </a:xfrm>
          <a:custGeom>
            <a:avLst/>
            <a:gdLst>
              <a:gd name="connsiteX0" fmla="*/ 0 w 495071"/>
              <a:gd name="connsiteY0" fmla="*/ 487538 h 735073"/>
              <a:gd name="connsiteX1" fmla="*/ 123768 w 495071"/>
              <a:gd name="connsiteY1" fmla="*/ 487538 h 735073"/>
              <a:gd name="connsiteX2" fmla="*/ 123768 w 495071"/>
              <a:gd name="connsiteY2" fmla="*/ 0 h 735073"/>
              <a:gd name="connsiteX3" fmla="*/ 371303 w 495071"/>
              <a:gd name="connsiteY3" fmla="*/ 0 h 735073"/>
              <a:gd name="connsiteX4" fmla="*/ 371303 w 495071"/>
              <a:gd name="connsiteY4" fmla="*/ 487538 h 735073"/>
              <a:gd name="connsiteX5" fmla="*/ 495071 w 495071"/>
              <a:gd name="connsiteY5" fmla="*/ 487538 h 735073"/>
              <a:gd name="connsiteX6" fmla="*/ 247536 w 495071"/>
              <a:gd name="connsiteY6" fmla="*/ 735073 h 735073"/>
              <a:gd name="connsiteX7" fmla="*/ 0 w 495071"/>
              <a:gd name="connsiteY7" fmla="*/ 487538 h 73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071" h="735073" fill="none" extrusionOk="0">
                <a:moveTo>
                  <a:pt x="0" y="487538"/>
                </a:moveTo>
                <a:cubicBezTo>
                  <a:pt x="41320" y="485701"/>
                  <a:pt x="80603" y="490544"/>
                  <a:pt x="123768" y="487538"/>
                </a:cubicBezTo>
                <a:cubicBezTo>
                  <a:pt x="109363" y="369723"/>
                  <a:pt x="140939" y="179746"/>
                  <a:pt x="123768" y="0"/>
                </a:cubicBezTo>
                <a:cubicBezTo>
                  <a:pt x="229762" y="-4733"/>
                  <a:pt x="255239" y="72"/>
                  <a:pt x="371303" y="0"/>
                </a:cubicBezTo>
                <a:cubicBezTo>
                  <a:pt x="391797" y="166934"/>
                  <a:pt x="389638" y="330860"/>
                  <a:pt x="371303" y="487538"/>
                </a:cubicBezTo>
                <a:cubicBezTo>
                  <a:pt x="410523" y="481627"/>
                  <a:pt x="469422" y="488899"/>
                  <a:pt x="495071" y="487538"/>
                </a:cubicBezTo>
                <a:cubicBezTo>
                  <a:pt x="422793" y="555100"/>
                  <a:pt x="363985" y="614243"/>
                  <a:pt x="247536" y="735073"/>
                </a:cubicBezTo>
                <a:cubicBezTo>
                  <a:pt x="170728" y="662918"/>
                  <a:pt x="63312" y="567301"/>
                  <a:pt x="0" y="487538"/>
                </a:cubicBezTo>
                <a:close/>
              </a:path>
              <a:path w="495071" h="735073" stroke="0" extrusionOk="0">
                <a:moveTo>
                  <a:pt x="0" y="487538"/>
                </a:moveTo>
                <a:cubicBezTo>
                  <a:pt x="46964" y="483835"/>
                  <a:pt x="72958" y="488630"/>
                  <a:pt x="123768" y="487538"/>
                </a:cubicBezTo>
                <a:cubicBezTo>
                  <a:pt x="145437" y="332849"/>
                  <a:pt x="140486" y="174210"/>
                  <a:pt x="123768" y="0"/>
                </a:cubicBezTo>
                <a:cubicBezTo>
                  <a:pt x="240754" y="-7622"/>
                  <a:pt x="317954" y="-11324"/>
                  <a:pt x="371303" y="0"/>
                </a:cubicBezTo>
                <a:cubicBezTo>
                  <a:pt x="394436" y="186075"/>
                  <a:pt x="359918" y="288171"/>
                  <a:pt x="371303" y="487538"/>
                </a:cubicBezTo>
                <a:cubicBezTo>
                  <a:pt x="414498" y="482305"/>
                  <a:pt x="452996" y="483081"/>
                  <a:pt x="495071" y="487538"/>
                </a:cubicBezTo>
                <a:cubicBezTo>
                  <a:pt x="383897" y="584667"/>
                  <a:pt x="341525" y="662105"/>
                  <a:pt x="247536" y="735073"/>
                </a:cubicBezTo>
                <a:cubicBezTo>
                  <a:pt x="174364" y="637390"/>
                  <a:pt x="76488" y="560982"/>
                  <a:pt x="0" y="48753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470C76-0534-926D-2168-F6A31A250D98}"/>
              </a:ext>
            </a:extLst>
          </p:cNvPr>
          <p:cNvSpPr txBox="1"/>
          <p:nvPr/>
        </p:nvSpPr>
        <p:spPr>
          <a:xfrm>
            <a:off x="9005582" y="71306"/>
            <a:ext cx="237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قائمة التدفقات النقدية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81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4690" y="6055466"/>
            <a:ext cx="1142245" cy="669925"/>
          </a:xfrm>
        </p:spPr>
        <p:txBody>
          <a:bodyPr/>
          <a:lstStyle/>
          <a:p>
            <a:pPr algn="ctr"/>
            <a:r>
              <a:rPr lang="ar-EG" sz="6000" dirty="0">
                <a:solidFill>
                  <a:schemeClr val="tx1"/>
                </a:solidFill>
              </a:rPr>
              <a:t>19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DE271-4AD3-9BEF-5596-3EEA7374F8BE}"/>
              </a:ext>
            </a:extLst>
          </p:cNvPr>
          <p:cNvSpPr txBox="1"/>
          <p:nvPr/>
        </p:nvSpPr>
        <p:spPr>
          <a:xfrm>
            <a:off x="9061020" y="132609"/>
            <a:ext cx="238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200" b="1" dirty="0">
                <a:latin typeface="Cairo" panose="00000500000000000000" pitchFamily="2" charset="-78"/>
                <a:cs typeface="Cairo" panose="00000500000000000000" pitchFamily="2" charset="-78"/>
              </a:rPr>
              <a:t>أهمية دراسة التدفق النقدي</a:t>
            </a:r>
            <a:endParaRPr lang="en-US" sz="12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D9E27-24B4-56FF-171B-2AD73595A634}"/>
              </a:ext>
            </a:extLst>
          </p:cNvPr>
          <p:cNvSpPr/>
          <p:nvPr/>
        </p:nvSpPr>
        <p:spPr>
          <a:xfrm>
            <a:off x="4181419" y="132609"/>
            <a:ext cx="3503141" cy="753176"/>
          </a:xfrm>
          <a:custGeom>
            <a:avLst/>
            <a:gdLst>
              <a:gd name="connsiteX0" fmla="*/ 0 w 3503141"/>
              <a:gd name="connsiteY0" fmla="*/ 125532 h 753176"/>
              <a:gd name="connsiteX1" fmla="*/ 125532 w 3503141"/>
              <a:gd name="connsiteY1" fmla="*/ 0 h 753176"/>
              <a:gd name="connsiteX2" fmla="*/ 743427 w 3503141"/>
              <a:gd name="connsiteY2" fmla="*/ 0 h 753176"/>
              <a:gd name="connsiteX3" fmla="*/ 1361321 w 3503141"/>
              <a:gd name="connsiteY3" fmla="*/ 0 h 753176"/>
              <a:gd name="connsiteX4" fmla="*/ 1946695 w 3503141"/>
              <a:gd name="connsiteY4" fmla="*/ 0 h 753176"/>
              <a:gd name="connsiteX5" fmla="*/ 2662152 w 3503141"/>
              <a:gd name="connsiteY5" fmla="*/ 0 h 753176"/>
              <a:gd name="connsiteX6" fmla="*/ 3377609 w 3503141"/>
              <a:gd name="connsiteY6" fmla="*/ 0 h 753176"/>
              <a:gd name="connsiteX7" fmla="*/ 3503141 w 3503141"/>
              <a:gd name="connsiteY7" fmla="*/ 125532 h 753176"/>
              <a:gd name="connsiteX8" fmla="*/ 3503141 w 3503141"/>
              <a:gd name="connsiteY8" fmla="*/ 627644 h 753176"/>
              <a:gd name="connsiteX9" fmla="*/ 3377609 w 3503141"/>
              <a:gd name="connsiteY9" fmla="*/ 753176 h 753176"/>
              <a:gd name="connsiteX10" fmla="*/ 2662152 w 3503141"/>
              <a:gd name="connsiteY10" fmla="*/ 753176 h 753176"/>
              <a:gd name="connsiteX11" fmla="*/ 2044257 w 3503141"/>
              <a:gd name="connsiteY11" fmla="*/ 753176 h 753176"/>
              <a:gd name="connsiteX12" fmla="*/ 1491404 w 3503141"/>
              <a:gd name="connsiteY12" fmla="*/ 753176 h 753176"/>
              <a:gd name="connsiteX13" fmla="*/ 775947 w 3503141"/>
              <a:gd name="connsiteY13" fmla="*/ 753176 h 753176"/>
              <a:gd name="connsiteX14" fmla="*/ 125532 w 3503141"/>
              <a:gd name="connsiteY14" fmla="*/ 753176 h 753176"/>
              <a:gd name="connsiteX15" fmla="*/ 0 w 3503141"/>
              <a:gd name="connsiteY15" fmla="*/ 627644 h 753176"/>
              <a:gd name="connsiteX16" fmla="*/ 0 w 3503141"/>
              <a:gd name="connsiteY16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03141" h="753176" fill="none" extrusionOk="0">
                <a:moveTo>
                  <a:pt x="0" y="125532"/>
                </a:moveTo>
                <a:cubicBezTo>
                  <a:pt x="1111" y="46117"/>
                  <a:pt x="48308" y="9110"/>
                  <a:pt x="125532" y="0"/>
                </a:cubicBezTo>
                <a:cubicBezTo>
                  <a:pt x="374325" y="22211"/>
                  <a:pt x="605745" y="-19777"/>
                  <a:pt x="743427" y="0"/>
                </a:cubicBezTo>
                <a:cubicBezTo>
                  <a:pt x="881110" y="19777"/>
                  <a:pt x="1104031" y="-21035"/>
                  <a:pt x="1361321" y="0"/>
                </a:cubicBezTo>
                <a:cubicBezTo>
                  <a:pt x="1618611" y="21035"/>
                  <a:pt x="1670088" y="-29095"/>
                  <a:pt x="1946695" y="0"/>
                </a:cubicBezTo>
                <a:cubicBezTo>
                  <a:pt x="2223302" y="29095"/>
                  <a:pt x="2443697" y="-17865"/>
                  <a:pt x="2662152" y="0"/>
                </a:cubicBezTo>
                <a:cubicBezTo>
                  <a:pt x="2880607" y="17865"/>
                  <a:pt x="3186280" y="-9917"/>
                  <a:pt x="3377609" y="0"/>
                </a:cubicBezTo>
                <a:cubicBezTo>
                  <a:pt x="3451509" y="-2049"/>
                  <a:pt x="3504846" y="52531"/>
                  <a:pt x="3503141" y="125532"/>
                </a:cubicBezTo>
                <a:cubicBezTo>
                  <a:pt x="3492895" y="273914"/>
                  <a:pt x="3512055" y="497884"/>
                  <a:pt x="3503141" y="627644"/>
                </a:cubicBezTo>
                <a:cubicBezTo>
                  <a:pt x="3500175" y="685554"/>
                  <a:pt x="3442801" y="749085"/>
                  <a:pt x="3377609" y="753176"/>
                </a:cubicBezTo>
                <a:cubicBezTo>
                  <a:pt x="3207099" y="775124"/>
                  <a:pt x="2828821" y="719915"/>
                  <a:pt x="2662152" y="753176"/>
                </a:cubicBezTo>
                <a:cubicBezTo>
                  <a:pt x="2495483" y="786437"/>
                  <a:pt x="2283734" y="776926"/>
                  <a:pt x="2044257" y="753176"/>
                </a:cubicBezTo>
                <a:cubicBezTo>
                  <a:pt x="1804781" y="729426"/>
                  <a:pt x="1696121" y="756742"/>
                  <a:pt x="1491404" y="753176"/>
                </a:cubicBezTo>
                <a:cubicBezTo>
                  <a:pt x="1286687" y="749610"/>
                  <a:pt x="1121732" y="772580"/>
                  <a:pt x="775947" y="753176"/>
                </a:cubicBezTo>
                <a:cubicBezTo>
                  <a:pt x="430162" y="733772"/>
                  <a:pt x="357213" y="764084"/>
                  <a:pt x="125532" y="753176"/>
                </a:cubicBezTo>
                <a:cubicBezTo>
                  <a:pt x="60908" y="753249"/>
                  <a:pt x="-9142" y="704798"/>
                  <a:pt x="0" y="627644"/>
                </a:cubicBezTo>
                <a:cubicBezTo>
                  <a:pt x="-18478" y="398952"/>
                  <a:pt x="-561" y="264019"/>
                  <a:pt x="0" y="125532"/>
                </a:cubicBezTo>
                <a:close/>
              </a:path>
              <a:path w="3503141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445755" y="-28396"/>
                  <a:pt x="488229" y="16960"/>
                  <a:pt x="775947" y="0"/>
                </a:cubicBezTo>
                <a:cubicBezTo>
                  <a:pt x="1063666" y="-16960"/>
                  <a:pt x="1241270" y="-31406"/>
                  <a:pt x="1491404" y="0"/>
                </a:cubicBezTo>
                <a:cubicBezTo>
                  <a:pt x="1741538" y="31406"/>
                  <a:pt x="1907238" y="-29747"/>
                  <a:pt x="2206861" y="0"/>
                </a:cubicBezTo>
                <a:cubicBezTo>
                  <a:pt x="2506484" y="29747"/>
                  <a:pt x="3138414" y="2859"/>
                  <a:pt x="3377609" y="0"/>
                </a:cubicBezTo>
                <a:cubicBezTo>
                  <a:pt x="3447737" y="-2679"/>
                  <a:pt x="3506141" y="58319"/>
                  <a:pt x="3503141" y="125532"/>
                </a:cubicBezTo>
                <a:cubicBezTo>
                  <a:pt x="3503570" y="308407"/>
                  <a:pt x="3526310" y="490803"/>
                  <a:pt x="3503141" y="627644"/>
                </a:cubicBezTo>
                <a:cubicBezTo>
                  <a:pt x="3494914" y="704491"/>
                  <a:pt x="3438860" y="758781"/>
                  <a:pt x="3377609" y="753176"/>
                </a:cubicBezTo>
                <a:cubicBezTo>
                  <a:pt x="3147432" y="776930"/>
                  <a:pt x="2974633" y="723320"/>
                  <a:pt x="2727194" y="753176"/>
                </a:cubicBezTo>
                <a:cubicBezTo>
                  <a:pt x="2479755" y="783032"/>
                  <a:pt x="2331923" y="727019"/>
                  <a:pt x="2174341" y="753176"/>
                </a:cubicBezTo>
                <a:cubicBezTo>
                  <a:pt x="2016759" y="779333"/>
                  <a:pt x="1755033" y="773316"/>
                  <a:pt x="1556446" y="753176"/>
                </a:cubicBezTo>
                <a:cubicBezTo>
                  <a:pt x="1357859" y="733036"/>
                  <a:pt x="1029451" y="771258"/>
                  <a:pt x="840989" y="753176"/>
                </a:cubicBezTo>
                <a:cubicBezTo>
                  <a:pt x="652527" y="735094"/>
                  <a:pt x="292952" y="747481"/>
                  <a:pt x="125532" y="753176"/>
                </a:cubicBezTo>
                <a:cubicBezTo>
                  <a:pt x="51756" y="750484"/>
                  <a:pt x="6075" y="689960"/>
                  <a:pt x="0" y="627644"/>
                </a:cubicBezTo>
                <a:cubicBezTo>
                  <a:pt x="-20885" y="466828"/>
                  <a:pt x="-21431" y="370611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التدفق</a:t>
            </a:r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النقدي</a:t>
            </a:r>
            <a:endParaRPr lang="en-US" sz="16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29F301-7BB6-DE06-3F3A-DAF30EB71DD7}"/>
              </a:ext>
            </a:extLst>
          </p:cNvPr>
          <p:cNvSpPr/>
          <p:nvPr/>
        </p:nvSpPr>
        <p:spPr>
          <a:xfrm>
            <a:off x="482366" y="1367270"/>
            <a:ext cx="1442906" cy="753176"/>
          </a:xfrm>
          <a:custGeom>
            <a:avLst/>
            <a:gdLst>
              <a:gd name="connsiteX0" fmla="*/ 0 w 1442906"/>
              <a:gd name="connsiteY0" fmla="*/ 125532 h 753176"/>
              <a:gd name="connsiteX1" fmla="*/ 125532 w 1442906"/>
              <a:gd name="connsiteY1" fmla="*/ 0 h 753176"/>
              <a:gd name="connsiteX2" fmla="*/ 697616 w 1442906"/>
              <a:gd name="connsiteY2" fmla="*/ 0 h 753176"/>
              <a:gd name="connsiteX3" fmla="*/ 1317374 w 1442906"/>
              <a:gd name="connsiteY3" fmla="*/ 0 h 753176"/>
              <a:gd name="connsiteX4" fmla="*/ 1442906 w 1442906"/>
              <a:gd name="connsiteY4" fmla="*/ 125532 h 753176"/>
              <a:gd name="connsiteX5" fmla="*/ 1442906 w 1442906"/>
              <a:gd name="connsiteY5" fmla="*/ 627644 h 753176"/>
              <a:gd name="connsiteX6" fmla="*/ 1317374 w 1442906"/>
              <a:gd name="connsiteY6" fmla="*/ 753176 h 753176"/>
              <a:gd name="connsiteX7" fmla="*/ 745290 w 1442906"/>
              <a:gd name="connsiteY7" fmla="*/ 753176 h 753176"/>
              <a:gd name="connsiteX8" fmla="*/ 125532 w 1442906"/>
              <a:gd name="connsiteY8" fmla="*/ 753176 h 753176"/>
              <a:gd name="connsiteX9" fmla="*/ 0 w 1442906"/>
              <a:gd name="connsiteY9" fmla="*/ 627644 h 753176"/>
              <a:gd name="connsiteX10" fmla="*/ 0 w 1442906"/>
              <a:gd name="connsiteY10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2906" h="753176" fill="none" extrusionOk="0">
                <a:moveTo>
                  <a:pt x="0" y="125532"/>
                </a:moveTo>
                <a:cubicBezTo>
                  <a:pt x="-7228" y="71012"/>
                  <a:pt x="43752" y="7588"/>
                  <a:pt x="125532" y="0"/>
                </a:cubicBezTo>
                <a:cubicBezTo>
                  <a:pt x="244328" y="-27791"/>
                  <a:pt x="540460" y="-25530"/>
                  <a:pt x="697616" y="0"/>
                </a:cubicBezTo>
                <a:cubicBezTo>
                  <a:pt x="854772" y="25530"/>
                  <a:pt x="1116164" y="-20921"/>
                  <a:pt x="1317374" y="0"/>
                </a:cubicBezTo>
                <a:cubicBezTo>
                  <a:pt x="1388128" y="-9565"/>
                  <a:pt x="1446180" y="57044"/>
                  <a:pt x="1442906" y="125532"/>
                </a:cubicBezTo>
                <a:cubicBezTo>
                  <a:pt x="1460496" y="321755"/>
                  <a:pt x="1434539" y="500316"/>
                  <a:pt x="1442906" y="627644"/>
                </a:cubicBezTo>
                <a:cubicBezTo>
                  <a:pt x="1433910" y="696090"/>
                  <a:pt x="1389522" y="751790"/>
                  <a:pt x="1317374" y="753176"/>
                </a:cubicBezTo>
                <a:cubicBezTo>
                  <a:pt x="1135281" y="757062"/>
                  <a:pt x="872779" y="765580"/>
                  <a:pt x="745290" y="753176"/>
                </a:cubicBezTo>
                <a:cubicBezTo>
                  <a:pt x="617801" y="740772"/>
                  <a:pt x="387631" y="763535"/>
                  <a:pt x="125532" y="753176"/>
                </a:cubicBezTo>
                <a:cubicBezTo>
                  <a:pt x="50760" y="760837"/>
                  <a:pt x="10316" y="695720"/>
                  <a:pt x="0" y="627644"/>
                </a:cubicBezTo>
                <a:cubicBezTo>
                  <a:pt x="6664" y="441018"/>
                  <a:pt x="-17597" y="315875"/>
                  <a:pt x="0" y="125532"/>
                </a:cubicBezTo>
                <a:close/>
              </a:path>
              <a:path w="1442906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305724" y="-29754"/>
                  <a:pt x="462707" y="-29341"/>
                  <a:pt x="721453" y="0"/>
                </a:cubicBezTo>
                <a:cubicBezTo>
                  <a:pt x="980199" y="29341"/>
                  <a:pt x="1024541" y="3081"/>
                  <a:pt x="1317374" y="0"/>
                </a:cubicBezTo>
                <a:cubicBezTo>
                  <a:pt x="1377848" y="-9792"/>
                  <a:pt x="1448184" y="53994"/>
                  <a:pt x="1442906" y="125532"/>
                </a:cubicBezTo>
                <a:cubicBezTo>
                  <a:pt x="1426933" y="302739"/>
                  <a:pt x="1445317" y="439675"/>
                  <a:pt x="1442906" y="627644"/>
                </a:cubicBezTo>
                <a:cubicBezTo>
                  <a:pt x="1434277" y="708936"/>
                  <a:pt x="1400058" y="750363"/>
                  <a:pt x="1317374" y="753176"/>
                </a:cubicBezTo>
                <a:cubicBezTo>
                  <a:pt x="1154343" y="734580"/>
                  <a:pt x="873822" y="766464"/>
                  <a:pt x="745290" y="753176"/>
                </a:cubicBezTo>
                <a:cubicBezTo>
                  <a:pt x="616758" y="739888"/>
                  <a:pt x="338020" y="722984"/>
                  <a:pt x="125532" y="753176"/>
                </a:cubicBezTo>
                <a:cubicBezTo>
                  <a:pt x="59202" y="757856"/>
                  <a:pt x="-2153" y="706790"/>
                  <a:pt x="0" y="627644"/>
                </a:cubicBezTo>
                <a:cubicBezTo>
                  <a:pt x="-4159" y="392267"/>
                  <a:pt x="-7632" y="346742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مبيعات</a:t>
            </a:r>
            <a:endParaRPr lang="en-US" sz="1600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C16492-0B74-3C11-FBCA-7CE6C761D6A4}"/>
              </a:ext>
            </a:extLst>
          </p:cNvPr>
          <p:cNvSpPr/>
          <p:nvPr/>
        </p:nvSpPr>
        <p:spPr>
          <a:xfrm>
            <a:off x="549233" y="2961178"/>
            <a:ext cx="1085469" cy="753176"/>
          </a:xfrm>
          <a:custGeom>
            <a:avLst/>
            <a:gdLst>
              <a:gd name="connsiteX0" fmla="*/ 0 w 1085469"/>
              <a:gd name="connsiteY0" fmla="*/ 125532 h 753176"/>
              <a:gd name="connsiteX1" fmla="*/ 125532 w 1085469"/>
              <a:gd name="connsiteY1" fmla="*/ 0 h 753176"/>
              <a:gd name="connsiteX2" fmla="*/ 526046 w 1085469"/>
              <a:gd name="connsiteY2" fmla="*/ 0 h 753176"/>
              <a:gd name="connsiteX3" fmla="*/ 959937 w 1085469"/>
              <a:gd name="connsiteY3" fmla="*/ 0 h 753176"/>
              <a:gd name="connsiteX4" fmla="*/ 1085469 w 1085469"/>
              <a:gd name="connsiteY4" fmla="*/ 125532 h 753176"/>
              <a:gd name="connsiteX5" fmla="*/ 1085469 w 1085469"/>
              <a:gd name="connsiteY5" fmla="*/ 627644 h 753176"/>
              <a:gd name="connsiteX6" fmla="*/ 959937 w 1085469"/>
              <a:gd name="connsiteY6" fmla="*/ 753176 h 753176"/>
              <a:gd name="connsiteX7" fmla="*/ 559423 w 1085469"/>
              <a:gd name="connsiteY7" fmla="*/ 753176 h 753176"/>
              <a:gd name="connsiteX8" fmla="*/ 125532 w 1085469"/>
              <a:gd name="connsiteY8" fmla="*/ 753176 h 753176"/>
              <a:gd name="connsiteX9" fmla="*/ 0 w 1085469"/>
              <a:gd name="connsiteY9" fmla="*/ 627644 h 753176"/>
              <a:gd name="connsiteX10" fmla="*/ 0 w 1085469"/>
              <a:gd name="connsiteY10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5469" h="753176" fill="none" extrusionOk="0">
                <a:moveTo>
                  <a:pt x="0" y="125532"/>
                </a:moveTo>
                <a:cubicBezTo>
                  <a:pt x="-7228" y="71012"/>
                  <a:pt x="43752" y="7588"/>
                  <a:pt x="125532" y="0"/>
                </a:cubicBezTo>
                <a:cubicBezTo>
                  <a:pt x="282198" y="5835"/>
                  <a:pt x="416419" y="-2121"/>
                  <a:pt x="526046" y="0"/>
                </a:cubicBezTo>
                <a:cubicBezTo>
                  <a:pt x="635673" y="2121"/>
                  <a:pt x="863976" y="12527"/>
                  <a:pt x="959937" y="0"/>
                </a:cubicBezTo>
                <a:cubicBezTo>
                  <a:pt x="1030691" y="-9565"/>
                  <a:pt x="1088743" y="57044"/>
                  <a:pt x="1085469" y="125532"/>
                </a:cubicBezTo>
                <a:cubicBezTo>
                  <a:pt x="1103059" y="321755"/>
                  <a:pt x="1077102" y="500316"/>
                  <a:pt x="1085469" y="627644"/>
                </a:cubicBezTo>
                <a:cubicBezTo>
                  <a:pt x="1076473" y="696090"/>
                  <a:pt x="1032085" y="751790"/>
                  <a:pt x="959937" y="753176"/>
                </a:cubicBezTo>
                <a:cubicBezTo>
                  <a:pt x="829155" y="772506"/>
                  <a:pt x="699124" y="747274"/>
                  <a:pt x="559423" y="753176"/>
                </a:cubicBezTo>
                <a:cubicBezTo>
                  <a:pt x="419722" y="759078"/>
                  <a:pt x="282250" y="731790"/>
                  <a:pt x="125532" y="753176"/>
                </a:cubicBezTo>
                <a:cubicBezTo>
                  <a:pt x="50760" y="760837"/>
                  <a:pt x="10316" y="695720"/>
                  <a:pt x="0" y="627644"/>
                </a:cubicBezTo>
                <a:cubicBezTo>
                  <a:pt x="6664" y="441018"/>
                  <a:pt x="-17597" y="315875"/>
                  <a:pt x="0" y="125532"/>
                </a:cubicBezTo>
                <a:close/>
              </a:path>
              <a:path w="1085469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47989" y="-18654"/>
                  <a:pt x="423271" y="17971"/>
                  <a:pt x="542735" y="0"/>
                </a:cubicBezTo>
                <a:cubicBezTo>
                  <a:pt x="662199" y="-17971"/>
                  <a:pt x="781154" y="-7660"/>
                  <a:pt x="959937" y="0"/>
                </a:cubicBezTo>
                <a:cubicBezTo>
                  <a:pt x="1020411" y="-9792"/>
                  <a:pt x="1090747" y="53994"/>
                  <a:pt x="1085469" y="125532"/>
                </a:cubicBezTo>
                <a:cubicBezTo>
                  <a:pt x="1069496" y="302739"/>
                  <a:pt x="1087880" y="439675"/>
                  <a:pt x="1085469" y="627644"/>
                </a:cubicBezTo>
                <a:cubicBezTo>
                  <a:pt x="1076840" y="708936"/>
                  <a:pt x="1042621" y="750363"/>
                  <a:pt x="959937" y="753176"/>
                </a:cubicBezTo>
                <a:cubicBezTo>
                  <a:pt x="857915" y="758418"/>
                  <a:pt x="652270" y="739502"/>
                  <a:pt x="559423" y="753176"/>
                </a:cubicBezTo>
                <a:cubicBezTo>
                  <a:pt x="466576" y="766850"/>
                  <a:pt x="279223" y="765267"/>
                  <a:pt x="125532" y="753176"/>
                </a:cubicBezTo>
                <a:cubicBezTo>
                  <a:pt x="59202" y="757856"/>
                  <a:pt x="-2153" y="706790"/>
                  <a:pt x="0" y="627644"/>
                </a:cubicBezTo>
                <a:cubicBezTo>
                  <a:pt x="-4159" y="392267"/>
                  <a:pt x="-7632" y="346742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نقدية</a:t>
            </a:r>
            <a:endParaRPr lang="en-US" sz="16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3F4048C-80BC-90A0-731E-1698AB7E9AB5}"/>
              </a:ext>
            </a:extLst>
          </p:cNvPr>
          <p:cNvCxnSpPr>
            <a:cxnSpLocks/>
          </p:cNvCxnSpPr>
          <p:nvPr/>
        </p:nvCxnSpPr>
        <p:spPr>
          <a:xfrm>
            <a:off x="2083451" y="2420224"/>
            <a:ext cx="5408" cy="2294389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5CE4D71-1853-1C83-2AA5-23DF57325440}"/>
              </a:ext>
            </a:extLst>
          </p:cNvPr>
          <p:cNvSpPr/>
          <p:nvPr/>
        </p:nvSpPr>
        <p:spPr>
          <a:xfrm>
            <a:off x="2320954" y="2120446"/>
            <a:ext cx="1085469" cy="753176"/>
          </a:xfrm>
          <a:custGeom>
            <a:avLst/>
            <a:gdLst>
              <a:gd name="connsiteX0" fmla="*/ 0 w 1085469"/>
              <a:gd name="connsiteY0" fmla="*/ 125532 h 753176"/>
              <a:gd name="connsiteX1" fmla="*/ 125532 w 1085469"/>
              <a:gd name="connsiteY1" fmla="*/ 0 h 753176"/>
              <a:gd name="connsiteX2" fmla="*/ 526046 w 1085469"/>
              <a:gd name="connsiteY2" fmla="*/ 0 h 753176"/>
              <a:gd name="connsiteX3" fmla="*/ 959937 w 1085469"/>
              <a:gd name="connsiteY3" fmla="*/ 0 h 753176"/>
              <a:gd name="connsiteX4" fmla="*/ 1085469 w 1085469"/>
              <a:gd name="connsiteY4" fmla="*/ 125532 h 753176"/>
              <a:gd name="connsiteX5" fmla="*/ 1085469 w 1085469"/>
              <a:gd name="connsiteY5" fmla="*/ 627644 h 753176"/>
              <a:gd name="connsiteX6" fmla="*/ 959937 w 1085469"/>
              <a:gd name="connsiteY6" fmla="*/ 753176 h 753176"/>
              <a:gd name="connsiteX7" fmla="*/ 559423 w 1085469"/>
              <a:gd name="connsiteY7" fmla="*/ 753176 h 753176"/>
              <a:gd name="connsiteX8" fmla="*/ 125532 w 1085469"/>
              <a:gd name="connsiteY8" fmla="*/ 753176 h 753176"/>
              <a:gd name="connsiteX9" fmla="*/ 0 w 1085469"/>
              <a:gd name="connsiteY9" fmla="*/ 627644 h 753176"/>
              <a:gd name="connsiteX10" fmla="*/ 0 w 1085469"/>
              <a:gd name="connsiteY10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5469" h="753176" fill="none" extrusionOk="0">
                <a:moveTo>
                  <a:pt x="0" y="125532"/>
                </a:moveTo>
                <a:cubicBezTo>
                  <a:pt x="-7228" y="71012"/>
                  <a:pt x="43752" y="7588"/>
                  <a:pt x="125532" y="0"/>
                </a:cubicBezTo>
                <a:cubicBezTo>
                  <a:pt x="282198" y="5835"/>
                  <a:pt x="416419" y="-2121"/>
                  <a:pt x="526046" y="0"/>
                </a:cubicBezTo>
                <a:cubicBezTo>
                  <a:pt x="635673" y="2121"/>
                  <a:pt x="863976" y="12527"/>
                  <a:pt x="959937" y="0"/>
                </a:cubicBezTo>
                <a:cubicBezTo>
                  <a:pt x="1030691" y="-9565"/>
                  <a:pt x="1088743" y="57044"/>
                  <a:pt x="1085469" y="125532"/>
                </a:cubicBezTo>
                <a:cubicBezTo>
                  <a:pt x="1103059" y="321755"/>
                  <a:pt x="1077102" y="500316"/>
                  <a:pt x="1085469" y="627644"/>
                </a:cubicBezTo>
                <a:cubicBezTo>
                  <a:pt x="1076473" y="696090"/>
                  <a:pt x="1032085" y="751790"/>
                  <a:pt x="959937" y="753176"/>
                </a:cubicBezTo>
                <a:cubicBezTo>
                  <a:pt x="829155" y="772506"/>
                  <a:pt x="699124" y="747274"/>
                  <a:pt x="559423" y="753176"/>
                </a:cubicBezTo>
                <a:cubicBezTo>
                  <a:pt x="419722" y="759078"/>
                  <a:pt x="282250" y="731790"/>
                  <a:pt x="125532" y="753176"/>
                </a:cubicBezTo>
                <a:cubicBezTo>
                  <a:pt x="50760" y="760837"/>
                  <a:pt x="10316" y="695720"/>
                  <a:pt x="0" y="627644"/>
                </a:cubicBezTo>
                <a:cubicBezTo>
                  <a:pt x="6664" y="441018"/>
                  <a:pt x="-17597" y="315875"/>
                  <a:pt x="0" y="125532"/>
                </a:cubicBezTo>
                <a:close/>
              </a:path>
              <a:path w="1085469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47989" y="-18654"/>
                  <a:pt x="423271" y="17971"/>
                  <a:pt x="542735" y="0"/>
                </a:cubicBezTo>
                <a:cubicBezTo>
                  <a:pt x="662199" y="-17971"/>
                  <a:pt x="781154" y="-7660"/>
                  <a:pt x="959937" y="0"/>
                </a:cubicBezTo>
                <a:cubicBezTo>
                  <a:pt x="1020411" y="-9792"/>
                  <a:pt x="1090747" y="53994"/>
                  <a:pt x="1085469" y="125532"/>
                </a:cubicBezTo>
                <a:cubicBezTo>
                  <a:pt x="1069496" y="302739"/>
                  <a:pt x="1087880" y="439675"/>
                  <a:pt x="1085469" y="627644"/>
                </a:cubicBezTo>
                <a:cubicBezTo>
                  <a:pt x="1076840" y="708936"/>
                  <a:pt x="1042621" y="750363"/>
                  <a:pt x="959937" y="753176"/>
                </a:cubicBezTo>
                <a:cubicBezTo>
                  <a:pt x="857915" y="758418"/>
                  <a:pt x="652270" y="739502"/>
                  <a:pt x="559423" y="753176"/>
                </a:cubicBezTo>
                <a:cubicBezTo>
                  <a:pt x="466576" y="766850"/>
                  <a:pt x="279223" y="765267"/>
                  <a:pt x="125532" y="753176"/>
                </a:cubicBezTo>
                <a:cubicBezTo>
                  <a:pt x="59202" y="757856"/>
                  <a:pt x="-2153" y="706790"/>
                  <a:pt x="0" y="627644"/>
                </a:cubicBezTo>
                <a:cubicBezTo>
                  <a:pt x="-4159" y="392267"/>
                  <a:pt x="-7632" y="346742"/>
                  <a:pt x="0" y="125532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accent6">
                    <a:lumMod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ديون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E8B7869-05E7-24D3-9D94-C6B35BB7122A}"/>
              </a:ext>
            </a:extLst>
          </p:cNvPr>
          <p:cNvSpPr/>
          <p:nvPr/>
        </p:nvSpPr>
        <p:spPr>
          <a:xfrm>
            <a:off x="2306025" y="3714354"/>
            <a:ext cx="1085469" cy="753176"/>
          </a:xfrm>
          <a:custGeom>
            <a:avLst/>
            <a:gdLst>
              <a:gd name="connsiteX0" fmla="*/ 0 w 1085469"/>
              <a:gd name="connsiteY0" fmla="*/ 125532 h 753176"/>
              <a:gd name="connsiteX1" fmla="*/ 125532 w 1085469"/>
              <a:gd name="connsiteY1" fmla="*/ 0 h 753176"/>
              <a:gd name="connsiteX2" fmla="*/ 526046 w 1085469"/>
              <a:gd name="connsiteY2" fmla="*/ 0 h 753176"/>
              <a:gd name="connsiteX3" fmla="*/ 959937 w 1085469"/>
              <a:gd name="connsiteY3" fmla="*/ 0 h 753176"/>
              <a:gd name="connsiteX4" fmla="*/ 1085469 w 1085469"/>
              <a:gd name="connsiteY4" fmla="*/ 125532 h 753176"/>
              <a:gd name="connsiteX5" fmla="*/ 1085469 w 1085469"/>
              <a:gd name="connsiteY5" fmla="*/ 627644 h 753176"/>
              <a:gd name="connsiteX6" fmla="*/ 959937 w 1085469"/>
              <a:gd name="connsiteY6" fmla="*/ 753176 h 753176"/>
              <a:gd name="connsiteX7" fmla="*/ 559423 w 1085469"/>
              <a:gd name="connsiteY7" fmla="*/ 753176 h 753176"/>
              <a:gd name="connsiteX8" fmla="*/ 125532 w 1085469"/>
              <a:gd name="connsiteY8" fmla="*/ 753176 h 753176"/>
              <a:gd name="connsiteX9" fmla="*/ 0 w 1085469"/>
              <a:gd name="connsiteY9" fmla="*/ 627644 h 753176"/>
              <a:gd name="connsiteX10" fmla="*/ 0 w 1085469"/>
              <a:gd name="connsiteY10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5469" h="753176" fill="none" extrusionOk="0">
                <a:moveTo>
                  <a:pt x="0" y="125532"/>
                </a:moveTo>
                <a:cubicBezTo>
                  <a:pt x="-7228" y="71012"/>
                  <a:pt x="43752" y="7588"/>
                  <a:pt x="125532" y="0"/>
                </a:cubicBezTo>
                <a:cubicBezTo>
                  <a:pt x="282198" y="5835"/>
                  <a:pt x="416419" y="-2121"/>
                  <a:pt x="526046" y="0"/>
                </a:cubicBezTo>
                <a:cubicBezTo>
                  <a:pt x="635673" y="2121"/>
                  <a:pt x="863976" y="12527"/>
                  <a:pt x="959937" y="0"/>
                </a:cubicBezTo>
                <a:cubicBezTo>
                  <a:pt x="1030691" y="-9565"/>
                  <a:pt x="1088743" y="57044"/>
                  <a:pt x="1085469" y="125532"/>
                </a:cubicBezTo>
                <a:cubicBezTo>
                  <a:pt x="1103059" y="321755"/>
                  <a:pt x="1077102" y="500316"/>
                  <a:pt x="1085469" y="627644"/>
                </a:cubicBezTo>
                <a:cubicBezTo>
                  <a:pt x="1076473" y="696090"/>
                  <a:pt x="1032085" y="751790"/>
                  <a:pt x="959937" y="753176"/>
                </a:cubicBezTo>
                <a:cubicBezTo>
                  <a:pt x="829155" y="772506"/>
                  <a:pt x="699124" y="747274"/>
                  <a:pt x="559423" y="753176"/>
                </a:cubicBezTo>
                <a:cubicBezTo>
                  <a:pt x="419722" y="759078"/>
                  <a:pt x="282250" y="731790"/>
                  <a:pt x="125532" y="753176"/>
                </a:cubicBezTo>
                <a:cubicBezTo>
                  <a:pt x="50760" y="760837"/>
                  <a:pt x="10316" y="695720"/>
                  <a:pt x="0" y="627644"/>
                </a:cubicBezTo>
                <a:cubicBezTo>
                  <a:pt x="6664" y="441018"/>
                  <a:pt x="-17597" y="315875"/>
                  <a:pt x="0" y="125532"/>
                </a:cubicBezTo>
                <a:close/>
              </a:path>
              <a:path w="1085469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47989" y="-18654"/>
                  <a:pt x="423271" y="17971"/>
                  <a:pt x="542735" y="0"/>
                </a:cubicBezTo>
                <a:cubicBezTo>
                  <a:pt x="662199" y="-17971"/>
                  <a:pt x="781154" y="-7660"/>
                  <a:pt x="959937" y="0"/>
                </a:cubicBezTo>
                <a:cubicBezTo>
                  <a:pt x="1020411" y="-9792"/>
                  <a:pt x="1090747" y="53994"/>
                  <a:pt x="1085469" y="125532"/>
                </a:cubicBezTo>
                <a:cubicBezTo>
                  <a:pt x="1069496" y="302739"/>
                  <a:pt x="1087880" y="439675"/>
                  <a:pt x="1085469" y="627644"/>
                </a:cubicBezTo>
                <a:cubicBezTo>
                  <a:pt x="1076840" y="708936"/>
                  <a:pt x="1042621" y="750363"/>
                  <a:pt x="959937" y="753176"/>
                </a:cubicBezTo>
                <a:cubicBezTo>
                  <a:pt x="857915" y="758418"/>
                  <a:pt x="652270" y="739502"/>
                  <a:pt x="559423" y="753176"/>
                </a:cubicBezTo>
                <a:cubicBezTo>
                  <a:pt x="466576" y="766850"/>
                  <a:pt x="279223" y="765267"/>
                  <a:pt x="125532" y="753176"/>
                </a:cubicBezTo>
                <a:cubicBezTo>
                  <a:pt x="59202" y="757856"/>
                  <a:pt x="-2153" y="706790"/>
                  <a:pt x="0" y="627644"/>
                </a:cubicBezTo>
                <a:cubicBezTo>
                  <a:pt x="-4159" y="392267"/>
                  <a:pt x="-7632" y="346742"/>
                  <a:pt x="0" y="12553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نفقات</a:t>
            </a:r>
            <a:endParaRPr lang="en-US" sz="1600" b="1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F4F548-3FF2-9D03-A30F-E8CB72F1E090}"/>
              </a:ext>
            </a:extLst>
          </p:cNvPr>
          <p:cNvCxnSpPr/>
          <p:nvPr/>
        </p:nvCxnSpPr>
        <p:spPr>
          <a:xfrm>
            <a:off x="4015531" y="1163138"/>
            <a:ext cx="0" cy="527261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450DD12-E7DE-B21C-4096-640A12152D4B}"/>
              </a:ext>
            </a:extLst>
          </p:cNvPr>
          <p:cNvSpPr/>
          <p:nvPr/>
        </p:nvSpPr>
        <p:spPr>
          <a:xfrm>
            <a:off x="4214444" y="2925789"/>
            <a:ext cx="1747705" cy="753176"/>
          </a:xfrm>
          <a:custGeom>
            <a:avLst/>
            <a:gdLst>
              <a:gd name="connsiteX0" fmla="*/ 0 w 1747705"/>
              <a:gd name="connsiteY0" fmla="*/ 125532 h 753176"/>
              <a:gd name="connsiteX1" fmla="*/ 125532 w 1747705"/>
              <a:gd name="connsiteY1" fmla="*/ 0 h 753176"/>
              <a:gd name="connsiteX2" fmla="*/ 639379 w 1747705"/>
              <a:gd name="connsiteY2" fmla="*/ 0 h 753176"/>
              <a:gd name="connsiteX3" fmla="*/ 1153225 w 1747705"/>
              <a:gd name="connsiteY3" fmla="*/ 0 h 753176"/>
              <a:gd name="connsiteX4" fmla="*/ 1622173 w 1747705"/>
              <a:gd name="connsiteY4" fmla="*/ 0 h 753176"/>
              <a:gd name="connsiteX5" fmla="*/ 1747705 w 1747705"/>
              <a:gd name="connsiteY5" fmla="*/ 125532 h 753176"/>
              <a:gd name="connsiteX6" fmla="*/ 1747705 w 1747705"/>
              <a:gd name="connsiteY6" fmla="*/ 627644 h 753176"/>
              <a:gd name="connsiteX7" fmla="*/ 1622173 w 1747705"/>
              <a:gd name="connsiteY7" fmla="*/ 753176 h 753176"/>
              <a:gd name="connsiteX8" fmla="*/ 1108326 w 1747705"/>
              <a:gd name="connsiteY8" fmla="*/ 753176 h 753176"/>
              <a:gd name="connsiteX9" fmla="*/ 594480 w 1747705"/>
              <a:gd name="connsiteY9" fmla="*/ 753176 h 753176"/>
              <a:gd name="connsiteX10" fmla="*/ 125532 w 1747705"/>
              <a:gd name="connsiteY10" fmla="*/ 753176 h 753176"/>
              <a:gd name="connsiteX11" fmla="*/ 0 w 1747705"/>
              <a:gd name="connsiteY11" fmla="*/ 627644 h 753176"/>
              <a:gd name="connsiteX12" fmla="*/ 0 w 1747705"/>
              <a:gd name="connsiteY12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7705" h="753176" fill="none" extrusionOk="0">
                <a:moveTo>
                  <a:pt x="0" y="125532"/>
                </a:moveTo>
                <a:cubicBezTo>
                  <a:pt x="-4447" y="53511"/>
                  <a:pt x="62278" y="-7013"/>
                  <a:pt x="125532" y="0"/>
                </a:cubicBezTo>
                <a:cubicBezTo>
                  <a:pt x="376778" y="16555"/>
                  <a:pt x="428425" y="24403"/>
                  <a:pt x="639379" y="0"/>
                </a:cubicBezTo>
                <a:cubicBezTo>
                  <a:pt x="850333" y="-24403"/>
                  <a:pt x="915571" y="14455"/>
                  <a:pt x="1153225" y="0"/>
                </a:cubicBezTo>
                <a:cubicBezTo>
                  <a:pt x="1390879" y="-14455"/>
                  <a:pt x="1451285" y="-3525"/>
                  <a:pt x="1622173" y="0"/>
                </a:cubicBezTo>
                <a:cubicBezTo>
                  <a:pt x="1682506" y="-883"/>
                  <a:pt x="1750524" y="54817"/>
                  <a:pt x="1747705" y="125532"/>
                </a:cubicBezTo>
                <a:cubicBezTo>
                  <a:pt x="1730303" y="288254"/>
                  <a:pt x="1750212" y="458748"/>
                  <a:pt x="1747705" y="627644"/>
                </a:cubicBezTo>
                <a:cubicBezTo>
                  <a:pt x="1745880" y="696919"/>
                  <a:pt x="1687777" y="745354"/>
                  <a:pt x="1622173" y="753176"/>
                </a:cubicBezTo>
                <a:cubicBezTo>
                  <a:pt x="1474686" y="730159"/>
                  <a:pt x="1271872" y="765166"/>
                  <a:pt x="1108326" y="753176"/>
                </a:cubicBezTo>
                <a:cubicBezTo>
                  <a:pt x="944780" y="741186"/>
                  <a:pt x="824259" y="753388"/>
                  <a:pt x="594480" y="753176"/>
                </a:cubicBezTo>
                <a:cubicBezTo>
                  <a:pt x="364701" y="752964"/>
                  <a:pt x="328243" y="771657"/>
                  <a:pt x="125532" y="753176"/>
                </a:cubicBezTo>
                <a:cubicBezTo>
                  <a:pt x="53237" y="741757"/>
                  <a:pt x="-4137" y="692882"/>
                  <a:pt x="0" y="627644"/>
                </a:cubicBezTo>
                <a:cubicBezTo>
                  <a:pt x="5531" y="479279"/>
                  <a:pt x="22661" y="321393"/>
                  <a:pt x="0" y="125532"/>
                </a:cubicBezTo>
                <a:close/>
              </a:path>
              <a:path w="1747705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68486" y="-13539"/>
                  <a:pt x="423781" y="19923"/>
                  <a:pt x="624412" y="0"/>
                </a:cubicBezTo>
                <a:cubicBezTo>
                  <a:pt x="825043" y="-19923"/>
                  <a:pt x="1010278" y="-2699"/>
                  <a:pt x="1153225" y="0"/>
                </a:cubicBezTo>
                <a:cubicBezTo>
                  <a:pt x="1296172" y="2699"/>
                  <a:pt x="1472853" y="15173"/>
                  <a:pt x="1622173" y="0"/>
                </a:cubicBezTo>
                <a:cubicBezTo>
                  <a:pt x="1684498" y="9409"/>
                  <a:pt x="1747455" y="52034"/>
                  <a:pt x="1747705" y="125532"/>
                </a:cubicBezTo>
                <a:cubicBezTo>
                  <a:pt x="1729301" y="375760"/>
                  <a:pt x="1771800" y="440932"/>
                  <a:pt x="1747705" y="627644"/>
                </a:cubicBezTo>
                <a:cubicBezTo>
                  <a:pt x="1740337" y="695083"/>
                  <a:pt x="1683554" y="747284"/>
                  <a:pt x="1622173" y="753176"/>
                </a:cubicBezTo>
                <a:cubicBezTo>
                  <a:pt x="1448417" y="777487"/>
                  <a:pt x="1317665" y="734912"/>
                  <a:pt x="1108326" y="753176"/>
                </a:cubicBezTo>
                <a:cubicBezTo>
                  <a:pt x="898987" y="771440"/>
                  <a:pt x="807118" y="733420"/>
                  <a:pt x="594480" y="753176"/>
                </a:cubicBezTo>
                <a:cubicBezTo>
                  <a:pt x="381842" y="772932"/>
                  <a:pt x="253170" y="735656"/>
                  <a:pt x="125532" y="753176"/>
                </a:cubicBezTo>
                <a:cubicBezTo>
                  <a:pt x="59918" y="756664"/>
                  <a:pt x="-4425" y="689044"/>
                  <a:pt x="0" y="627644"/>
                </a:cubicBezTo>
                <a:cubicBezTo>
                  <a:pt x="-20830" y="406044"/>
                  <a:pt x="2760" y="373120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توزيعات أرباح</a:t>
            </a:r>
            <a:endParaRPr lang="en-US" sz="16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AAD5BF-E919-4203-C6BF-E7220026E3F8}"/>
              </a:ext>
            </a:extLst>
          </p:cNvPr>
          <p:cNvCxnSpPr/>
          <p:nvPr/>
        </p:nvCxnSpPr>
        <p:spPr>
          <a:xfrm>
            <a:off x="6290346" y="1117812"/>
            <a:ext cx="0" cy="527261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A6E12D-6F8E-8472-8EB2-7C1B4DB3CE68}"/>
              </a:ext>
            </a:extLst>
          </p:cNvPr>
          <p:cNvSpPr/>
          <p:nvPr/>
        </p:nvSpPr>
        <p:spPr>
          <a:xfrm>
            <a:off x="6489258" y="2879126"/>
            <a:ext cx="1747705" cy="753176"/>
          </a:xfrm>
          <a:custGeom>
            <a:avLst/>
            <a:gdLst>
              <a:gd name="connsiteX0" fmla="*/ 0 w 1747705"/>
              <a:gd name="connsiteY0" fmla="*/ 125532 h 753176"/>
              <a:gd name="connsiteX1" fmla="*/ 125532 w 1747705"/>
              <a:gd name="connsiteY1" fmla="*/ 0 h 753176"/>
              <a:gd name="connsiteX2" fmla="*/ 639379 w 1747705"/>
              <a:gd name="connsiteY2" fmla="*/ 0 h 753176"/>
              <a:gd name="connsiteX3" fmla="*/ 1153225 w 1747705"/>
              <a:gd name="connsiteY3" fmla="*/ 0 h 753176"/>
              <a:gd name="connsiteX4" fmla="*/ 1622173 w 1747705"/>
              <a:gd name="connsiteY4" fmla="*/ 0 h 753176"/>
              <a:gd name="connsiteX5" fmla="*/ 1747705 w 1747705"/>
              <a:gd name="connsiteY5" fmla="*/ 125532 h 753176"/>
              <a:gd name="connsiteX6" fmla="*/ 1747705 w 1747705"/>
              <a:gd name="connsiteY6" fmla="*/ 627644 h 753176"/>
              <a:gd name="connsiteX7" fmla="*/ 1622173 w 1747705"/>
              <a:gd name="connsiteY7" fmla="*/ 753176 h 753176"/>
              <a:gd name="connsiteX8" fmla="*/ 1108326 w 1747705"/>
              <a:gd name="connsiteY8" fmla="*/ 753176 h 753176"/>
              <a:gd name="connsiteX9" fmla="*/ 594480 w 1747705"/>
              <a:gd name="connsiteY9" fmla="*/ 753176 h 753176"/>
              <a:gd name="connsiteX10" fmla="*/ 125532 w 1747705"/>
              <a:gd name="connsiteY10" fmla="*/ 753176 h 753176"/>
              <a:gd name="connsiteX11" fmla="*/ 0 w 1747705"/>
              <a:gd name="connsiteY11" fmla="*/ 627644 h 753176"/>
              <a:gd name="connsiteX12" fmla="*/ 0 w 1747705"/>
              <a:gd name="connsiteY12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7705" h="753176" fill="none" extrusionOk="0">
                <a:moveTo>
                  <a:pt x="0" y="125532"/>
                </a:moveTo>
                <a:cubicBezTo>
                  <a:pt x="-4447" y="53511"/>
                  <a:pt x="62278" y="-7013"/>
                  <a:pt x="125532" y="0"/>
                </a:cubicBezTo>
                <a:cubicBezTo>
                  <a:pt x="376778" y="16555"/>
                  <a:pt x="428425" y="24403"/>
                  <a:pt x="639379" y="0"/>
                </a:cubicBezTo>
                <a:cubicBezTo>
                  <a:pt x="850333" y="-24403"/>
                  <a:pt x="915571" y="14455"/>
                  <a:pt x="1153225" y="0"/>
                </a:cubicBezTo>
                <a:cubicBezTo>
                  <a:pt x="1390879" y="-14455"/>
                  <a:pt x="1451285" y="-3525"/>
                  <a:pt x="1622173" y="0"/>
                </a:cubicBezTo>
                <a:cubicBezTo>
                  <a:pt x="1682506" y="-883"/>
                  <a:pt x="1750524" y="54817"/>
                  <a:pt x="1747705" y="125532"/>
                </a:cubicBezTo>
                <a:cubicBezTo>
                  <a:pt x="1730303" y="288254"/>
                  <a:pt x="1750212" y="458748"/>
                  <a:pt x="1747705" y="627644"/>
                </a:cubicBezTo>
                <a:cubicBezTo>
                  <a:pt x="1745880" y="696919"/>
                  <a:pt x="1687777" y="745354"/>
                  <a:pt x="1622173" y="753176"/>
                </a:cubicBezTo>
                <a:cubicBezTo>
                  <a:pt x="1474686" y="730159"/>
                  <a:pt x="1271872" y="765166"/>
                  <a:pt x="1108326" y="753176"/>
                </a:cubicBezTo>
                <a:cubicBezTo>
                  <a:pt x="944780" y="741186"/>
                  <a:pt x="824259" y="753388"/>
                  <a:pt x="594480" y="753176"/>
                </a:cubicBezTo>
                <a:cubicBezTo>
                  <a:pt x="364701" y="752964"/>
                  <a:pt x="328243" y="771657"/>
                  <a:pt x="125532" y="753176"/>
                </a:cubicBezTo>
                <a:cubicBezTo>
                  <a:pt x="53237" y="741757"/>
                  <a:pt x="-4137" y="692882"/>
                  <a:pt x="0" y="627644"/>
                </a:cubicBezTo>
                <a:cubicBezTo>
                  <a:pt x="5531" y="479279"/>
                  <a:pt x="22661" y="321393"/>
                  <a:pt x="0" y="125532"/>
                </a:cubicBezTo>
                <a:close/>
              </a:path>
              <a:path w="1747705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68486" y="-13539"/>
                  <a:pt x="423781" y="19923"/>
                  <a:pt x="624412" y="0"/>
                </a:cubicBezTo>
                <a:cubicBezTo>
                  <a:pt x="825043" y="-19923"/>
                  <a:pt x="1010278" y="-2699"/>
                  <a:pt x="1153225" y="0"/>
                </a:cubicBezTo>
                <a:cubicBezTo>
                  <a:pt x="1296172" y="2699"/>
                  <a:pt x="1472853" y="15173"/>
                  <a:pt x="1622173" y="0"/>
                </a:cubicBezTo>
                <a:cubicBezTo>
                  <a:pt x="1684498" y="9409"/>
                  <a:pt x="1747455" y="52034"/>
                  <a:pt x="1747705" y="125532"/>
                </a:cubicBezTo>
                <a:cubicBezTo>
                  <a:pt x="1729301" y="375760"/>
                  <a:pt x="1771800" y="440932"/>
                  <a:pt x="1747705" y="627644"/>
                </a:cubicBezTo>
                <a:cubicBezTo>
                  <a:pt x="1740337" y="695083"/>
                  <a:pt x="1683554" y="747284"/>
                  <a:pt x="1622173" y="753176"/>
                </a:cubicBezTo>
                <a:cubicBezTo>
                  <a:pt x="1448417" y="777487"/>
                  <a:pt x="1317665" y="734912"/>
                  <a:pt x="1108326" y="753176"/>
                </a:cubicBezTo>
                <a:cubicBezTo>
                  <a:pt x="898987" y="771440"/>
                  <a:pt x="807118" y="733420"/>
                  <a:pt x="594480" y="753176"/>
                </a:cubicBezTo>
                <a:cubicBezTo>
                  <a:pt x="381842" y="772932"/>
                  <a:pt x="253170" y="735656"/>
                  <a:pt x="125532" y="753176"/>
                </a:cubicBezTo>
                <a:cubicBezTo>
                  <a:pt x="59918" y="756664"/>
                  <a:pt x="-4425" y="689044"/>
                  <a:pt x="0" y="627644"/>
                </a:cubicBezTo>
                <a:cubicBezTo>
                  <a:pt x="-20830" y="406044"/>
                  <a:pt x="2760" y="373120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إعادة إستمثار</a:t>
            </a:r>
            <a:endParaRPr lang="en-US" sz="16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9CFE41-045F-905C-4DEA-05E505A40253}"/>
              </a:ext>
            </a:extLst>
          </p:cNvPr>
          <p:cNvCxnSpPr/>
          <p:nvPr/>
        </p:nvCxnSpPr>
        <p:spPr>
          <a:xfrm>
            <a:off x="8678413" y="1236656"/>
            <a:ext cx="0" cy="5272616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8D77718-6FAC-D217-3642-3BDCB4F7E22A}"/>
              </a:ext>
            </a:extLst>
          </p:cNvPr>
          <p:cNvSpPr/>
          <p:nvPr/>
        </p:nvSpPr>
        <p:spPr>
          <a:xfrm>
            <a:off x="8944436" y="2584590"/>
            <a:ext cx="1747705" cy="753176"/>
          </a:xfrm>
          <a:custGeom>
            <a:avLst/>
            <a:gdLst>
              <a:gd name="connsiteX0" fmla="*/ 0 w 1747705"/>
              <a:gd name="connsiteY0" fmla="*/ 125532 h 753176"/>
              <a:gd name="connsiteX1" fmla="*/ 125532 w 1747705"/>
              <a:gd name="connsiteY1" fmla="*/ 0 h 753176"/>
              <a:gd name="connsiteX2" fmla="*/ 639379 w 1747705"/>
              <a:gd name="connsiteY2" fmla="*/ 0 h 753176"/>
              <a:gd name="connsiteX3" fmla="*/ 1153225 w 1747705"/>
              <a:gd name="connsiteY3" fmla="*/ 0 h 753176"/>
              <a:gd name="connsiteX4" fmla="*/ 1622173 w 1747705"/>
              <a:gd name="connsiteY4" fmla="*/ 0 h 753176"/>
              <a:gd name="connsiteX5" fmla="*/ 1747705 w 1747705"/>
              <a:gd name="connsiteY5" fmla="*/ 125532 h 753176"/>
              <a:gd name="connsiteX6" fmla="*/ 1747705 w 1747705"/>
              <a:gd name="connsiteY6" fmla="*/ 627644 h 753176"/>
              <a:gd name="connsiteX7" fmla="*/ 1622173 w 1747705"/>
              <a:gd name="connsiteY7" fmla="*/ 753176 h 753176"/>
              <a:gd name="connsiteX8" fmla="*/ 1108326 w 1747705"/>
              <a:gd name="connsiteY8" fmla="*/ 753176 h 753176"/>
              <a:gd name="connsiteX9" fmla="*/ 594480 w 1747705"/>
              <a:gd name="connsiteY9" fmla="*/ 753176 h 753176"/>
              <a:gd name="connsiteX10" fmla="*/ 125532 w 1747705"/>
              <a:gd name="connsiteY10" fmla="*/ 753176 h 753176"/>
              <a:gd name="connsiteX11" fmla="*/ 0 w 1747705"/>
              <a:gd name="connsiteY11" fmla="*/ 627644 h 753176"/>
              <a:gd name="connsiteX12" fmla="*/ 0 w 1747705"/>
              <a:gd name="connsiteY12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7705" h="753176" fill="none" extrusionOk="0">
                <a:moveTo>
                  <a:pt x="0" y="125532"/>
                </a:moveTo>
                <a:cubicBezTo>
                  <a:pt x="-4447" y="53511"/>
                  <a:pt x="62278" y="-7013"/>
                  <a:pt x="125532" y="0"/>
                </a:cubicBezTo>
                <a:cubicBezTo>
                  <a:pt x="376778" y="16555"/>
                  <a:pt x="428425" y="24403"/>
                  <a:pt x="639379" y="0"/>
                </a:cubicBezTo>
                <a:cubicBezTo>
                  <a:pt x="850333" y="-24403"/>
                  <a:pt x="915571" y="14455"/>
                  <a:pt x="1153225" y="0"/>
                </a:cubicBezTo>
                <a:cubicBezTo>
                  <a:pt x="1390879" y="-14455"/>
                  <a:pt x="1451285" y="-3525"/>
                  <a:pt x="1622173" y="0"/>
                </a:cubicBezTo>
                <a:cubicBezTo>
                  <a:pt x="1682506" y="-883"/>
                  <a:pt x="1750524" y="54817"/>
                  <a:pt x="1747705" y="125532"/>
                </a:cubicBezTo>
                <a:cubicBezTo>
                  <a:pt x="1730303" y="288254"/>
                  <a:pt x="1750212" y="458748"/>
                  <a:pt x="1747705" y="627644"/>
                </a:cubicBezTo>
                <a:cubicBezTo>
                  <a:pt x="1745880" y="696919"/>
                  <a:pt x="1687777" y="745354"/>
                  <a:pt x="1622173" y="753176"/>
                </a:cubicBezTo>
                <a:cubicBezTo>
                  <a:pt x="1474686" y="730159"/>
                  <a:pt x="1271872" y="765166"/>
                  <a:pt x="1108326" y="753176"/>
                </a:cubicBezTo>
                <a:cubicBezTo>
                  <a:pt x="944780" y="741186"/>
                  <a:pt x="824259" y="753388"/>
                  <a:pt x="594480" y="753176"/>
                </a:cubicBezTo>
                <a:cubicBezTo>
                  <a:pt x="364701" y="752964"/>
                  <a:pt x="328243" y="771657"/>
                  <a:pt x="125532" y="753176"/>
                </a:cubicBezTo>
                <a:cubicBezTo>
                  <a:pt x="53237" y="741757"/>
                  <a:pt x="-4137" y="692882"/>
                  <a:pt x="0" y="627644"/>
                </a:cubicBezTo>
                <a:cubicBezTo>
                  <a:pt x="5531" y="479279"/>
                  <a:pt x="22661" y="321393"/>
                  <a:pt x="0" y="125532"/>
                </a:cubicBezTo>
                <a:close/>
              </a:path>
              <a:path w="1747705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68486" y="-13539"/>
                  <a:pt x="423781" y="19923"/>
                  <a:pt x="624412" y="0"/>
                </a:cubicBezTo>
                <a:cubicBezTo>
                  <a:pt x="825043" y="-19923"/>
                  <a:pt x="1010278" y="-2699"/>
                  <a:pt x="1153225" y="0"/>
                </a:cubicBezTo>
                <a:cubicBezTo>
                  <a:pt x="1296172" y="2699"/>
                  <a:pt x="1472853" y="15173"/>
                  <a:pt x="1622173" y="0"/>
                </a:cubicBezTo>
                <a:cubicBezTo>
                  <a:pt x="1684498" y="9409"/>
                  <a:pt x="1747455" y="52034"/>
                  <a:pt x="1747705" y="125532"/>
                </a:cubicBezTo>
                <a:cubicBezTo>
                  <a:pt x="1729301" y="375760"/>
                  <a:pt x="1771800" y="440932"/>
                  <a:pt x="1747705" y="627644"/>
                </a:cubicBezTo>
                <a:cubicBezTo>
                  <a:pt x="1740337" y="695083"/>
                  <a:pt x="1683554" y="747284"/>
                  <a:pt x="1622173" y="753176"/>
                </a:cubicBezTo>
                <a:cubicBezTo>
                  <a:pt x="1448417" y="777487"/>
                  <a:pt x="1317665" y="734912"/>
                  <a:pt x="1108326" y="753176"/>
                </a:cubicBezTo>
                <a:cubicBezTo>
                  <a:pt x="898987" y="771440"/>
                  <a:pt x="807118" y="733420"/>
                  <a:pt x="594480" y="753176"/>
                </a:cubicBezTo>
                <a:cubicBezTo>
                  <a:pt x="381842" y="772932"/>
                  <a:pt x="253170" y="735656"/>
                  <a:pt x="125532" y="753176"/>
                </a:cubicBezTo>
                <a:cubicBezTo>
                  <a:pt x="59918" y="756664"/>
                  <a:pt x="-4425" y="689044"/>
                  <a:pt x="0" y="627644"/>
                </a:cubicBezTo>
                <a:cubicBezTo>
                  <a:pt x="-20830" y="406044"/>
                  <a:pt x="2760" y="373120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نمو الشركة</a:t>
            </a:r>
            <a:endParaRPr lang="en-US" sz="16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B28ED7D-3383-288A-66AB-7F89EC0427F5}"/>
              </a:ext>
            </a:extLst>
          </p:cNvPr>
          <p:cNvSpPr/>
          <p:nvPr/>
        </p:nvSpPr>
        <p:spPr>
          <a:xfrm>
            <a:off x="8909108" y="3632302"/>
            <a:ext cx="2733659" cy="753176"/>
          </a:xfrm>
          <a:custGeom>
            <a:avLst/>
            <a:gdLst>
              <a:gd name="connsiteX0" fmla="*/ 0 w 2733659"/>
              <a:gd name="connsiteY0" fmla="*/ 125532 h 753176"/>
              <a:gd name="connsiteX1" fmla="*/ 125532 w 2733659"/>
              <a:gd name="connsiteY1" fmla="*/ 0 h 753176"/>
              <a:gd name="connsiteX2" fmla="*/ 771007 w 2733659"/>
              <a:gd name="connsiteY2" fmla="*/ 0 h 753176"/>
              <a:gd name="connsiteX3" fmla="*/ 1342004 w 2733659"/>
              <a:gd name="connsiteY3" fmla="*/ 0 h 753176"/>
              <a:gd name="connsiteX4" fmla="*/ 1987478 w 2733659"/>
              <a:gd name="connsiteY4" fmla="*/ 0 h 753176"/>
              <a:gd name="connsiteX5" fmla="*/ 2608127 w 2733659"/>
              <a:gd name="connsiteY5" fmla="*/ 0 h 753176"/>
              <a:gd name="connsiteX6" fmla="*/ 2733659 w 2733659"/>
              <a:gd name="connsiteY6" fmla="*/ 125532 h 753176"/>
              <a:gd name="connsiteX7" fmla="*/ 2733659 w 2733659"/>
              <a:gd name="connsiteY7" fmla="*/ 627644 h 753176"/>
              <a:gd name="connsiteX8" fmla="*/ 2608127 w 2733659"/>
              <a:gd name="connsiteY8" fmla="*/ 753176 h 753176"/>
              <a:gd name="connsiteX9" fmla="*/ 2037130 w 2733659"/>
              <a:gd name="connsiteY9" fmla="*/ 753176 h 753176"/>
              <a:gd name="connsiteX10" fmla="*/ 1391655 w 2733659"/>
              <a:gd name="connsiteY10" fmla="*/ 753176 h 753176"/>
              <a:gd name="connsiteX11" fmla="*/ 820659 w 2733659"/>
              <a:gd name="connsiteY11" fmla="*/ 753176 h 753176"/>
              <a:gd name="connsiteX12" fmla="*/ 125532 w 2733659"/>
              <a:gd name="connsiteY12" fmla="*/ 753176 h 753176"/>
              <a:gd name="connsiteX13" fmla="*/ 0 w 2733659"/>
              <a:gd name="connsiteY13" fmla="*/ 627644 h 753176"/>
              <a:gd name="connsiteX14" fmla="*/ 0 w 2733659"/>
              <a:gd name="connsiteY14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3659" h="753176" fill="none" extrusionOk="0">
                <a:moveTo>
                  <a:pt x="0" y="125532"/>
                </a:moveTo>
                <a:cubicBezTo>
                  <a:pt x="-2926" y="47788"/>
                  <a:pt x="53133" y="4021"/>
                  <a:pt x="125532" y="0"/>
                </a:cubicBezTo>
                <a:cubicBezTo>
                  <a:pt x="345939" y="20564"/>
                  <a:pt x="454184" y="-6551"/>
                  <a:pt x="771007" y="0"/>
                </a:cubicBezTo>
                <a:cubicBezTo>
                  <a:pt x="1087830" y="6551"/>
                  <a:pt x="1133826" y="-10203"/>
                  <a:pt x="1342004" y="0"/>
                </a:cubicBezTo>
                <a:cubicBezTo>
                  <a:pt x="1550182" y="10203"/>
                  <a:pt x="1741160" y="23844"/>
                  <a:pt x="1987478" y="0"/>
                </a:cubicBezTo>
                <a:cubicBezTo>
                  <a:pt x="2233796" y="-23844"/>
                  <a:pt x="2402060" y="23620"/>
                  <a:pt x="2608127" y="0"/>
                </a:cubicBezTo>
                <a:cubicBezTo>
                  <a:pt x="2678914" y="718"/>
                  <a:pt x="2733840" y="59115"/>
                  <a:pt x="2733659" y="125532"/>
                </a:cubicBezTo>
                <a:cubicBezTo>
                  <a:pt x="2736794" y="358602"/>
                  <a:pt x="2721545" y="394980"/>
                  <a:pt x="2733659" y="627644"/>
                </a:cubicBezTo>
                <a:cubicBezTo>
                  <a:pt x="2738230" y="694924"/>
                  <a:pt x="2679161" y="749504"/>
                  <a:pt x="2608127" y="753176"/>
                </a:cubicBezTo>
                <a:cubicBezTo>
                  <a:pt x="2349730" y="732146"/>
                  <a:pt x="2186709" y="755214"/>
                  <a:pt x="2037130" y="753176"/>
                </a:cubicBezTo>
                <a:cubicBezTo>
                  <a:pt x="1887551" y="751138"/>
                  <a:pt x="1521649" y="772640"/>
                  <a:pt x="1391655" y="753176"/>
                </a:cubicBezTo>
                <a:cubicBezTo>
                  <a:pt x="1261661" y="733712"/>
                  <a:pt x="976439" y="745092"/>
                  <a:pt x="820659" y="753176"/>
                </a:cubicBezTo>
                <a:cubicBezTo>
                  <a:pt x="664879" y="761260"/>
                  <a:pt x="387376" y="770932"/>
                  <a:pt x="125532" y="753176"/>
                </a:cubicBezTo>
                <a:cubicBezTo>
                  <a:pt x="70366" y="747364"/>
                  <a:pt x="4566" y="701038"/>
                  <a:pt x="0" y="627644"/>
                </a:cubicBezTo>
                <a:cubicBezTo>
                  <a:pt x="-12792" y="522366"/>
                  <a:pt x="16063" y="256811"/>
                  <a:pt x="0" y="125532"/>
                </a:cubicBezTo>
                <a:close/>
              </a:path>
              <a:path w="2733659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390800" y="12513"/>
                  <a:pt x="560837" y="-5758"/>
                  <a:pt x="746181" y="0"/>
                </a:cubicBezTo>
                <a:cubicBezTo>
                  <a:pt x="931525" y="5758"/>
                  <a:pt x="1202892" y="-17202"/>
                  <a:pt x="1416481" y="0"/>
                </a:cubicBezTo>
                <a:cubicBezTo>
                  <a:pt x="1630070" y="17202"/>
                  <a:pt x="2165027" y="-44361"/>
                  <a:pt x="2608127" y="0"/>
                </a:cubicBezTo>
                <a:cubicBezTo>
                  <a:pt x="2670452" y="9409"/>
                  <a:pt x="2733409" y="52034"/>
                  <a:pt x="2733659" y="125532"/>
                </a:cubicBezTo>
                <a:cubicBezTo>
                  <a:pt x="2715255" y="375760"/>
                  <a:pt x="2757754" y="440932"/>
                  <a:pt x="2733659" y="627644"/>
                </a:cubicBezTo>
                <a:cubicBezTo>
                  <a:pt x="2726291" y="695083"/>
                  <a:pt x="2669508" y="747284"/>
                  <a:pt x="2608127" y="753176"/>
                </a:cubicBezTo>
                <a:cubicBezTo>
                  <a:pt x="2332260" y="755747"/>
                  <a:pt x="2192627" y="747523"/>
                  <a:pt x="1962652" y="753176"/>
                </a:cubicBezTo>
                <a:cubicBezTo>
                  <a:pt x="1732678" y="758829"/>
                  <a:pt x="1577385" y="745386"/>
                  <a:pt x="1317178" y="753176"/>
                </a:cubicBezTo>
                <a:cubicBezTo>
                  <a:pt x="1056971" y="760966"/>
                  <a:pt x="939769" y="770833"/>
                  <a:pt x="771007" y="753176"/>
                </a:cubicBezTo>
                <a:cubicBezTo>
                  <a:pt x="602245" y="735519"/>
                  <a:pt x="272973" y="734181"/>
                  <a:pt x="125532" y="753176"/>
                </a:cubicBezTo>
                <a:cubicBezTo>
                  <a:pt x="48975" y="767985"/>
                  <a:pt x="-12451" y="704561"/>
                  <a:pt x="0" y="627644"/>
                </a:cubicBezTo>
                <a:cubicBezTo>
                  <a:pt x="5485" y="505685"/>
                  <a:pt x="-13062" y="299737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accent5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استحواز على شركات أخرى</a:t>
            </a:r>
            <a:endParaRPr lang="en-US" sz="1600" b="1" dirty="0">
              <a:solidFill>
                <a:schemeClr val="accent5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FFD1425-D118-F22B-E972-E220928EB700}"/>
              </a:ext>
            </a:extLst>
          </p:cNvPr>
          <p:cNvSpPr/>
          <p:nvPr/>
        </p:nvSpPr>
        <p:spPr>
          <a:xfrm>
            <a:off x="136291" y="5155502"/>
            <a:ext cx="1701562" cy="535843"/>
          </a:xfrm>
          <a:custGeom>
            <a:avLst/>
            <a:gdLst>
              <a:gd name="connsiteX0" fmla="*/ 0 w 1701562"/>
              <a:gd name="connsiteY0" fmla="*/ 89309 h 535843"/>
              <a:gd name="connsiteX1" fmla="*/ 89309 w 1701562"/>
              <a:gd name="connsiteY1" fmla="*/ 0 h 535843"/>
              <a:gd name="connsiteX2" fmla="*/ 612186 w 1701562"/>
              <a:gd name="connsiteY2" fmla="*/ 0 h 535843"/>
              <a:gd name="connsiteX3" fmla="*/ 1135064 w 1701562"/>
              <a:gd name="connsiteY3" fmla="*/ 0 h 535843"/>
              <a:gd name="connsiteX4" fmla="*/ 1612253 w 1701562"/>
              <a:gd name="connsiteY4" fmla="*/ 0 h 535843"/>
              <a:gd name="connsiteX5" fmla="*/ 1701562 w 1701562"/>
              <a:gd name="connsiteY5" fmla="*/ 89309 h 535843"/>
              <a:gd name="connsiteX6" fmla="*/ 1701562 w 1701562"/>
              <a:gd name="connsiteY6" fmla="*/ 446534 h 535843"/>
              <a:gd name="connsiteX7" fmla="*/ 1612253 w 1701562"/>
              <a:gd name="connsiteY7" fmla="*/ 535843 h 535843"/>
              <a:gd name="connsiteX8" fmla="*/ 1089376 w 1701562"/>
              <a:gd name="connsiteY8" fmla="*/ 535843 h 535843"/>
              <a:gd name="connsiteX9" fmla="*/ 566498 w 1701562"/>
              <a:gd name="connsiteY9" fmla="*/ 535843 h 535843"/>
              <a:gd name="connsiteX10" fmla="*/ 89309 w 1701562"/>
              <a:gd name="connsiteY10" fmla="*/ 535843 h 535843"/>
              <a:gd name="connsiteX11" fmla="*/ 0 w 1701562"/>
              <a:gd name="connsiteY11" fmla="*/ 446534 h 535843"/>
              <a:gd name="connsiteX12" fmla="*/ 0 w 1701562"/>
              <a:gd name="connsiteY12" fmla="*/ 89309 h 5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562" h="535843" fill="none" extrusionOk="0">
                <a:moveTo>
                  <a:pt x="0" y="89309"/>
                </a:moveTo>
                <a:cubicBezTo>
                  <a:pt x="-9732" y="34093"/>
                  <a:pt x="44291" y="-4971"/>
                  <a:pt x="89309" y="0"/>
                </a:cubicBezTo>
                <a:cubicBezTo>
                  <a:pt x="343672" y="2425"/>
                  <a:pt x="369248" y="8611"/>
                  <a:pt x="612186" y="0"/>
                </a:cubicBezTo>
                <a:cubicBezTo>
                  <a:pt x="855124" y="-8611"/>
                  <a:pt x="891335" y="-23092"/>
                  <a:pt x="1135064" y="0"/>
                </a:cubicBezTo>
                <a:cubicBezTo>
                  <a:pt x="1378793" y="23092"/>
                  <a:pt x="1513739" y="-663"/>
                  <a:pt x="1612253" y="0"/>
                </a:cubicBezTo>
                <a:cubicBezTo>
                  <a:pt x="1652439" y="-897"/>
                  <a:pt x="1706029" y="37789"/>
                  <a:pt x="1701562" y="89309"/>
                </a:cubicBezTo>
                <a:cubicBezTo>
                  <a:pt x="1715681" y="197772"/>
                  <a:pt x="1693063" y="348929"/>
                  <a:pt x="1701562" y="446534"/>
                </a:cubicBezTo>
                <a:cubicBezTo>
                  <a:pt x="1690274" y="495527"/>
                  <a:pt x="1656408" y="524989"/>
                  <a:pt x="1612253" y="535843"/>
                </a:cubicBezTo>
                <a:cubicBezTo>
                  <a:pt x="1379209" y="544871"/>
                  <a:pt x="1314817" y="536741"/>
                  <a:pt x="1089376" y="535843"/>
                </a:cubicBezTo>
                <a:cubicBezTo>
                  <a:pt x="863935" y="534945"/>
                  <a:pt x="793463" y="548691"/>
                  <a:pt x="566498" y="535843"/>
                </a:cubicBezTo>
                <a:cubicBezTo>
                  <a:pt x="339533" y="522995"/>
                  <a:pt x="213779" y="516859"/>
                  <a:pt x="89309" y="535843"/>
                </a:cubicBezTo>
                <a:cubicBezTo>
                  <a:pt x="37110" y="524771"/>
                  <a:pt x="-1533" y="494342"/>
                  <a:pt x="0" y="446534"/>
                </a:cubicBezTo>
                <a:cubicBezTo>
                  <a:pt x="-9554" y="368494"/>
                  <a:pt x="-7346" y="229034"/>
                  <a:pt x="0" y="89309"/>
                </a:cubicBezTo>
                <a:close/>
              </a:path>
              <a:path w="1701562" h="535843" stroke="0" extrusionOk="0">
                <a:moveTo>
                  <a:pt x="0" y="89309"/>
                </a:moveTo>
                <a:cubicBezTo>
                  <a:pt x="5824" y="31619"/>
                  <a:pt x="39664" y="2394"/>
                  <a:pt x="89309" y="0"/>
                </a:cubicBezTo>
                <a:cubicBezTo>
                  <a:pt x="325259" y="22067"/>
                  <a:pt x="412170" y="12112"/>
                  <a:pt x="596957" y="0"/>
                </a:cubicBezTo>
                <a:cubicBezTo>
                  <a:pt x="781744" y="-12112"/>
                  <a:pt x="981452" y="5141"/>
                  <a:pt x="1135064" y="0"/>
                </a:cubicBezTo>
                <a:cubicBezTo>
                  <a:pt x="1288676" y="-5141"/>
                  <a:pt x="1508961" y="-7182"/>
                  <a:pt x="1612253" y="0"/>
                </a:cubicBezTo>
                <a:cubicBezTo>
                  <a:pt x="1655494" y="8172"/>
                  <a:pt x="1701101" y="32297"/>
                  <a:pt x="1701562" y="89309"/>
                </a:cubicBezTo>
                <a:cubicBezTo>
                  <a:pt x="1704738" y="161803"/>
                  <a:pt x="1706251" y="369691"/>
                  <a:pt x="1701562" y="446534"/>
                </a:cubicBezTo>
                <a:cubicBezTo>
                  <a:pt x="1700305" y="495536"/>
                  <a:pt x="1659008" y="533938"/>
                  <a:pt x="1612253" y="535843"/>
                </a:cubicBezTo>
                <a:cubicBezTo>
                  <a:pt x="1414360" y="522046"/>
                  <a:pt x="1329761" y="525423"/>
                  <a:pt x="1089376" y="535843"/>
                </a:cubicBezTo>
                <a:cubicBezTo>
                  <a:pt x="848991" y="546263"/>
                  <a:pt x="772793" y="528909"/>
                  <a:pt x="566498" y="535843"/>
                </a:cubicBezTo>
                <a:cubicBezTo>
                  <a:pt x="360203" y="542777"/>
                  <a:pt x="257607" y="556125"/>
                  <a:pt x="89309" y="535843"/>
                </a:cubicBezTo>
                <a:cubicBezTo>
                  <a:pt x="41015" y="536810"/>
                  <a:pt x="-4725" y="487392"/>
                  <a:pt x="0" y="446534"/>
                </a:cubicBezTo>
                <a:cubicBezTo>
                  <a:pt x="-1675" y="327753"/>
                  <a:pt x="7979" y="201855"/>
                  <a:pt x="0" y="89309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solidFill>
              <a:schemeClr val="tx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كفاءة تحصيل</a:t>
            </a:r>
            <a:endParaRPr lang="en-US" sz="16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2E4CD49-3800-E9C9-7FEE-5375E7C649C3}"/>
              </a:ext>
            </a:extLst>
          </p:cNvPr>
          <p:cNvSpPr/>
          <p:nvPr/>
        </p:nvSpPr>
        <p:spPr>
          <a:xfrm>
            <a:off x="2138904" y="5899911"/>
            <a:ext cx="1701562" cy="535843"/>
          </a:xfrm>
          <a:custGeom>
            <a:avLst/>
            <a:gdLst>
              <a:gd name="connsiteX0" fmla="*/ 0 w 1701562"/>
              <a:gd name="connsiteY0" fmla="*/ 89309 h 535843"/>
              <a:gd name="connsiteX1" fmla="*/ 89309 w 1701562"/>
              <a:gd name="connsiteY1" fmla="*/ 0 h 535843"/>
              <a:gd name="connsiteX2" fmla="*/ 612186 w 1701562"/>
              <a:gd name="connsiteY2" fmla="*/ 0 h 535843"/>
              <a:gd name="connsiteX3" fmla="*/ 1135064 w 1701562"/>
              <a:gd name="connsiteY3" fmla="*/ 0 h 535843"/>
              <a:gd name="connsiteX4" fmla="*/ 1612253 w 1701562"/>
              <a:gd name="connsiteY4" fmla="*/ 0 h 535843"/>
              <a:gd name="connsiteX5" fmla="*/ 1701562 w 1701562"/>
              <a:gd name="connsiteY5" fmla="*/ 89309 h 535843"/>
              <a:gd name="connsiteX6" fmla="*/ 1701562 w 1701562"/>
              <a:gd name="connsiteY6" fmla="*/ 446534 h 535843"/>
              <a:gd name="connsiteX7" fmla="*/ 1612253 w 1701562"/>
              <a:gd name="connsiteY7" fmla="*/ 535843 h 535843"/>
              <a:gd name="connsiteX8" fmla="*/ 1089376 w 1701562"/>
              <a:gd name="connsiteY8" fmla="*/ 535843 h 535843"/>
              <a:gd name="connsiteX9" fmla="*/ 566498 w 1701562"/>
              <a:gd name="connsiteY9" fmla="*/ 535843 h 535843"/>
              <a:gd name="connsiteX10" fmla="*/ 89309 w 1701562"/>
              <a:gd name="connsiteY10" fmla="*/ 535843 h 535843"/>
              <a:gd name="connsiteX11" fmla="*/ 0 w 1701562"/>
              <a:gd name="connsiteY11" fmla="*/ 446534 h 535843"/>
              <a:gd name="connsiteX12" fmla="*/ 0 w 1701562"/>
              <a:gd name="connsiteY12" fmla="*/ 89309 h 5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562" h="535843" fill="none" extrusionOk="0">
                <a:moveTo>
                  <a:pt x="0" y="89309"/>
                </a:moveTo>
                <a:cubicBezTo>
                  <a:pt x="-9732" y="34093"/>
                  <a:pt x="44291" y="-4971"/>
                  <a:pt x="89309" y="0"/>
                </a:cubicBezTo>
                <a:cubicBezTo>
                  <a:pt x="343672" y="2425"/>
                  <a:pt x="369248" y="8611"/>
                  <a:pt x="612186" y="0"/>
                </a:cubicBezTo>
                <a:cubicBezTo>
                  <a:pt x="855124" y="-8611"/>
                  <a:pt x="891335" y="-23092"/>
                  <a:pt x="1135064" y="0"/>
                </a:cubicBezTo>
                <a:cubicBezTo>
                  <a:pt x="1378793" y="23092"/>
                  <a:pt x="1513739" y="-663"/>
                  <a:pt x="1612253" y="0"/>
                </a:cubicBezTo>
                <a:cubicBezTo>
                  <a:pt x="1652439" y="-897"/>
                  <a:pt x="1706029" y="37789"/>
                  <a:pt x="1701562" y="89309"/>
                </a:cubicBezTo>
                <a:cubicBezTo>
                  <a:pt x="1715681" y="197772"/>
                  <a:pt x="1693063" y="348929"/>
                  <a:pt x="1701562" y="446534"/>
                </a:cubicBezTo>
                <a:cubicBezTo>
                  <a:pt x="1690274" y="495527"/>
                  <a:pt x="1656408" y="524989"/>
                  <a:pt x="1612253" y="535843"/>
                </a:cubicBezTo>
                <a:cubicBezTo>
                  <a:pt x="1379209" y="544871"/>
                  <a:pt x="1314817" y="536741"/>
                  <a:pt x="1089376" y="535843"/>
                </a:cubicBezTo>
                <a:cubicBezTo>
                  <a:pt x="863935" y="534945"/>
                  <a:pt x="793463" y="548691"/>
                  <a:pt x="566498" y="535843"/>
                </a:cubicBezTo>
                <a:cubicBezTo>
                  <a:pt x="339533" y="522995"/>
                  <a:pt x="213779" y="516859"/>
                  <a:pt x="89309" y="535843"/>
                </a:cubicBezTo>
                <a:cubicBezTo>
                  <a:pt x="37110" y="524771"/>
                  <a:pt x="-1533" y="494342"/>
                  <a:pt x="0" y="446534"/>
                </a:cubicBezTo>
                <a:cubicBezTo>
                  <a:pt x="-9554" y="368494"/>
                  <a:pt x="-7346" y="229034"/>
                  <a:pt x="0" y="89309"/>
                </a:cubicBezTo>
                <a:close/>
              </a:path>
              <a:path w="1701562" h="535843" stroke="0" extrusionOk="0">
                <a:moveTo>
                  <a:pt x="0" y="89309"/>
                </a:moveTo>
                <a:cubicBezTo>
                  <a:pt x="5824" y="31619"/>
                  <a:pt x="39664" y="2394"/>
                  <a:pt x="89309" y="0"/>
                </a:cubicBezTo>
                <a:cubicBezTo>
                  <a:pt x="325259" y="22067"/>
                  <a:pt x="412170" y="12112"/>
                  <a:pt x="596957" y="0"/>
                </a:cubicBezTo>
                <a:cubicBezTo>
                  <a:pt x="781744" y="-12112"/>
                  <a:pt x="981452" y="5141"/>
                  <a:pt x="1135064" y="0"/>
                </a:cubicBezTo>
                <a:cubicBezTo>
                  <a:pt x="1288676" y="-5141"/>
                  <a:pt x="1508961" y="-7182"/>
                  <a:pt x="1612253" y="0"/>
                </a:cubicBezTo>
                <a:cubicBezTo>
                  <a:pt x="1655494" y="8172"/>
                  <a:pt x="1701101" y="32297"/>
                  <a:pt x="1701562" y="89309"/>
                </a:cubicBezTo>
                <a:cubicBezTo>
                  <a:pt x="1704738" y="161803"/>
                  <a:pt x="1706251" y="369691"/>
                  <a:pt x="1701562" y="446534"/>
                </a:cubicBezTo>
                <a:cubicBezTo>
                  <a:pt x="1700305" y="495536"/>
                  <a:pt x="1659008" y="533938"/>
                  <a:pt x="1612253" y="535843"/>
                </a:cubicBezTo>
                <a:cubicBezTo>
                  <a:pt x="1414360" y="522046"/>
                  <a:pt x="1329761" y="525423"/>
                  <a:pt x="1089376" y="535843"/>
                </a:cubicBezTo>
                <a:cubicBezTo>
                  <a:pt x="848991" y="546263"/>
                  <a:pt x="772793" y="528909"/>
                  <a:pt x="566498" y="535843"/>
                </a:cubicBezTo>
                <a:cubicBezTo>
                  <a:pt x="360203" y="542777"/>
                  <a:pt x="257607" y="556125"/>
                  <a:pt x="89309" y="535843"/>
                </a:cubicBezTo>
                <a:cubicBezTo>
                  <a:pt x="41015" y="536810"/>
                  <a:pt x="-4725" y="487392"/>
                  <a:pt x="0" y="446534"/>
                </a:cubicBezTo>
                <a:cubicBezTo>
                  <a:pt x="-1675" y="327753"/>
                  <a:pt x="7979" y="201855"/>
                  <a:pt x="0" y="89309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إدارة نفقات وديون</a:t>
            </a:r>
            <a:endParaRPr lang="en-US" sz="14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C126F28-FF92-FFB4-C99B-9DDE098FC8DD}"/>
              </a:ext>
            </a:extLst>
          </p:cNvPr>
          <p:cNvSpPr/>
          <p:nvPr/>
        </p:nvSpPr>
        <p:spPr>
          <a:xfrm>
            <a:off x="4281916" y="5832668"/>
            <a:ext cx="1701562" cy="535843"/>
          </a:xfrm>
          <a:custGeom>
            <a:avLst/>
            <a:gdLst>
              <a:gd name="connsiteX0" fmla="*/ 0 w 1701562"/>
              <a:gd name="connsiteY0" fmla="*/ 89309 h 535843"/>
              <a:gd name="connsiteX1" fmla="*/ 89309 w 1701562"/>
              <a:gd name="connsiteY1" fmla="*/ 0 h 535843"/>
              <a:gd name="connsiteX2" fmla="*/ 612186 w 1701562"/>
              <a:gd name="connsiteY2" fmla="*/ 0 h 535843"/>
              <a:gd name="connsiteX3" fmla="*/ 1135064 w 1701562"/>
              <a:gd name="connsiteY3" fmla="*/ 0 h 535843"/>
              <a:gd name="connsiteX4" fmla="*/ 1612253 w 1701562"/>
              <a:gd name="connsiteY4" fmla="*/ 0 h 535843"/>
              <a:gd name="connsiteX5" fmla="*/ 1701562 w 1701562"/>
              <a:gd name="connsiteY5" fmla="*/ 89309 h 535843"/>
              <a:gd name="connsiteX6" fmla="*/ 1701562 w 1701562"/>
              <a:gd name="connsiteY6" fmla="*/ 446534 h 535843"/>
              <a:gd name="connsiteX7" fmla="*/ 1612253 w 1701562"/>
              <a:gd name="connsiteY7" fmla="*/ 535843 h 535843"/>
              <a:gd name="connsiteX8" fmla="*/ 1089376 w 1701562"/>
              <a:gd name="connsiteY8" fmla="*/ 535843 h 535843"/>
              <a:gd name="connsiteX9" fmla="*/ 566498 w 1701562"/>
              <a:gd name="connsiteY9" fmla="*/ 535843 h 535843"/>
              <a:gd name="connsiteX10" fmla="*/ 89309 w 1701562"/>
              <a:gd name="connsiteY10" fmla="*/ 535843 h 535843"/>
              <a:gd name="connsiteX11" fmla="*/ 0 w 1701562"/>
              <a:gd name="connsiteY11" fmla="*/ 446534 h 535843"/>
              <a:gd name="connsiteX12" fmla="*/ 0 w 1701562"/>
              <a:gd name="connsiteY12" fmla="*/ 89309 h 5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562" h="535843" fill="none" extrusionOk="0">
                <a:moveTo>
                  <a:pt x="0" y="89309"/>
                </a:moveTo>
                <a:cubicBezTo>
                  <a:pt x="-9732" y="34093"/>
                  <a:pt x="44291" y="-4971"/>
                  <a:pt x="89309" y="0"/>
                </a:cubicBezTo>
                <a:cubicBezTo>
                  <a:pt x="343672" y="2425"/>
                  <a:pt x="369248" y="8611"/>
                  <a:pt x="612186" y="0"/>
                </a:cubicBezTo>
                <a:cubicBezTo>
                  <a:pt x="855124" y="-8611"/>
                  <a:pt x="891335" y="-23092"/>
                  <a:pt x="1135064" y="0"/>
                </a:cubicBezTo>
                <a:cubicBezTo>
                  <a:pt x="1378793" y="23092"/>
                  <a:pt x="1513739" y="-663"/>
                  <a:pt x="1612253" y="0"/>
                </a:cubicBezTo>
                <a:cubicBezTo>
                  <a:pt x="1652439" y="-897"/>
                  <a:pt x="1706029" y="37789"/>
                  <a:pt x="1701562" y="89309"/>
                </a:cubicBezTo>
                <a:cubicBezTo>
                  <a:pt x="1715681" y="197772"/>
                  <a:pt x="1693063" y="348929"/>
                  <a:pt x="1701562" y="446534"/>
                </a:cubicBezTo>
                <a:cubicBezTo>
                  <a:pt x="1690274" y="495527"/>
                  <a:pt x="1656408" y="524989"/>
                  <a:pt x="1612253" y="535843"/>
                </a:cubicBezTo>
                <a:cubicBezTo>
                  <a:pt x="1379209" y="544871"/>
                  <a:pt x="1314817" y="536741"/>
                  <a:pt x="1089376" y="535843"/>
                </a:cubicBezTo>
                <a:cubicBezTo>
                  <a:pt x="863935" y="534945"/>
                  <a:pt x="793463" y="548691"/>
                  <a:pt x="566498" y="535843"/>
                </a:cubicBezTo>
                <a:cubicBezTo>
                  <a:pt x="339533" y="522995"/>
                  <a:pt x="213779" y="516859"/>
                  <a:pt x="89309" y="535843"/>
                </a:cubicBezTo>
                <a:cubicBezTo>
                  <a:pt x="37110" y="524771"/>
                  <a:pt x="-1533" y="494342"/>
                  <a:pt x="0" y="446534"/>
                </a:cubicBezTo>
                <a:cubicBezTo>
                  <a:pt x="-9554" y="368494"/>
                  <a:pt x="-7346" y="229034"/>
                  <a:pt x="0" y="89309"/>
                </a:cubicBezTo>
                <a:close/>
              </a:path>
              <a:path w="1701562" h="535843" stroke="0" extrusionOk="0">
                <a:moveTo>
                  <a:pt x="0" y="89309"/>
                </a:moveTo>
                <a:cubicBezTo>
                  <a:pt x="5824" y="31619"/>
                  <a:pt x="39664" y="2394"/>
                  <a:pt x="89309" y="0"/>
                </a:cubicBezTo>
                <a:cubicBezTo>
                  <a:pt x="325259" y="22067"/>
                  <a:pt x="412170" y="12112"/>
                  <a:pt x="596957" y="0"/>
                </a:cubicBezTo>
                <a:cubicBezTo>
                  <a:pt x="781744" y="-12112"/>
                  <a:pt x="981452" y="5141"/>
                  <a:pt x="1135064" y="0"/>
                </a:cubicBezTo>
                <a:cubicBezTo>
                  <a:pt x="1288676" y="-5141"/>
                  <a:pt x="1508961" y="-7182"/>
                  <a:pt x="1612253" y="0"/>
                </a:cubicBezTo>
                <a:cubicBezTo>
                  <a:pt x="1655494" y="8172"/>
                  <a:pt x="1701101" y="32297"/>
                  <a:pt x="1701562" y="89309"/>
                </a:cubicBezTo>
                <a:cubicBezTo>
                  <a:pt x="1704738" y="161803"/>
                  <a:pt x="1706251" y="369691"/>
                  <a:pt x="1701562" y="446534"/>
                </a:cubicBezTo>
                <a:cubicBezTo>
                  <a:pt x="1700305" y="495536"/>
                  <a:pt x="1659008" y="533938"/>
                  <a:pt x="1612253" y="535843"/>
                </a:cubicBezTo>
                <a:cubicBezTo>
                  <a:pt x="1414360" y="522046"/>
                  <a:pt x="1329761" y="525423"/>
                  <a:pt x="1089376" y="535843"/>
                </a:cubicBezTo>
                <a:cubicBezTo>
                  <a:pt x="848991" y="546263"/>
                  <a:pt x="772793" y="528909"/>
                  <a:pt x="566498" y="535843"/>
                </a:cubicBezTo>
                <a:cubicBezTo>
                  <a:pt x="360203" y="542777"/>
                  <a:pt x="257607" y="556125"/>
                  <a:pt x="89309" y="535843"/>
                </a:cubicBezTo>
                <a:cubicBezTo>
                  <a:pt x="41015" y="536810"/>
                  <a:pt x="-4725" y="487392"/>
                  <a:pt x="0" y="446534"/>
                </a:cubicBezTo>
                <a:cubicBezTo>
                  <a:pt x="-1675" y="327753"/>
                  <a:pt x="7979" y="201855"/>
                  <a:pt x="0" y="89309"/>
                </a:cubicBezTo>
                <a:close/>
              </a:path>
            </a:pathLst>
          </a:custGeom>
          <a:solidFill>
            <a:schemeClr val="accent3"/>
          </a:solidFill>
          <a:ln>
            <a:noFill/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تعظيم مصلحة المساهمين</a:t>
            </a:r>
            <a:endParaRPr lang="en-US" sz="14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FE724E4-50D7-C31B-BC0B-2CD2BFA06416}"/>
              </a:ext>
            </a:extLst>
          </p:cNvPr>
          <p:cNvSpPr/>
          <p:nvPr/>
        </p:nvSpPr>
        <p:spPr>
          <a:xfrm>
            <a:off x="150762" y="5899911"/>
            <a:ext cx="1701562" cy="535843"/>
          </a:xfrm>
          <a:custGeom>
            <a:avLst/>
            <a:gdLst>
              <a:gd name="connsiteX0" fmla="*/ 0 w 1701562"/>
              <a:gd name="connsiteY0" fmla="*/ 89309 h 535843"/>
              <a:gd name="connsiteX1" fmla="*/ 89309 w 1701562"/>
              <a:gd name="connsiteY1" fmla="*/ 0 h 535843"/>
              <a:gd name="connsiteX2" fmla="*/ 612186 w 1701562"/>
              <a:gd name="connsiteY2" fmla="*/ 0 h 535843"/>
              <a:gd name="connsiteX3" fmla="*/ 1135064 w 1701562"/>
              <a:gd name="connsiteY3" fmla="*/ 0 h 535843"/>
              <a:gd name="connsiteX4" fmla="*/ 1612253 w 1701562"/>
              <a:gd name="connsiteY4" fmla="*/ 0 h 535843"/>
              <a:gd name="connsiteX5" fmla="*/ 1701562 w 1701562"/>
              <a:gd name="connsiteY5" fmla="*/ 89309 h 535843"/>
              <a:gd name="connsiteX6" fmla="*/ 1701562 w 1701562"/>
              <a:gd name="connsiteY6" fmla="*/ 446534 h 535843"/>
              <a:gd name="connsiteX7" fmla="*/ 1612253 w 1701562"/>
              <a:gd name="connsiteY7" fmla="*/ 535843 h 535843"/>
              <a:gd name="connsiteX8" fmla="*/ 1089376 w 1701562"/>
              <a:gd name="connsiteY8" fmla="*/ 535843 h 535843"/>
              <a:gd name="connsiteX9" fmla="*/ 566498 w 1701562"/>
              <a:gd name="connsiteY9" fmla="*/ 535843 h 535843"/>
              <a:gd name="connsiteX10" fmla="*/ 89309 w 1701562"/>
              <a:gd name="connsiteY10" fmla="*/ 535843 h 535843"/>
              <a:gd name="connsiteX11" fmla="*/ 0 w 1701562"/>
              <a:gd name="connsiteY11" fmla="*/ 446534 h 535843"/>
              <a:gd name="connsiteX12" fmla="*/ 0 w 1701562"/>
              <a:gd name="connsiteY12" fmla="*/ 89309 h 5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562" h="535843" fill="none" extrusionOk="0">
                <a:moveTo>
                  <a:pt x="0" y="89309"/>
                </a:moveTo>
                <a:cubicBezTo>
                  <a:pt x="-9732" y="34093"/>
                  <a:pt x="44291" y="-4971"/>
                  <a:pt x="89309" y="0"/>
                </a:cubicBezTo>
                <a:cubicBezTo>
                  <a:pt x="343672" y="2425"/>
                  <a:pt x="369248" y="8611"/>
                  <a:pt x="612186" y="0"/>
                </a:cubicBezTo>
                <a:cubicBezTo>
                  <a:pt x="855124" y="-8611"/>
                  <a:pt x="891335" y="-23092"/>
                  <a:pt x="1135064" y="0"/>
                </a:cubicBezTo>
                <a:cubicBezTo>
                  <a:pt x="1378793" y="23092"/>
                  <a:pt x="1513739" y="-663"/>
                  <a:pt x="1612253" y="0"/>
                </a:cubicBezTo>
                <a:cubicBezTo>
                  <a:pt x="1652439" y="-897"/>
                  <a:pt x="1706029" y="37789"/>
                  <a:pt x="1701562" y="89309"/>
                </a:cubicBezTo>
                <a:cubicBezTo>
                  <a:pt x="1715681" y="197772"/>
                  <a:pt x="1693063" y="348929"/>
                  <a:pt x="1701562" y="446534"/>
                </a:cubicBezTo>
                <a:cubicBezTo>
                  <a:pt x="1690274" y="495527"/>
                  <a:pt x="1656408" y="524989"/>
                  <a:pt x="1612253" y="535843"/>
                </a:cubicBezTo>
                <a:cubicBezTo>
                  <a:pt x="1379209" y="544871"/>
                  <a:pt x="1314817" y="536741"/>
                  <a:pt x="1089376" y="535843"/>
                </a:cubicBezTo>
                <a:cubicBezTo>
                  <a:pt x="863935" y="534945"/>
                  <a:pt x="793463" y="548691"/>
                  <a:pt x="566498" y="535843"/>
                </a:cubicBezTo>
                <a:cubicBezTo>
                  <a:pt x="339533" y="522995"/>
                  <a:pt x="213779" y="516859"/>
                  <a:pt x="89309" y="535843"/>
                </a:cubicBezTo>
                <a:cubicBezTo>
                  <a:pt x="37110" y="524771"/>
                  <a:pt x="-1533" y="494342"/>
                  <a:pt x="0" y="446534"/>
                </a:cubicBezTo>
                <a:cubicBezTo>
                  <a:pt x="-9554" y="368494"/>
                  <a:pt x="-7346" y="229034"/>
                  <a:pt x="0" y="89309"/>
                </a:cubicBezTo>
                <a:close/>
              </a:path>
              <a:path w="1701562" h="535843" stroke="0" extrusionOk="0">
                <a:moveTo>
                  <a:pt x="0" y="89309"/>
                </a:moveTo>
                <a:cubicBezTo>
                  <a:pt x="5824" y="31619"/>
                  <a:pt x="39664" y="2394"/>
                  <a:pt x="89309" y="0"/>
                </a:cubicBezTo>
                <a:cubicBezTo>
                  <a:pt x="325259" y="22067"/>
                  <a:pt x="412170" y="12112"/>
                  <a:pt x="596957" y="0"/>
                </a:cubicBezTo>
                <a:cubicBezTo>
                  <a:pt x="781744" y="-12112"/>
                  <a:pt x="981452" y="5141"/>
                  <a:pt x="1135064" y="0"/>
                </a:cubicBezTo>
                <a:cubicBezTo>
                  <a:pt x="1288676" y="-5141"/>
                  <a:pt x="1508961" y="-7182"/>
                  <a:pt x="1612253" y="0"/>
                </a:cubicBezTo>
                <a:cubicBezTo>
                  <a:pt x="1655494" y="8172"/>
                  <a:pt x="1701101" y="32297"/>
                  <a:pt x="1701562" y="89309"/>
                </a:cubicBezTo>
                <a:cubicBezTo>
                  <a:pt x="1704738" y="161803"/>
                  <a:pt x="1706251" y="369691"/>
                  <a:pt x="1701562" y="446534"/>
                </a:cubicBezTo>
                <a:cubicBezTo>
                  <a:pt x="1700305" y="495536"/>
                  <a:pt x="1659008" y="533938"/>
                  <a:pt x="1612253" y="535843"/>
                </a:cubicBezTo>
                <a:cubicBezTo>
                  <a:pt x="1414360" y="522046"/>
                  <a:pt x="1329761" y="525423"/>
                  <a:pt x="1089376" y="535843"/>
                </a:cubicBezTo>
                <a:cubicBezTo>
                  <a:pt x="848991" y="546263"/>
                  <a:pt x="772793" y="528909"/>
                  <a:pt x="566498" y="535843"/>
                </a:cubicBezTo>
                <a:cubicBezTo>
                  <a:pt x="360203" y="542777"/>
                  <a:pt x="257607" y="556125"/>
                  <a:pt x="89309" y="535843"/>
                </a:cubicBezTo>
                <a:cubicBezTo>
                  <a:pt x="41015" y="536810"/>
                  <a:pt x="-4725" y="487392"/>
                  <a:pt x="0" y="446534"/>
                </a:cubicBezTo>
                <a:cubicBezTo>
                  <a:pt x="-1675" y="327753"/>
                  <a:pt x="7979" y="201855"/>
                  <a:pt x="0" y="89309"/>
                </a:cubicBezTo>
                <a:close/>
              </a:path>
            </a:pathLst>
          </a:custGeom>
          <a:solidFill>
            <a:schemeClr val="bg1">
              <a:lumMod val="50000"/>
              <a:lumOff val="50000"/>
            </a:schemeClr>
          </a:solidFill>
          <a:ln>
            <a:noFill/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2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تقليل مخاطر الإفلاس</a:t>
            </a:r>
            <a:endParaRPr lang="en-US" sz="12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9780B66-9C1C-5C4F-94E3-96C3F47370F0}"/>
              </a:ext>
            </a:extLst>
          </p:cNvPr>
          <p:cNvSpPr/>
          <p:nvPr/>
        </p:nvSpPr>
        <p:spPr>
          <a:xfrm>
            <a:off x="6607814" y="5832669"/>
            <a:ext cx="1701562" cy="535843"/>
          </a:xfrm>
          <a:custGeom>
            <a:avLst/>
            <a:gdLst>
              <a:gd name="connsiteX0" fmla="*/ 0 w 1701562"/>
              <a:gd name="connsiteY0" fmla="*/ 89309 h 535843"/>
              <a:gd name="connsiteX1" fmla="*/ 89309 w 1701562"/>
              <a:gd name="connsiteY1" fmla="*/ 0 h 535843"/>
              <a:gd name="connsiteX2" fmla="*/ 612186 w 1701562"/>
              <a:gd name="connsiteY2" fmla="*/ 0 h 535843"/>
              <a:gd name="connsiteX3" fmla="*/ 1135064 w 1701562"/>
              <a:gd name="connsiteY3" fmla="*/ 0 h 535843"/>
              <a:gd name="connsiteX4" fmla="*/ 1612253 w 1701562"/>
              <a:gd name="connsiteY4" fmla="*/ 0 h 535843"/>
              <a:gd name="connsiteX5" fmla="*/ 1701562 w 1701562"/>
              <a:gd name="connsiteY5" fmla="*/ 89309 h 535843"/>
              <a:gd name="connsiteX6" fmla="*/ 1701562 w 1701562"/>
              <a:gd name="connsiteY6" fmla="*/ 446534 h 535843"/>
              <a:gd name="connsiteX7" fmla="*/ 1612253 w 1701562"/>
              <a:gd name="connsiteY7" fmla="*/ 535843 h 535843"/>
              <a:gd name="connsiteX8" fmla="*/ 1089376 w 1701562"/>
              <a:gd name="connsiteY8" fmla="*/ 535843 h 535843"/>
              <a:gd name="connsiteX9" fmla="*/ 566498 w 1701562"/>
              <a:gd name="connsiteY9" fmla="*/ 535843 h 535843"/>
              <a:gd name="connsiteX10" fmla="*/ 89309 w 1701562"/>
              <a:gd name="connsiteY10" fmla="*/ 535843 h 535843"/>
              <a:gd name="connsiteX11" fmla="*/ 0 w 1701562"/>
              <a:gd name="connsiteY11" fmla="*/ 446534 h 535843"/>
              <a:gd name="connsiteX12" fmla="*/ 0 w 1701562"/>
              <a:gd name="connsiteY12" fmla="*/ 89309 h 5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562" h="535843" fill="none" extrusionOk="0">
                <a:moveTo>
                  <a:pt x="0" y="89309"/>
                </a:moveTo>
                <a:cubicBezTo>
                  <a:pt x="-9732" y="34093"/>
                  <a:pt x="44291" y="-4971"/>
                  <a:pt x="89309" y="0"/>
                </a:cubicBezTo>
                <a:cubicBezTo>
                  <a:pt x="343672" y="2425"/>
                  <a:pt x="369248" y="8611"/>
                  <a:pt x="612186" y="0"/>
                </a:cubicBezTo>
                <a:cubicBezTo>
                  <a:pt x="855124" y="-8611"/>
                  <a:pt x="891335" y="-23092"/>
                  <a:pt x="1135064" y="0"/>
                </a:cubicBezTo>
                <a:cubicBezTo>
                  <a:pt x="1378793" y="23092"/>
                  <a:pt x="1513739" y="-663"/>
                  <a:pt x="1612253" y="0"/>
                </a:cubicBezTo>
                <a:cubicBezTo>
                  <a:pt x="1652439" y="-897"/>
                  <a:pt x="1706029" y="37789"/>
                  <a:pt x="1701562" y="89309"/>
                </a:cubicBezTo>
                <a:cubicBezTo>
                  <a:pt x="1715681" y="197772"/>
                  <a:pt x="1693063" y="348929"/>
                  <a:pt x="1701562" y="446534"/>
                </a:cubicBezTo>
                <a:cubicBezTo>
                  <a:pt x="1690274" y="495527"/>
                  <a:pt x="1656408" y="524989"/>
                  <a:pt x="1612253" y="535843"/>
                </a:cubicBezTo>
                <a:cubicBezTo>
                  <a:pt x="1379209" y="544871"/>
                  <a:pt x="1314817" y="536741"/>
                  <a:pt x="1089376" y="535843"/>
                </a:cubicBezTo>
                <a:cubicBezTo>
                  <a:pt x="863935" y="534945"/>
                  <a:pt x="793463" y="548691"/>
                  <a:pt x="566498" y="535843"/>
                </a:cubicBezTo>
                <a:cubicBezTo>
                  <a:pt x="339533" y="522995"/>
                  <a:pt x="213779" y="516859"/>
                  <a:pt x="89309" y="535843"/>
                </a:cubicBezTo>
                <a:cubicBezTo>
                  <a:pt x="37110" y="524771"/>
                  <a:pt x="-1533" y="494342"/>
                  <a:pt x="0" y="446534"/>
                </a:cubicBezTo>
                <a:cubicBezTo>
                  <a:pt x="-9554" y="368494"/>
                  <a:pt x="-7346" y="229034"/>
                  <a:pt x="0" y="89309"/>
                </a:cubicBezTo>
                <a:close/>
              </a:path>
              <a:path w="1701562" h="535843" stroke="0" extrusionOk="0">
                <a:moveTo>
                  <a:pt x="0" y="89309"/>
                </a:moveTo>
                <a:cubicBezTo>
                  <a:pt x="5824" y="31619"/>
                  <a:pt x="39664" y="2394"/>
                  <a:pt x="89309" y="0"/>
                </a:cubicBezTo>
                <a:cubicBezTo>
                  <a:pt x="325259" y="22067"/>
                  <a:pt x="412170" y="12112"/>
                  <a:pt x="596957" y="0"/>
                </a:cubicBezTo>
                <a:cubicBezTo>
                  <a:pt x="781744" y="-12112"/>
                  <a:pt x="981452" y="5141"/>
                  <a:pt x="1135064" y="0"/>
                </a:cubicBezTo>
                <a:cubicBezTo>
                  <a:pt x="1288676" y="-5141"/>
                  <a:pt x="1508961" y="-7182"/>
                  <a:pt x="1612253" y="0"/>
                </a:cubicBezTo>
                <a:cubicBezTo>
                  <a:pt x="1655494" y="8172"/>
                  <a:pt x="1701101" y="32297"/>
                  <a:pt x="1701562" y="89309"/>
                </a:cubicBezTo>
                <a:cubicBezTo>
                  <a:pt x="1704738" y="161803"/>
                  <a:pt x="1706251" y="369691"/>
                  <a:pt x="1701562" y="446534"/>
                </a:cubicBezTo>
                <a:cubicBezTo>
                  <a:pt x="1700305" y="495536"/>
                  <a:pt x="1659008" y="533938"/>
                  <a:pt x="1612253" y="535843"/>
                </a:cubicBezTo>
                <a:cubicBezTo>
                  <a:pt x="1414360" y="522046"/>
                  <a:pt x="1329761" y="525423"/>
                  <a:pt x="1089376" y="535843"/>
                </a:cubicBezTo>
                <a:cubicBezTo>
                  <a:pt x="848991" y="546263"/>
                  <a:pt x="772793" y="528909"/>
                  <a:pt x="566498" y="535843"/>
                </a:cubicBezTo>
                <a:cubicBezTo>
                  <a:pt x="360203" y="542777"/>
                  <a:pt x="257607" y="556125"/>
                  <a:pt x="89309" y="535843"/>
                </a:cubicBezTo>
                <a:cubicBezTo>
                  <a:pt x="41015" y="536810"/>
                  <a:pt x="-4725" y="487392"/>
                  <a:pt x="0" y="446534"/>
                </a:cubicBezTo>
                <a:cubicBezTo>
                  <a:pt x="-1675" y="327753"/>
                  <a:pt x="7979" y="201855"/>
                  <a:pt x="0" y="89309"/>
                </a:cubicBezTo>
                <a:close/>
              </a:path>
            </a:pathLst>
          </a:custGeom>
          <a:solidFill>
            <a:srgbClr val="00B0F0"/>
          </a:solidFill>
          <a:ln>
            <a:noFill/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تعزيز النمو المستدام للشركة</a:t>
            </a:r>
            <a:endParaRPr lang="en-US" sz="14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59B0183-251C-BFA8-8BDB-1B9445E9DA8E}"/>
              </a:ext>
            </a:extLst>
          </p:cNvPr>
          <p:cNvSpPr/>
          <p:nvPr/>
        </p:nvSpPr>
        <p:spPr>
          <a:xfrm>
            <a:off x="9047451" y="5787544"/>
            <a:ext cx="1701562" cy="535843"/>
          </a:xfrm>
          <a:custGeom>
            <a:avLst/>
            <a:gdLst>
              <a:gd name="connsiteX0" fmla="*/ 0 w 1701562"/>
              <a:gd name="connsiteY0" fmla="*/ 89309 h 535843"/>
              <a:gd name="connsiteX1" fmla="*/ 89309 w 1701562"/>
              <a:gd name="connsiteY1" fmla="*/ 0 h 535843"/>
              <a:gd name="connsiteX2" fmla="*/ 612186 w 1701562"/>
              <a:gd name="connsiteY2" fmla="*/ 0 h 535843"/>
              <a:gd name="connsiteX3" fmla="*/ 1135064 w 1701562"/>
              <a:gd name="connsiteY3" fmla="*/ 0 h 535843"/>
              <a:gd name="connsiteX4" fmla="*/ 1612253 w 1701562"/>
              <a:gd name="connsiteY4" fmla="*/ 0 h 535843"/>
              <a:gd name="connsiteX5" fmla="*/ 1701562 w 1701562"/>
              <a:gd name="connsiteY5" fmla="*/ 89309 h 535843"/>
              <a:gd name="connsiteX6" fmla="*/ 1701562 w 1701562"/>
              <a:gd name="connsiteY6" fmla="*/ 446534 h 535843"/>
              <a:gd name="connsiteX7" fmla="*/ 1612253 w 1701562"/>
              <a:gd name="connsiteY7" fmla="*/ 535843 h 535843"/>
              <a:gd name="connsiteX8" fmla="*/ 1089376 w 1701562"/>
              <a:gd name="connsiteY8" fmla="*/ 535843 h 535843"/>
              <a:gd name="connsiteX9" fmla="*/ 566498 w 1701562"/>
              <a:gd name="connsiteY9" fmla="*/ 535843 h 535843"/>
              <a:gd name="connsiteX10" fmla="*/ 89309 w 1701562"/>
              <a:gd name="connsiteY10" fmla="*/ 535843 h 535843"/>
              <a:gd name="connsiteX11" fmla="*/ 0 w 1701562"/>
              <a:gd name="connsiteY11" fmla="*/ 446534 h 535843"/>
              <a:gd name="connsiteX12" fmla="*/ 0 w 1701562"/>
              <a:gd name="connsiteY12" fmla="*/ 89309 h 53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562" h="535843" fill="none" extrusionOk="0">
                <a:moveTo>
                  <a:pt x="0" y="89309"/>
                </a:moveTo>
                <a:cubicBezTo>
                  <a:pt x="-9732" y="34093"/>
                  <a:pt x="44291" y="-4971"/>
                  <a:pt x="89309" y="0"/>
                </a:cubicBezTo>
                <a:cubicBezTo>
                  <a:pt x="343672" y="2425"/>
                  <a:pt x="369248" y="8611"/>
                  <a:pt x="612186" y="0"/>
                </a:cubicBezTo>
                <a:cubicBezTo>
                  <a:pt x="855124" y="-8611"/>
                  <a:pt x="891335" y="-23092"/>
                  <a:pt x="1135064" y="0"/>
                </a:cubicBezTo>
                <a:cubicBezTo>
                  <a:pt x="1378793" y="23092"/>
                  <a:pt x="1513739" y="-663"/>
                  <a:pt x="1612253" y="0"/>
                </a:cubicBezTo>
                <a:cubicBezTo>
                  <a:pt x="1652439" y="-897"/>
                  <a:pt x="1706029" y="37789"/>
                  <a:pt x="1701562" y="89309"/>
                </a:cubicBezTo>
                <a:cubicBezTo>
                  <a:pt x="1715681" y="197772"/>
                  <a:pt x="1693063" y="348929"/>
                  <a:pt x="1701562" y="446534"/>
                </a:cubicBezTo>
                <a:cubicBezTo>
                  <a:pt x="1690274" y="495527"/>
                  <a:pt x="1656408" y="524989"/>
                  <a:pt x="1612253" y="535843"/>
                </a:cubicBezTo>
                <a:cubicBezTo>
                  <a:pt x="1379209" y="544871"/>
                  <a:pt x="1314817" y="536741"/>
                  <a:pt x="1089376" y="535843"/>
                </a:cubicBezTo>
                <a:cubicBezTo>
                  <a:pt x="863935" y="534945"/>
                  <a:pt x="793463" y="548691"/>
                  <a:pt x="566498" y="535843"/>
                </a:cubicBezTo>
                <a:cubicBezTo>
                  <a:pt x="339533" y="522995"/>
                  <a:pt x="213779" y="516859"/>
                  <a:pt x="89309" y="535843"/>
                </a:cubicBezTo>
                <a:cubicBezTo>
                  <a:pt x="37110" y="524771"/>
                  <a:pt x="-1533" y="494342"/>
                  <a:pt x="0" y="446534"/>
                </a:cubicBezTo>
                <a:cubicBezTo>
                  <a:pt x="-9554" y="368494"/>
                  <a:pt x="-7346" y="229034"/>
                  <a:pt x="0" y="89309"/>
                </a:cubicBezTo>
                <a:close/>
              </a:path>
              <a:path w="1701562" h="535843" stroke="0" extrusionOk="0">
                <a:moveTo>
                  <a:pt x="0" y="89309"/>
                </a:moveTo>
                <a:cubicBezTo>
                  <a:pt x="5824" y="31619"/>
                  <a:pt x="39664" y="2394"/>
                  <a:pt x="89309" y="0"/>
                </a:cubicBezTo>
                <a:cubicBezTo>
                  <a:pt x="325259" y="22067"/>
                  <a:pt x="412170" y="12112"/>
                  <a:pt x="596957" y="0"/>
                </a:cubicBezTo>
                <a:cubicBezTo>
                  <a:pt x="781744" y="-12112"/>
                  <a:pt x="981452" y="5141"/>
                  <a:pt x="1135064" y="0"/>
                </a:cubicBezTo>
                <a:cubicBezTo>
                  <a:pt x="1288676" y="-5141"/>
                  <a:pt x="1508961" y="-7182"/>
                  <a:pt x="1612253" y="0"/>
                </a:cubicBezTo>
                <a:cubicBezTo>
                  <a:pt x="1655494" y="8172"/>
                  <a:pt x="1701101" y="32297"/>
                  <a:pt x="1701562" y="89309"/>
                </a:cubicBezTo>
                <a:cubicBezTo>
                  <a:pt x="1704738" y="161803"/>
                  <a:pt x="1706251" y="369691"/>
                  <a:pt x="1701562" y="446534"/>
                </a:cubicBezTo>
                <a:cubicBezTo>
                  <a:pt x="1700305" y="495536"/>
                  <a:pt x="1659008" y="533938"/>
                  <a:pt x="1612253" y="535843"/>
                </a:cubicBezTo>
                <a:cubicBezTo>
                  <a:pt x="1414360" y="522046"/>
                  <a:pt x="1329761" y="525423"/>
                  <a:pt x="1089376" y="535843"/>
                </a:cubicBezTo>
                <a:cubicBezTo>
                  <a:pt x="848991" y="546263"/>
                  <a:pt x="772793" y="528909"/>
                  <a:pt x="566498" y="535843"/>
                </a:cubicBezTo>
                <a:cubicBezTo>
                  <a:pt x="360203" y="542777"/>
                  <a:pt x="257607" y="556125"/>
                  <a:pt x="89309" y="535843"/>
                </a:cubicBezTo>
                <a:cubicBezTo>
                  <a:pt x="41015" y="536810"/>
                  <a:pt x="-4725" y="487392"/>
                  <a:pt x="0" y="446534"/>
                </a:cubicBezTo>
                <a:cubicBezTo>
                  <a:pt x="-1675" y="327753"/>
                  <a:pt x="7979" y="201855"/>
                  <a:pt x="0" y="89309"/>
                </a:cubicBezTo>
                <a:close/>
              </a:path>
            </a:pathLst>
          </a:custGeom>
          <a:solidFill>
            <a:srgbClr val="00B050"/>
          </a:solidFill>
          <a:ln>
            <a:noFill/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الشركة جذابة للإستثمار</a:t>
            </a:r>
            <a:endParaRPr lang="en-US" sz="1400" b="1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7807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7" grpId="0" animBg="1"/>
      <p:bldP spid="25" grpId="0" animBg="1"/>
      <p:bldP spid="27" grpId="0" animBg="1"/>
      <p:bldP spid="31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4690" y="6055466"/>
            <a:ext cx="1142245" cy="669925"/>
          </a:xfrm>
        </p:spPr>
        <p:txBody>
          <a:bodyPr/>
          <a:lstStyle/>
          <a:p>
            <a:pPr algn="ctr"/>
            <a:r>
              <a:rPr lang="ar-EG" sz="6000" dirty="0">
                <a:solidFill>
                  <a:schemeClr val="tx1"/>
                </a:solidFill>
              </a:rPr>
              <a:t>19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DE271-4AD3-9BEF-5596-3EEA7374F8BE}"/>
              </a:ext>
            </a:extLst>
          </p:cNvPr>
          <p:cNvSpPr txBox="1"/>
          <p:nvPr/>
        </p:nvSpPr>
        <p:spPr>
          <a:xfrm>
            <a:off x="9061020" y="132609"/>
            <a:ext cx="238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200" b="1" dirty="0">
                <a:latin typeface="Cairo" panose="00000500000000000000" pitchFamily="2" charset="-78"/>
                <a:cs typeface="Cairo" panose="00000500000000000000" pitchFamily="2" charset="-78"/>
              </a:rPr>
              <a:t>أهمية دراسة التدفق النقدي</a:t>
            </a:r>
            <a:endParaRPr lang="en-US" sz="12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D9E27-24B4-56FF-171B-2AD73595A634}"/>
              </a:ext>
            </a:extLst>
          </p:cNvPr>
          <p:cNvSpPr/>
          <p:nvPr/>
        </p:nvSpPr>
        <p:spPr>
          <a:xfrm>
            <a:off x="3517963" y="200176"/>
            <a:ext cx="4396324" cy="610622"/>
          </a:xfrm>
          <a:custGeom>
            <a:avLst/>
            <a:gdLst>
              <a:gd name="connsiteX0" fmla="*/ 0 w 4396324"/>
              <a:gd name="connsiteY0" fmla="*/ 101772 h 610622"/>
              <a:gd name="connsiteX1" fmla="*/ 101772 w 4396324"/>
              <a:gd name="connsiteY1" fmla="*/ 0 h 610622"/>
              <a:gd name="connsiteX2" fmla="*/ 716713 w 4396324"/>
              <a:gd name="connsiteY2" fmla="*/ 0 h 610622"/>
              <a:gd name="connsiteX3" fmla="*/ 1499365 w 4396324"/>
              <a:gd name="connsiteY3" fmla="*/ 0 h 610622"/>
              <a:gd name="connsiteX4" fmla="*/ 2114306 w 4396324"/>
              <a:gd name="connsiteY4" fmla="*/ 0 h 610622"/>
              <a:gd name="connsiteX5" fmla="*/ 2729247 w 4396324"/>
              <a:gd name="connsiteY5" fmla="*/ 0 h 610622"/>
              <a:gd name="connsiteX6" fmla="*/ 3469972 w 4396324"/>
              <a:gd name="connsiteY6" fmla="*/ 0 h 610622"/>
              <a:gd name="connsiteX7" fmla="*/ 4294552 w 4396324"/>
              <a:gd name="connsiteY7" fmla="*/ 0 h 610622"/>
              <a:gd name="connsiteX8" fmla="*/ 4396324 w 4396324"/>
              <a:gd name="connsiteY8" fmla="*/ 101772 h 610622"/>
              <a:gd name="connsiteX9" fmla="*/ 4396324 w 4396324"/>
              <a:gd name="connsiteY9" fmla="*/ 508850 h 610622"/>
              <a:gd name="connsiteX10" fmla="*/ 4294552 w 4396324"/>
              <a:gd name="connsiteY10" fmla="*/ 610622 h 610622"/>
              <a:gd name="connsiteX11" fmla="*/ 3637683 w 4396324"/>
              <a:gd name="connsiteY11" fmla="*/ 610622 h 610622"/>
              <a:gd name="connsiteX12" fmla="*/ 3064670 w 4396324"/>
              <a:gd name="connsiteY12" fmla="*/ 610622 h 610622"/>
              <a:gd name="connsiteX13" fmla="*/ 2323945 w 4396324"/>
              <a:gd name="connsiteY13" fmla="*/ 610622 h 610622"/>
              <a:gd name="connsiteX14" fmla="*/ 1667077 w 4396324"/>
              <a:gd name="connsiteY14" fmla="*/ 610622 h 610622"/>
              <a:gd name="connsiteX15" fmla="*/ 884424 w 4396324"/>
              <a:gd name="connsiteY15" fmla="*/ 610622 h 610622"/>
              <a:gd name="connsiteX16" fmla="*/ 101772 w 4396324"/>
              <a:gd name="connsiteY16" fmla="*/ 610622 h 610622"/>
              <a:gd name="connsiteX17" fmla="*/ 0 w 4396324"/>
              <a:gd name="connsiteY17" fmla="*/ 508850 h 610622"/>
              <a:gd name="connsiteX18" fmla="*/ 0 w 4396324"/>
              <a:gd name="connsiteY18" fmla="*/ 101772 h 6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96324" h="610622" fill="none" extrusionOk="0">
                <a:moveTo>
                  <a:pt x="0" y="101772"/>
                </a:moveTo>
                <a:cubicBezTo>
                  <a:pt x="-12490" y="44339"/>
                  <a:pt x="51226" y="-2783"/>
                  <a:pt x="101772" y="0"/>
                </a:cubicBezTo>
                <a:cubicBezTo>
                  <a:pt x="381968" y="6501"/>
                  <a:pt x="587056" y="13695"/>
                  <a:pt x="716713" y="0"/>
                </a:cubicBezTo>
                <a:cubicBezTo>
                  <a:pt x="846370" y="-13695"/>
                  <a:pt x="1218791" y="-35260"/>
                  <a:pt x="1499365" y="0"/>
                </a:cubicBezTo>
                <a:cubicBezTo>
                  <a:pt x="1779939" y="35260"/>
                  <a:pt x="1896910" y="8771"/>
                  <a:pt x="2114306" y="0"/>
                </a:cubicBezTo>
                <a:cubicBezTo>
                  <a:pt x="2331702" y="-8771"/>
                  <a:pt x="2445165" y="-13616"/>
                  <a:pt x="2729247" y="0"/>
                </a:cubicBezTo>
                <a:cubicBezTo>
                  <a:pt x="3013329" y="13616"/>
                  <a:pt x="3197004" y="13640"/>
                  <a:pt x="3469972" y="0"/>
                </a:cubicBezTo>
                <a:cubicBezTo>
                  <a:pt x="3742941" y="-13640"/>
                  <a:pt x="4051886" y="5424"/>
                  <a:pt x="4294552" y="0"/>
                </a:cubicBezTo>
                <a:cubicBezTo>
                  <a:pt x="4349635" y="-4327"/>
                  <a:pt x="4387143" y="36486"/>
                  <a:pt x="4396324" y="101772"/>
                </a:cubicBezTo>
                <a:cubicBezTo>
                  <a:pt x="4384523" y="269919"/>
                  <a:pt x="4410711" y="392646"/>
                  <a:pt x="4396324" y="508850"/>
                </a:cubicBezTo>
                <a:cubicBezTo>
                  <a:pt x="4398325" y="564236"/>
                  <a:pt x="4359734" y="618611"/>
                  <a:pt x="4294552" y="610622"/>
                </a:cubicBezTo>
                <a:cubicBezTo>
                  <a:pt x="4002019" y="580333"/>
                  <a:pt x="3947967" y="626049"/>
                  <a:pt x="3637683" y="610622"/>
                </a:cubicBezTo>
                <a:cubicBezTo>
                  <a:pt x="3327399" y="595195"/>
                  <a:pt x="3224480" y="610801"/>
                  <a:pt x="3064670" y="610622"/>
                </a:cubicBezTo>
                <a:cubicBezTo>
                  <a:pt x="2904860" y="610443"/>
                  <a:pt x="2559825" y="590951"/>
                  <a:pt x="2323945" y="610622"/>
                </a:cubicBezTo>
                <a:cubicBezTo>
                  <a:pt x="2088066" y="630293"/>
                  <a:pt x="1827926" y="609459"/>
                  <a:pt x="1667077" y="610622"/>
                </a:cubicBezTo>
                <a:cubicBezTo>
                  <a:pt x="1506228" y="611785"/>
                  <a:pt x="1149365" y="622032"/>
                  <a:pt x="884424" y="610622"/>
                </a:cubicBezTo>
                <a:cubicBezTo>
                  <a:pt x="619483" y="599212"/>
                  <a:pt x="343759" y="587974"/>
                  <a:pt x="101772" y="610622"/>
                </a:cubicBezTo>
                <a:cubicBezTo>
                  <a:pt x="40919" y="612010"/>
                  <a:pt x="1157" y="559828"/>
                  <a:pt x="0" y="508850"/>
                </a:cubicBezTo>
                <a:cubicBezTo>
                  <a:pt x="12490" y="369738"/>
                  <a:pt x="14161" y="245125"/>
                  <a:pt x="0" y="101772"/>
                </a:cubicBezTo>
                <a:close/>
              </a:path>
              <a:path w="4396324" h="610622" stroke="0" extrusionOk="0">
                <a:moveTo>
                  <a:pt x="0" y="101772"/>
                </a:moveTo>
                <a:cubicBezTo>
                  <a:pt x="7719" y="34477"/>
                  <a:pt x="45272" y="2185"/>
                  <a:pt x="101772" y="0"/>
                </a:cubicBezTo>
                <a:cubicBezTo>
                  <a:pt x="277211" y="-5589"/>
                  <a:pt x="537387" y="16493"/>
                  <a:pt x="800569" y="0"/>
                </a:cubicBezTo>
                <a:cubicBezTo>
                  <a:pt x="1063751" y="-16493"/>
                  <a:pt x="1290575" y="-14361"/>
                  <a:pt x="1583221" y="0"/>
                </a:cubicBezTo>
                <a:cubicBezTo>
                  <a:pt x="1875867" y="14361"/>
                  <a:pt x="2144661" y="-20109"/>
                  <a:pt x="2365873" y="0"/>
                </a:cubicBezTo>
                <a:cubicBezTo>
                  <a:pt x="2587085" y="20109"/>
                  <a:pt x="2711205" y="-25071"/>
                  <a:pt x="3022742" y="0"/>
                </a:cubicBezTo>
                <a:cubicBezTo>
                  <a:pt x="3334279" y="25071"/>
                  <a:pt x="3876928" y="-53112"/>
                  <a:pt x="4294552" y="0"/>
                </a:cubicBezTo>
                <a:cubicBezTo>
                  <a:pt x="4348801" y="2714"/>
                  <a:pt x="4405699" y="43590"/>
                  <a:pt x="4396324" y="101772"/>
                </a:cubicBezTo>
                <a:cubicBezTo>
                  <a:pt x="4383046" y="274884"/>
                  <a:pt x="4385564" y="372005"/>
                  <a:pt x="4396324" y="508850"/>
                </a:cubicBezTo>
                <a:cubicBezTo>
                  <a:pt x="4396034" y="566777"/>
                  <a:pt x="4352697" y="615063"/>
                  <a:pt x="4294552" y="610622"/>
                </a:cubicBezTo>
                <a:cubicBezTo>
                  <a:pt x="4151841" y="588603"/>
                  <a:pt x="3815636" y="604393"/>
                  <a:pt x="3637683" y="610622"/>
                </a:cubicBezTo>
                <a:cubicBezTo>
                  <a:pt x="3459730" y="616851"/>
                  <a:pt x="3204670" y="596921"/>
                  <a:pt x="2980814" y="610622"/>
                </a:cubicBezTo>
                <a:cubicBezTo>
                  <a:pt x="2756958" y="624323"/>
                  <a:pt x="2575802" y="603082"/>
                  <a:pt x="2198162" y="610622"/>
                </a:cubicBezTo>
                <a:cubicBezTo>
                  <a:pt x="1820522" y="618162"/>
                  <a:pt x="1757948" y="626389"/>
                  <a:pt x="1499365" y="610622"/>
                </a:cubicBezTo>
                <a:cubicBezTo>
                  <a:pt x="1240782" y="594855"/>
                  <a:pt x="995148" y="647866"/>
                  <a:pt x="716713" y="610622"/>
                </a:cubicBezTo>
                <a:cubicBezTo>
                  <a:pt x="438278" y="573378"/>
                  <a:pt x="344880" y="613283"/>
                  <a:pt x="101772" y="610622"/>
                </a:cubicBezTo>
                <a:cubicBezTo>
                  <a:pt x="47536" y="597390"/>
                  <a:pt x="9731" y="567558"/>
                  <a:pt x="0" y="508850"/>
                </a:cubicBezTo>
                <a:cubicBezTo>
                  <a:pt x="-16568" y="312142"/>
                  <a:pt x="16364" y="221270"/>
                  <a:pt x="0" y="10177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ذات </a:t>
            </a:r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التدفق النقدي المرتفع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7B95AE-5608-747A-24CA-34B3FCCF458A}"/>
              </a:ext>
            </a:extLst>
          </p:cNvPr>
          <p:cNvSpPr/>
          <p:nvPr/>
        </p:nvSpPr>
        <p:spPr>
          <a:xfrm>
            <a:off x="10324162" y="1100958"/>
            <a:ext cx="1530754" cy="753176"/>
          </a:xfrm>
          <a:custGeom>
            <a:avLst/>
            <a:gdLst>
              <a:gd name="connsiteX0" fmla="*/ 0 w 1530754"/>
              <a:gd name="connsiteY0" fmla="*/ 125532 h 753176"/>
              <a:gd name="connsiteX1" fmla="*/ 125532 w 1530754"/>
              <a:gd name="connsiteY1" fmla="*/ 0 h 753176"/>
              <a:gd name="connsiteX2" fmla="*/ 739783 w 1530754"/>
              <a:gd name="connsiteY2" fmla="*/ 0 h 753176"/>
              <a:gd name="connsiteX3" fmla="*/ 1405222 w 1530754"/>
              <a:gd name="connsiteY3" fmla="*/ 0 h 753176"/>
              <a:gd name="connsiteX4" fmla="*/ 1530754 w 1530754"/>
              <a:gd name="connsiteY4" fmla="*/ 125532 h 753176"/>
              <a:gd name="connsiteX5" fmla="*/ 1530754 w 1530754"/>
              <a:gd name="connsiteY5" fmla="*/ 627644 h 753176"/>
              <a:gd name="connsiteX6" fmla="*/ 1405222 w 1530754"/>
              <a:gd name="connsiteY6" fmla="*/ 753176 h 753176"/>
              <a:gd name="connsiteX7" fmla="*/ 790971 w 1530754"/>
              <a:gd name="connsiteY7" fmla="*/ 753176 h 753176"/>
              <a:gd name="connsiteX8" fmla="*/ 125532 w 1530754"/>
              <a:gd name="connsiteY8" fmla="*/ 753176 h 753176"/>
              <a:gd name="connsiteX9" fmla="*/ 0 w 1530754"/>
              <a:gd name="connsiteY9" fmla="*/ 627644 h 753176"/>
              <a:gd name="connsiteX10" fmla="*/ 0 w 1530754"/>
              <a:gd name="connsiteY10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0754" h="753176" fill="none" extrusionOk="0">
                <a:moveTo>
                  <a:pt x="0" y="125532"/>
                </a:moveTo>
                <a:cubicBezTo>
                  <a:pt x="-7228" y="71012"/>
                  <a:pt x="43752" y="7588"/>
                  <a:pt x="125532" y="0"/>
                </a:cubicBezTo>
                <a:cubicBezTo>
                  <a:pt x="375002" y="23959"/>
                  <a:pt x="569319" y="-5001"/>
                  <a:pt x="739783" y="0"/>
                </a:cubicBezTo>
                <a:cubicBezTo>
                  <a:pt x="910247" y="5001"/>
                  <a:pt x="1180305" y="-21008"/>
                  <a:pt x="1405222" y="0"/>
                </a:cubicBezTo>
                <a:cubicBezTo>
                  <a:pt x="1475976" y="-9565"/>
                  <a:pt x="1534028" y="57044"/>
                  <a:pt x="1530754" y="125532"/>
                </a:cubicBezTo>
                <a:cubicBezTo>
                  <a:pt x="1548344" y="321755"/>
                  <a:pt x="1522387" y="500316"/>
                  <a:pt x="1530754" y="627644"/>
                </a:cubicBezTo>
                <a:cubicBezTo>
                  <a:pt x="1521758" y="696090"/>
                  <a:pt x="1477370" y="751790"/>
                  <a:pt x="1405222" y="753176"/>
                </a:cubicBezTo>
                <a:cubicBezTo>
                  <a:pt x="1267719" y="770474"/>
                  <a:pt x="1065899" y="749812"/>
                  <a:pt x="790971" y="753176"/>
                </a:cubicBezTo>
                <a:cubicBezTo>
                  <a:pt x="516043" y="756540"/>
                  <a:pt x="449191" y="738770"/>
                  <a:pt x="125532" y="753176"/>
                </a:cubicBezTo>
                <a:cubicBezTo>
                  <a:pt x="50760" y="760837"/>
                  <a:pt x="10316" y="695720"/>
                  <a:pt x="0" y="627644"/>
                </a:cubicBezTo>
                <a:cubicBezTo>
                  <a:pt x="6664" y="441018"/>
                  <a:pt x="-17597" y="315875"/>
                  <a:pt x="0" y="125532"/>
                </a:cubicBezTo>
                <a:close/>
              </a:path>
              <a:path w="1530754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57880" y="-5009"/>
                  <a:pt x="508342" y="-11623"/>
                  <a:pt x="765377" y="0"/>
                </a:cubicBezTo>
                <a:cubicBezTo>
                  <a:pt x="1022412" y="11623"/>
                  <a:pt x="1202166" y="13299"/>
                  <a:pt x="1405222" y="0"/>
                </a:cubicBezTo>
                <a:cubicBezTo>
                  <a:pt x="1465696" y="-9792"/>
                  <a:pt x="1536032" y="53994"/>
                  <a:pt x="1530754" y="125532"/>
                </a:cubicBezTo>
                <a:cubicBezTo>
                  <a:pt x="1514781" y="302739"/>
                  <a:pt x="1533165" y="439675"/>
                  <a:pt x="1530754" y="627644"/>
                </a:cubicBezTo>
                <a:cubicBezTo>
                  <a:pt x="1522125" y="708936"/>
                  <a:pt x="1487906" y="750363"/>
                  <a:pt x="1405222" y="753176"/>
                </a:cubicBezTo>
                <a:cubicBezTo>
                  <a:pt x="1149647" y="762933"/>
                  <a:pt x="1027089" y="759192"/>
                  <a:pt x="790971" y="753176"/>
                </a:cubicBezTo>
                <a:cubicBezTo>
                  <a:pt x="554853" y="747160"/>
                  <a:pt x="433804" y="756890"/>
                  <a:pt x="125532" y="753176"/>
                </a:cubicBezTo>
                <a:cubicBezTo>
                  <a:pt x="59202" y="757856"/>
                  <a:pt x="-2153" y="706790"/>
                  <a:pt x="0" y="627644"/>
                </a:cubicBezTo>
                <a:cubicBezTo>
                  <a:pt x="-4159" y="392267"/>
                  <a:pt x="-7632" y="346742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التكنولوجيا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B54436-02DF-FE2F-AC09-C80A465016DB}"/>
              </a:ext>
            </a:extLst>
          </p:cNvPr>
          <p:cNvSpPr/>
          <p:nvPr/>
        </p:nvSpPr>
        <p:spPr>
          <a:xfrm>
            <a:off x="4131314" y="1077295"/>
            <a:ext cx="5855764" cy="753176"/>
          </a:xfrm>
          <a:custGeom>
            <a:avLst/>
            <a:gdLst>
              <a:gd name="connsiteX0" fmla="*/ 0 w 5855764"/>
              <a:gd name="connsiteY0" fmla="*/ 125532 h 753176"/>
              <a:gd name="connsiteX1" fmla="*/ 125532 w 5855764"/>
              <a:gd name="connsiteY1" fmla="*/ 0 h 753176"/>
              <a:gd name="connsiteX2" fmla="*/ 636182 w 5855764"/>
              <a:gd name="connsiteY2" fmla="*/ 0 h 753176"/>
              <a:gd name="connsiteX3" fmla="*/ 1146833 w 5855764"/>
              <a:gd name="connsiteY3" fmla="*/ 0 h 753176"/>
              <a:gd name="connsiteX4" fmla="*/ 1769577 w 5855764"/>
              <a:gd name="connsiteY4" fmla="*/ 0 h 753176"/>
              <a:gd name="connsiteX5" fmla="*/ 2336275 w 5855764"/>
              <a:gd name="connsiteY5" fmla="*/ 0 h 753176"/>
              <a:gd name="connsiteX6" fmla="*/ 2790878 w 5855764"/>
              <a:gd name="connsiteY6" fmla="*/ 0 h 753176"/>
              <a:gd name="connsiteX7" fmla="*/ 3525717 w 5855764"/>
              <a:gd name="connsiteY7" fmla="*/ 0 h 753176"/>
              <a:gd name="connsiteX8" fmla="*/ 3980320 w 5855764"/>
              <a:gd name="connsiteY8" fmla="*/ 0 h 753176"/>
              <a:gd name="connsiteX9" fmla="*/ 4659112 w 5855764"/>
              <a:gd name="connsiteY9" fmla="*/ 0 h 753176"/>
              <a:gd name="connsiteX10" fmla="*/ 5730232 w 5855764"/>
              <a:gd name="connsiteY10" fmla="*/ 0 h 753176"/>
              <a:gd name="connsiteX11" fmla="*/ 5855764 w 5855764"/>
              <a:gd name="connsiteY11" fmla="*/ 125532 h 753176"/>
              <a:gd name="connsiteX12" fmla="*/ 5855764 w 5855764"/>
              <a:gd name="connsiteY12" fmla="*/ 627644 h 753176"/>
              <a:gd name="connsiteX13" fmla="*/ 5730232 w 5855764"/>
              <a:gd name="connsiteY13" fmla="*/ 753176 h 753176"/>
              <a:gd name="connsiteX14" fmla="*/ 5275629 w 5855764"/>
              <a:gd name="connsiteY14" fmla="*/ 753176 h 753176"/>
              <a:gd name="connsiteX15" fmla="*/ 4540790 w 5855764"/>
              <a:gd name="connsiteY15" fmla="*/ 753176 h 753176"/>
              <a:gd name="connsiteX16" fmla="*/ 3861999 w 5855764"/>
              <a:gd name="connsiteY16" fmla="*/ 753176 h 753176"/>
              <a:gd name="connsiteX17" fmla="*/ 3183207 w 5855764"/>
              <a:gd name="connsiteY17" fmla="*/ 753176 h 753176"/>
              <a:gd name="connsiteX18" fmla="*/ 2616510 w 5855764"/>
              <a:gd name="connsiteY18" fmla="*/ 753176 h 753176"/>
              <a:gd name="connsiteX19" fmla="*/ 1881671 w 5855764"/>
              <a:gd name="connsiteY19" fmla="*/ 753176 h 753176"/>
              <a:gd name="connsiteX20" fmla="*/ 1146833 w 5855764"/>
              <a:gd name="connsiteY20" fmla="*/ 753176 h 753176"/>
              <a:gd name="connsiteX21" fmla="*/ 692229 w 5855764"/>
              <a:gd name="connsiteY21" fmla="*/ 753176 h 753176"/>
              <a:gd name="connsiteX22" fmla="*/ 125532 w 5855764"/>
              <a:gd name="connsiteY22" fmla="*/ 753176 h 753176"/>
              <a:gd name="connsiteX23" fmla="*/ 0 w 5855764"/>
              <a:gd name="connsiteY23" fmla="*/ 627644 h 753176"/>
              <a:gd name="connsiteX24" fmla="*/ 0 w 5855764"/>
              <a:gd name="connsiteY24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55764" h="753176" fill="none" extrusionOk="0">
                <a:moveTo>
                  <a:pt x="0" y="125532"/>
                </a:moveTo>
                <a:cubicBezTo>
                  <a:pt x="1258" y="47943"/>
                  <a:pt x="54352" y="-1016"/>
                  <a:pt x="125532" y="0"/>
                </a:cubicBezTo>
                <a:cubicBezTo>
                  <a:pt x="316943" y="3685"/>
                  <a:pt x="414493" y="22470"/>
                  <a:pt x="636182" y="0"/>
                </a:cubicBezTo>
                <a:cubicBezTo>
                  <a:pt x="857871" y="-22470"/>
                  <a:pt x="918300" y="-18388"/>
                  <a:pt x="1146833" y="0"/>
                </a:cubicBezTo>
                <a:cubicBezTo>
                  <a:pt x="1375366" y="18388"/>
                  <a:pt x="1587773" y="-30849"/>
                  <a:pt x="1769577" y="0"/>
                </a:cubicBezTo>
                <a:cubicBezTo>
                  <a:pt x="1951381" y="30849"/>
                  <a:pt x="2201824" y="-7249"/>
                  <a:pt x="2336275" y="0"/>
                </a:cubicBezTo>
                <a:cubicBezTo>
                  <a:pt x="2470726" y="7249"/>
                  <a:pt x="2623137" y="-10078"/>
                  <a:pt x="2790878" y="0"/>
                </a:cubicBezTo>
                <a:cubicBezTo>
                  <a:pt x="2958619" y="10078"/>
                  <a:pt x="3187215" y="24564"/>
                  <a:pt x="3525717" y="0"/>
                </a:cubicBezTo>
                <a:cubicBezTo>
                  <a:pt x="3864219" y="-24564"/>
                  <a:pt x="3862137" y="-17788"/>
                  <a:pt x="3980320" y="0"/>
                </a:cubicBezTo>
                <a:cubicBezTo>
                  <a:pt x="4098503" y="17788"/>
                  <a:pt x="4336645" y="3793"/>
                  <a:pt x="4659112" y="0"/>
                </a:cubicBezTo>
                <a:cubicBezTo>
                  <a:pt x="4981579" y="-3793"/>
                  <a:pt x="5331745" y="52812"/>
                  <a:pt x="5730232" y="0"/>
                </a:cubicBezTo>
                <a:cubicBezTo>
                  <a:pt x="5800497" y="-9032"/>
                  <a:pt x="5851659" y="57512"/>
                  <a:pt x="5855764" y="125532"/>
                </a:cubicBezTo>
                <a:cubicBezTo>
                  <a:pt x="5880630" y="317846"/>
                  <a:pt x="5833820" y="514688"/>
                  <a:pt x="5855764" y="627644"/>
                </a:cubicBezTo>
                <a:cubicBezTo>
                  <a:pt x="5842378" y="702310"/>
                  <a:pt x="5808465" y="759931"/>
                  <a:pt x="5730232" y="753176"/>
                </a:cubicBezTo>
                <a:cubicBezTo>
                  <a:pt x="5511460" y="757269"/>
                  <a:pt x="5432903" y="743116"/>
                  <a:pt x="5275629" y="753176"/>
                </a:cubicBezTo>
                <a:cubicBezTo>
                  <a:pt x="5118355" y="763236"/>
                  <a:pt x="4704895" y="730289"/>
                  <a:pt x="4540790" y="753176"/>
                </a:cubicBezTo>
                <a:cubicBezTo>
                  <a:pt x="4376685" y="776063"/>
                  <a:pt x="4028659" y="763859"/>
                  <a:pt x="3861999" y="753176"/>
                </a:cubicBezTo>
                <a:cubicBezTo>
                  <a:pt x="3695339" y="742493"/>
                  <a:pt x="3411423" y="724929"/>
                  <a:pt x="3183207" y="753176"/>
                </a:cubicBezTo>
                <a:cubicBezTo>
                  <a:pt x="2954991" y="781423"/>
                  <a:pt x="2797193" y="765405"/>
                  <a:pt x="2616510" y="753176"/>
                </a:cubicBezTo>
                <a:cubicBezTo>
                  <a:pt x="2435827" y="740947"/>
                  <a:pt x="2056143" y="737277"/>
                  <a:pt x="1881671" y="753176"/>
                </a:cubicBezTo>
                <a:cubicBezTo>
                  <a:pt x="1707199" y="769075"/>
                  <a:pt x="1350108" y="722311"/>
                  <a:pt x="1146833" y="753176"/>
                </a:cubicBezTo>
                <a:cubicBezTo>
                  <a:pt x="943558" y="784041"/>
                  <a:pt x="836236" y="731833"/>
                  <a:pt x="692229" y="753176"/>
                </a:cubicBezTo>
                <a:cubicBezTo>
                  <a:pt x="548222" y="774519"/>
                  <a:pt x="349913" y="740062"/>
                  <a:pt x="125532" y="753176"/>
                </a:cubicBezTo>
                <a:cubicBezTo>
                  <a:pt x="58590" y="750911"/>
                  <a:pt x="1508" y="693543"/>
                  <a:pt x="0" y="627644"/>
                </a:cubicBezTo>
                <a:cubicBezTo>
                  <a:pt x="19174" y="400297"/>
                  <a:pt x="6012" y="254133"/>
                  <a:pt x="0" y="125532"/>
                </a:cubicBezTo>
                <a:close/>
              </a:path>
              <a:path w="5855764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77012" y="12528"/>
                  <a:pt x="610572" y="-12031"/>
                  <a:pt x="748276" y="0"/>
                </a:cubicBezTo>
                <a:cubicBezTo>
                  <a:pt x="885980" y="12031"/>
                  <a:pt x="1335257" y="-15315"/>
                  <a:pt x="1483115" y="0"/>
                </a:cubicBezTo>
                <a:cubicBezTo>
                  <a:pt x="1630973" y="15315"/>
                  <a:pt x="1981202" y="-14021"/>
                  <a:pt x="2217953" y="0"/>
                </a:cubicBezTo>
                <a:cubicBezTo>
                  <a:pt x="2454704" y="14021"/>
                  <a:pt x="2540070" y="27692"/>
                  <a:pt x="2784651" y="0"/>
                </a:cubicBezTo>
                <a:cubicBezTo>
                  <a:pt x="3029232" y="-27692"/>
                  <a:pt x="3237809" y="904"/>
                  <a:pt x="3463442" y="0"/>
                </a:cubicBezTo>
                <a:cubicBezTo>
                  <a:pt x="3689075" y="-904"/>
                  <a:pt x="3852253" y="-17496"/>
                  <a:pt x="4198281" y="0"/>
                </a:cubicBezTo>
                <a:cubicBezTo>
                  <a:pt x="4544309" y="17496"/>
                  <a:pt x="4575692" y="19211"/>
                  <a:pt x="4764978" y="0"/>
                </a:cubicBezTo>
                <a:cubicBezTo>
                  <a:pt x="4954264" y="-19211"/>
                  <a:pt x="5474378" y="-9022"/>
                  <a:pt x="5730232" y="0"/>
                </a:cubicBezTo>
                <a:cubicBezTo>
                  <a:pt x="5799130" y="2556"/>
                  <a:pt x="5860657" y="67414"/>
                  <a:pt x="5855764" y="125532"/>
                </a:cubicBezTo>
                <a:cubicBezTo>
                  <a:pt x="5833516" y="360848"/>
                  <a:pt x="5839852" y="469609"/>
                  <a:pt x="5855764" y="627644"/>
                </a:cubicBezTo>
                <a:cubicBezTo>
                  <a:pt x="5859479" y="700461"/>
                  <a:pt x="5795136" y="745247"/>
                  <a:pt x="5730232" y="753176"/>
                </a:cubicBezTo>
                <a:cubicBezTo>
                  <a:pt x="5429781" y="736443"/>
                  <a:pt x="5273537" y="761155"/>
                  <a:pt x="5051441" y="753176"/>
                </a:cubicBezTo>
                <a:cubicBezTo>
                  <a:pt x="4829345" y="745197"/>
                  <a:pt x="4474035" y="723839"/>
                  <a:pt x="4316602" y="753176"/>
                </a:cubicBezTo>
                <a:cubicBezTo>
                  <a:pt x="4159169" y="782513"/>
                  <a:pt x="3972171" y="774535"/>
                  <a:pt x="3805952" y="753176"/>
                </a:cubicBezTo>
                <a:cubicBezTo>
                  <a:pt x="3639733" y="731818"/>
                  <a:pt x="3372623" y="727639"/>
                  <a:pt x="3127160" y="753176"/>
                </a:cubicBezTo>
                <a:cubicBezTo>
                  <a:pt x="2881697" y="778713"/>
                  <a:pt x="2720659" y="727170"/>
                  <a:pt x="2448369" y="753176"/>
                </a:cubicBezTo>
                <a:cubicBezTo>
                  <a:pt x="2176079" y="779182"/>
                  <a:pt x="2132155" y="743019"/>
                  <a:pt x="1937718" y="753176"/>
                </a:cubicBezTo>
                <a:cubicBezTo>
                  <a:pt x="1743281" y="763333"/>
                  <a:pt x="1449305" y="776470"/>
                  <a:pt x="1258927" y="753176"/>
                </a:cubicBezTo>
                <a:cubicBezTo>
                  <a:pt x="1068549" y="729882"/>
                  <a:pt x="874302" y="725292"/>
                  <a:pt x="692229" y="753176"/>
                </a:cubicBezTo>
                <a:cubicBezTo>
                  <a:pt x="510156" y="781060"/>
                  <a:pt x="271970" y="728543"/>
                  <a:pt x="125532" y="753176"/>
                </a:cubicBezTo>
                <a:cubicBezTo>
                  <a:pt x="54378" y="753122"/>
                  <a:pt x="-3725" y="689151"/>
                  <a:pt x="0" y="627644"/>
                </a:cubicBezTo>
                <a:cubicBezTo>
                  <a:pt x="4930" y="407029"/>
                  <a:pt x="23741" y="248069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أبل : </a:t>
            </a:r>
            <a:r>
              <a:rPr lang="ar-EG" sz="1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تعد أبل من أكبر الشركات في العالم من حيث القيمة السوقية وتحقق تدفقات نقدية ضخمة من مبيعات أجهزتها مثل الآيفون والماك والخدمات الرقمية.</a:t>
            </a:r>
            <a:endParaRPr lang="en-US" sz="1600" b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1E5C66-E61C-712E-35BF-F6B978C480FC}"/>
              </a:ext>
            </a:extLst>
          </p:cNvPr>
          <p:cNvSpPr/>
          <p:nvPr/>
        </p:nvSpPr>
        <p:spPr>
          <a:xfrm>
            <a:off x="4131314" y="2209149"/>
            <a:ext cx="6037443" cy="753176"/>
          </a:xfrm>
          <a:custGeom>
            <a:avLst/>
            <a:gdLst>
              <a:gd name="connsiteX0" fmla="*/ 0 w 6037443"/>
              <a:gd name="connsiteY0" fmla="*/ 125532 h 753176"/>
              <a:gd name="connsiteX1" fmla="*/ 125532 w 6037443"/>
              <a:gd name="connsiteY1" fmla="*/ 0 h 753176"/>
              <a:gd name="connsiteX2" fmla="*/ 652735 w 6037443"/>
              <a:gd name="connsiteY2" fmla="*/ 0 h 753176"/>
              <a:gd name="connsiteX3" fmla="*/ 1179939 w 6037443"/>
              <a:gd name="connsiteY3" fmla="*/ 0 h 753176"/>
              <a:gd name="connsiteX4" fmla="*/ 1822870 w 6037443"/>
              <a:gd name="connsiteY4" fmla="*/ 0 h 753176"/>
              <a:gd name="connsiteX5" fmla="*/ 2407937 w 6037443"/>
              <a:gd name="connsiteY5" fmla="*/ 0 h 753176"/>
              <a:gd name="connsiteX6" fmla="*/ 2877277 w 6037443"/>
              <a:gd name="connsiteY6" fmla="*/ 0 h 753176"/>
              <a:gd name="connsiteX7" fmla="*/ 3635935 w 6037443"/>
              <a:gd name="connsiteY7" fmla="*/ 0 h 753176"/>
              <a:gd name="connsiteX8" fmla="*/ 4105275 w 6037443"/>
              <a:gd name="connsiteY8" fmla="*/ 0 h 753176"/>
              <a:gd name="connsiteX9" fmla="*/ 4806070 w 6037443"/>
              <a:gd name="connsiteY9" fmla="*/ 0 h 753176"/>
              <a:gd name="connsiteX10" fmla="*/ 5911911 w 6037443"/>
              <a:gd name="connsiteY10" fmla="*/ 0 h 753176"/>
              <a:gd name="connsiteX11" fmla="*/ 6037443 w 6037443"/>
              <a:gd name="connsiteY11" fmla="*/ 125532 h 753176"/>
              <a:gd name="connsiteX12" fmla="*/ 6037443 w 6037443"/>
              <a:gd name="connsiteY12" fmla="*/ 627644 h 753176"/>
              <a:gd name="connsiteX13" fmla="*/ 5911911 w 6037443"/>
              <a:gd name="connsiteY13" fmla="*/ 753176 h 753176"/>
              <a:gd name="connsiteX14" fmla="*/ 5442571 w 6037443"/>
              <a:gd name="connsiteY14" fmla="*/ 753176 h 753176"/>
              <a:gd name="connsiteX15" fmla="*/ 4683913 w 6037443"/>
              <a:gd name="connsiteY15" fmla="*/ 753176 h 753176"/>
              <a:gd name="connsiteX16" fmla="*/ 3983118 w 6037443"/>
              <a:gd name="connsiteY16" fmla="*/ 753176 h 753176"/>
              <a:gd name="connsiteX17" fmla="*/ 3282323 w 6037443"/>
              <a:gd name="connsiteY17" fmla="*/ 753176 h 753176"/>
              <a:gd name="connsiteX18" fmla="*/ 2697256 w 6037443"/>
              <a:gd name="connsiteY18" fmla="*/ 753176 h 753176"/>
              <a:gd name="connsiteX19" fmla="*/ 1938597 w 6037443"/>
              <a:gd name="connsiteY19" fmla="*/ 753176 h 753176"/>
              <a:gd name="connsiteX20" fmla="*/ 1179939 w 6037443"/>
              <a:gd name="connsiteY20" fmla="*/ 753176 h 753176"/>
              <a:gd name="connsiteX21" fmla="*/ 710599 w 6037443"/>
              <a:gd name="connsiteY21" fmla="*/ 753176 h 753176"/>
              <a:gd name="connsiteX22" fmla="*/ 125532 w 6037443"/>
              <a:gd name="connsiteY22" fmla="*/ 753176 h 753176"/>
              <a:gd name="connsiteX23" fmla="*/ 0 w 6037443"/>
              <a:gd name="connsiteY23" fmla="*/ 627644 h 753176"/>
              <a:gd name="connsiteX24" fmla="*/ 0 w 6037443"/>
              <a:gd name="connsiteY24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37443" h="753176" fill="none" extrusionOk="0">
                <a:moveTo>
                  <a:pt x="0" y="125532"/>
                </a:moveTo>
                <a:cubicBezTo>
                  <a:pt x="1258" y="47943"/>
                  <a:pt x="54352" y="-1016"/>
                  <a:pt x="125532" y="0"/>
                </a:cubicBezTo>
                <a:cubicBezTo>
                  <a:pt x="362204" y="-11432"/>
                  <a:pt x="412677" y="24722"/>
                  <a:pt x="652735" y="0"/>
                </a:cubicBezTo>
                <a:cubicBezTo>
                  <a:pt x="892793" y="-24722"/>
                  <a:pt x="928456" y="3168"/>
                  <a:pt x="1179939" y="0"/>
                </a:cubicBezTo>
                <a:cubicBezTo>
                  <a:pt x="1431422" y="-3168"/>
                  <a:pt x="1535952" y="-13492"/>
                  <a:pt x="1822870" y="0"/>
                </a:cubicBezTo>
                <a:cubicBezTo>
                  <a:pt x="2109788" y="13492"/>
                  <a:pt x="2119859" y="21751"/>
                  <a:pt x="2407937" y="0"/>
                </a:cubicBezTo>
                <a:cubicBezTo>
                  <a:pt x="2696015" y="-21751"/>
                  <a:pt x="2718469" y="-8697"/>
                  <a:pt x="2877277" y="0"/>
                </a:cubicBezTo>
                <a:cubicBezTo>
                  <a:pt x="3036085" y="8697"/>
                  <a:pt x="3298774" y="-31316"/>
                  <a:pt x="3635935" y="0"/>
                </a:cubicBezTo>
                <a:cubicBezTo>
                  <a:pt x="3973096" y="31316"/>
                  <a:pt x="3939734" y="-17312"/>
                  <a:pt x="4105275" y="0"/>
                </a:cubicBezTo>
                <a:cubicBezTo>
                  <a:pt x="4270816" y="17312"/>
                  <a:pt x="4477558" y="30734"/>
                  <a:pt x="4806070" y="0"/>
                </a:cubicBezTo>
                <a:cubicBezTo>
                  <a:pt x="5134582" y="-30734"/>
                  <a:pt x="5483774" y="-38386"/>
                  <a:pt x="5911911" y="0"/>
                </a:cubicBezTo>
                <a:cubicBezTo>
                  <a:pt x="5982176" y="-9032"/>
                  <a:pt x="6033338" y="57512"/>
                  <a:pt x="6037443" y="125532"/>
                </a:cubicBezTo>
                <a:cubicBezTo>
                  <a:pt x="6062309" y="317846"/>
                  <a:pt x="6015499" y="514688"/>
                  <a:pt x="6037443" y="627644"/>
                </a:cubicBezTo>
                <a:cubicBezTo>
                  <a:pt x="6024057" y="702310"/>
                  <a:pt x="5990144" y="759931"/>
                  <a:pt x="5911911" y="753176"/>
                </a:cubicBezTo>
                <a:cubicBezTo>
                  <a:pt x="5743057" y="759783"/>
                  <a:pt x="5591876" y="745591"/>
                  <a:pt x="5442571" y="753176"/>
                </a:cubicBezTo>
                <a:cubicBezTo>
                  <a:pt x="5293266" y="760761"/>
                  <a:pt x="4852953" y="786115"/>
                  <a:pt x="4683913" y="753176"/>
                </a:cubicBezTo>
                <a:cubicBezTo>
                  <a:pt x="4514873" y="720237"/>
                  <a:pt x="4199479" y="739495"/>
                  <a:pt x="3983118" y="753176"/>
                </a:cubicBezTo>
                <a:cubicBezTo>
                  <a:pt x="3766758" y="766857"/>
                  <a:pt x="3458466" y="726952"/>
                  <a:pt x="3282323" y="753176"/>
                </a:cubicBezTo>
                <a:cubicBezTo>
                  <a:pt x="3106180" y="779400"/>
                  <a:pt x="2839515" y="763748"/>
                  <a:pt x="2697256" y="753176"/>
                </a:cubicBezTo>
                <a:cubicBezTo>
                  <a:pt x="2554997" y="742604"/>
                  <a:pt x="2115341" y="788794"/>
                  <a:pt x="1938597" y="753176"/>
                </a:cubicBezTo>
                <a:cubicBezTo>
                  <a:pt x="1761853" y="717558"/>
                  <a:pt x="1369605" y="767381"/>
                  <a:pt x="1179939" y="753176"/>
                </a:cubicBezTo>
                <a:cubicBezTo>
                  <a:pt x="990273" y="738971"/>
                  <a:pt x="929600" y="747444"/>
                  <a:pt x="710599" y="753176"/>
                </a:cubicBezTo>
                <a:cubicBezTo>
                  <a:pt x="491598" y="758908"/>
                  <a:pt x="415703" y="747077"/>
                  <a:pt x="125532" y="753176"/>
                </a:cubicBezTo>
                <a:cubicBezTo>
                  <a:pt x="58590" y="750911"/>
                  <a:pt x="1508" y="693543"/>
                  <a:pt x="0" y="627644"/>
                </a:cubicBezTo>
                <a:cubicBezTo>
                  <a:pt x="19174" y="400297"/>
                  <a:pt x="6012" y="254133"/>
                  <a:pt x="0" y="125532"/>
                </a:cubicBezTo>
                <a:close/>
              </a:path>
              <a:path w="6037443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392504" y="24092"/>
                  <a:pt x="511506" y="14909"/>
                  <a:pt x="768463" y="0"/>
                </a:cubicBezTo>
                <a:cubicBezTo>
                  <a:pt x="1025420" y="-14909"/>
                  <a:pt x="1363204" y="8039"/>
                  <a:pt x="1527122" y="0"/>
                </a:cubicBezTo>
                <a:cubicBezTo>
                  <a:pt x="1691040" y="-8039"/>
                  <a:pt x="1929895" y="26875"/>
                  <a:pt x="2285780" y="0"/>
                </a:cubicBezTo>
                <a:cubicBezTo>
                  <a:pt x="2641665" y="-26875"/>
                  <a:pt x="2681201" y="29233"/>
                  <a:pt x="2870847" y="0"/>
                </a:cubicBezTo>
                <a:cubicBezTo>
                  <a:pt x="3060493" y="-29233"/>
                  <a:pt x="3339299" y="-7377"/>
                  <a:pt x="3571642" y="0"/>
                </a:cubicBezTo>
                <a:cubicBezTo>
                  <a:pt x="3803986" y="7377"/>
                  <a:pt x="4058230" y="5823"/>
                  <a:pt x="4330301" y="0"/>
                </a:cubicBezTo>
                <a:cubicBezTo>
                  <a:pt x="4602372" y="-5823"/>
                  <a:pt x="4737395" y="-26534"/>
                  <a:pt x="4915368" y="0"/>
                </a:cubicBezTo>
                <a:cubicBezTo>
                  <a:pt x="5093341" y="26534"/>
                  <a:pt x="5475996" y="22283"/>
                  <a:pt x="5911911" y="0"/>
                </a:cubicBezTo>
                <a:cubicBezTo>
                  <a:pt x="5980809" y="2556"/>
                  <a:pt x="6042336" y="67414"/>
                  <a:pt x="6037443" y="125532"/>
                </a:cubicBezTo>
                <a:cubicBezTo>
                  <a:pt x="6015195" y="360848"/>
                  <a:pt x="6021531" y="469609"/>
                  <a:pt x="6037443" y="627644"/>
                </a:cubicBezTo>
                <a:cubicBezTo>
                  <a:pt x="6041158" y="700461"/>
                  <a:pt x="5976815" y="745247"/>
                  <a:pt x="5911911" y="753176"/>
                </a:cubicBezTo>
                <a:cubicBezTo>
                  <a:pt x="5608502" y="769373"/>
                  <a:pt x="5367753" y="761814"/>
                  <a:pt x="5211116" y="753176"/>
                </a:cubicBezTo>
                <a:cubicBezTo>
                  <a:pt x="5054479" y="744538"/>
                  <a:pt x="4674239" y="719308"/>
                  <a:pt x="4452458" y="753176"/>
                </a:cubicBezTo>
                <a:cubicBezTo>
                  <a:pt x="4230677" y="787044"/>
                  <a:pt x="4151608" y="735106"/>
                  <a:pt x="3925254" y="753176"/>
                </a:cubicBezTo>
                <a:cubicBezTo>
                  <a:pt x="3698900" y="771246"/>
                  <a:pt x="3365981" y="787616"/>
                  <a:pt x="3224459" y="753176"/>
                </a:cubicBezTo>
                <a:cubicBezTo>
                  <a:pt x="3082937" y="718736"/>
                  <a:pt x="2775530" y="730515"/>
                  <a:pt x="2523665" y="753176"/>
                </a:cubicBezTo>
                <a:cubicBezTo>
                  <a:pt x="2271800" y="775837"/>
                  <a:pt x="2164496" y="768701"/>
                  <a:pt x="1996461" y="753176"/>
                </a:cubicBezTo>
                <a:cubicBezTo>
                  <a:pt x="1828426" y="737651"/>
                  <a:pt x="1534534" y="730772"/>
                  <a:pt x="1295666" y="753176"/>
                </a:cubicBezTo>
                <a:cubicBezTo>
                  <a:pt x="1056798" y="775580"/>
                  <a:pt x="910970" y="763210"/>
                  <a:pt x="710599" y="753176"/>
                </a:cubicBezTo>
                <a:cubicBezTo>
                  <a:pt x="510228" y="743142"/>
                  <a:pt x="400128" y="775750"/>
                  <a:pt x="125532" y="753176"/>
                </a:cubicBezTo>
                <a:cubicBezTo>
                  <a:pt x="54378" y="753122"/>
                  <a:pt x="-3725" y="689151"/>
                  <a:pt x="0" y="627644"/>
                </a:cubicBezTo>
                <a:cubicBezTo>
                  <a:pt x="4930" y="407029"/>
                  <a:pt x="23741" y="248069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مايكروسوفت :</a:t>
            </a:r>
            <a:r>
              <a:rPr lang="ar-EG" sz="1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تحقق مايكروسوفت تدفقات نقدية كبيرة من مبيعات البرمجيات وخدمات السحابة الإلكترونية أزوري</a:t>
            </a:r>
            <a:endParaRPr lang="en-US" sz="1600" b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2AE70D-4792-15BB-4ABB-543A114B5FCC}"/>
              </a:ext>
            </a:extLst>
          </p:cNvPr>
          <p:cNvSpPr/>
          <p:nvPr/>
        </p:nvSpPr>
        <p:spPr>
          <a:xfrm>
            <a:off x="10399986" y="4045461"/>
            <a:ext cx="1530754" cy="753176"/>
          </a:xfrm>
          <a:custGeom>
            <a:avLst/>
            <a:gdLst>
              <a:gd name="connsiteX0" fmla="*/ 0 w 1530754"/>
              <a:gd name="connsiteY0" fmla="*/ 125532 h 753176"/>
              <a:gd name="connsiteX1" fmla="*/ 125532 w 1530754"/>
              <a:gd name="connsiteY1" fmla="*/ 0 h 753176"/>
              <a:gd name="connsiteX2" fmla="*/ 739783 w 1530754"/>
              <a:gd name="connsiteY2" fmla="*/ 0 h 753176"/>
              <a:gd name="connsiteX3" fmla="*/ 1405222 w 1530754"/>
              <a:gd name="connsiteY3" fmla="*/ 0 h 753176"/>
              <a:gd name="connsiteX4" fmla="*/ 1530754 w 1530754"/>
              <a:gd name="connsiteY4" fmla="*/ 125532 h 753176"/>
              <a:gd name="connsiteX5" fmla="*/ 1530754 w 1530754"/>
              <a:gd name="connsiteY5" fmla="*/ 627644 h 753176"/>
              <a:gd name="connsiteX6" fmla="*/ 1405222 w 1530754"/>
              <a:gd name="connsiteY6" fmla="*/ 753176 h 753176"/>
              <a:gd name="connsiteX7" fmla="*/ 790971 w 1530754"/>
              <a:gd name="connsiteY7" fmla="*/ 753176 h 753176"/>
              <a:gd name="connsiteX8" fmla="*/ 125532 w 1530754"/>
              <a:gd name="connsiteY8" fmla="*/ 753176 h 753176"/>
              <a:gd name="connsiteX9" fmla="*/ 0 w 1530754"/>
              <a:gd name="connsiteY9" fmla="*/ 627644 h 753176"/>
              <a:gd name="connsiteX10" fmla="*/ 0 w 1530754"/>
              <a:gd name="connsiteY10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0754" h="753176" fill="none" extrusionOk="0">
                <a:moveTo>
                  <a:pt x="0" y="125532"/>
                </a:moveTo>
                <a:cubicBezTo>
                  <a:pt x="-7228" y="71012"/>
                  <a:pt x="43752" y="7588"/>
                  <a:pt x="125532" y="0"/>
                </a:cubicBezTo>
                <a:cubicBezTo>
                  <a:pt x="375002" y="23959"/>
                  <a:pt x="569319" y="-5001"/>
                  <a:pt x="739783" y="0"/>
                </a:cubicBezTo>
                <a:cubicBezTo>
                  <a:pt x="910247" y="5001"/>
                  <a:pt x="1180305" y="-21008"/>
                  <a:pt x="1405222" y="0"/>
                </a:cubicBezTo>
                <a:cubicBezTo>
                  <a:pt x="1475976" y="-9565"/>
                  <a:pt x="1534028" y="57044"/>
                  <a:pt x="1530754" y="125532"/>
                </a:cubicBezTo>
                <a:cubicBezTo>
                  <a:pt x="1548344" y="321755"/>
                  <a:pt x="1522387" y="500316"/>
                  <a:pt x="1530754" y="627644"/>
                </a:cubicBezTo>
                <a:cubicBezTo>
                  <a:pt x="1521758" y="696090"/>
                  <a:pt x="1477370" y="751790"/>
                  <a:pt x="1405222" y="753176"/>
                </a:cubicBezTo>
                <a:cubicBezTo>
                  <a:pt x="1267719" y="770474"/>
                  <a:pt x="1065899" y="749812"/>
                  <a:pt x="790971" y="753176"/>
                </a:cubicBezTo>
                <a:cubicBezTo>
                  <a:pt x="516043" y="756540"/>
                  <a:pt x="449191" y="738770"/>
                  <a:pt x="125532" y="753176"/>
                </a:cubicBezTo>
                <a:cubicBezTo>
                  <a:pt x="50760" y="760837"/>
                  <a:pt x="10316" y="695720"/>
                  <a:pt x="0" y="627644"/>
                </a:cubicBezTo>
                <a:cubicBezTo>
                  <a:pt x="6664" y="441018"/>
                  <a:pt x="-17597" y="315875"/>
                  <a:pt x="0" y="125532"/>
                </a:cubicBezTo>
                <a:close/>
              </a:path>
              <a:path w="1530754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57880" y="-5009"/>
                  <a:pt x="508342" y="-11623"/>
                  <a:pt x="765377" y="0"/>
                </a:cubicBezTo>
                <a:cubicBezTo>
                  <a:pt x="1022412" y="11623"/>
                  <a:pt x="1202166" y="13299"/>
                  <a:pt x="1405222" y="0"/>
                </a:cubicBezTo>
                <a:cubicBezTo>
                  <a:pt x="1465696" y="-9792"/>
                  <a:pt x="1536032" y="53994"/>
                  <a:pt x="1530754" y="125532"/>
                </a:cubicBezTo>
                <a:cubicBezTo>
                  <a:pt x="1514781" y="302739"/>
                  <a:pt x="1533165" y="439675"/>
                  <a:pt x="1530754" y="627644"/>
                </a:cubicBezTo>
                <a:cubicBezTo>
                  <a:pt x="1522125" y="708936"/>
                  <a:pt x="1487906" y="750363"/>
                  <a:pt x="1405222" y="753176"/>
                </a:cubicBezTo>
                <a:cubicBezTo>
                  <a:pt x="1149647" y="762933"/>
                  <a:pt x="1027089" y="759192"/>
                  <a:pt x="790971" y="753176"/>
                </a:cubicBezTo>
                <a:cubicBezTo>
                  <a:pt x="554853" y="747160"/>
                  <a:pt x="433804" y="756890"/>
                  <a:pt x="125532" y="753176"/>
                </a:cubicBezTo>
                <a:cubicBezTo>
                  <a:pt x="59202" y="757856"/>
                  <a:pt x="-2153" y="706790"/>
                  <a:pt x="0" y="627644"/>
                </a:cubicBezTo>
                <a:cubicBezTo>
                  <a:pt x="-4159" y="392267"/>
                  <a:pt x="-7632" y="346742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الصحة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A2EC4A-76FC-73D9-3F52-CAA6DDF97C04}"/>
              </a:ext>
            </a:extLst>
          </p:cNvPr>
          <p:cNvSpPr/>
          <p:nvPr/>
        </p:nvSpPr>
        <p:spPr>
          <a:xfrm>
            <a:off x="4131314" y="4006600"/>
            <a:ext cx="6070477" cy="753176"/>
          </a:xfrm>
          <a:custGeom>
            <a:avLst/>
            <a:gdLst>
              <a:gd name="connsiteX0" fmla="*/ 0 w 6070477"/>
              <a:gd name="connsiteY0" fmla="*/ 125532 h 753176"/>
              <a:gd name="connsiteX1" fmla="*/ 125532 w 6070477"/>
              <a:gd name="connsiteY1" fmla="*/ 0 h 753176"/>
              <a:gd name="connsiteX2" fmla="*/ 655745 w 6070477"/>
              <a:gd name="connsiteY2" fmla="*/ 0 h 753176"/>
              <a:gd name="connsiteX3" fmla="*/ 1185958 w 6070477"/>
              <a:gd name="connsiteY3" fmla="*/ 0 h 753176"/>
              <a:gd name="connsiteX4" fmla="*/ 1832560 w 6070477"/>
              <a:gd name="connsiteY4" fmla="*/ 0 h 753176"/>
              <a:gd name="connsiteX5" fmla="*/ 2420967 w 6070477"/>
              <a:gd name="connsiteY5" fmla="*/ 0 h 753176"/>
              <a:gd name="connsiteX6" fmla="*/ 2892986 w 6070477"/>
              <a:gd name="connsiteY6" fmla="*/ 0 h 753176"/>
              <a:gd name="connsiteX7" fmla="*/ 3655976 w 6070477"/>
              <a:gd name="connsiteY7" fmla="*/ 0 h 753176"/>
              <a:gd name="connsiteX8" fmla="*/ 4127995 w 6070477"/>
              <a:gd name="connsiteY8" fmla="*/ 0 h 753176"/>
              <a:gd name="connsiteX9" fmla="*/ 4832791 w 6070477"/>
              <a:gd name="connsiteY9" fmla="*/ 0 h 753176"/>
              <a:gd name="connsiteX10" fmla="*/ 5944945 w 6070477"/>
              <a:gd name="connsiteY10" fmla="*/ 0 h 753176"/>
              <a:gd name="connsiteX11" fmla="*/ 6070477 w 6070477"/>
              <a:gd name="connsiteY11" fmla="*/ 125532 h 753176"/>
              <a:gd name="connsiteX12" fmla="*/ 6070477 w 6070477"/>
              <a:gd name="connsiteY12" fmla="*/ 627644 h 753176"/>
              <a:gd name="connsiteX13" fmla="*/ 5944945 w 6070477"/>
              <a:gd name="connsiteY13" fmla="*/ 753176 h 753176"/>
              <a:gd name="connsiteX14" fmla="*/ 5472926 w 6070477"/>
              <a:gd name="connsiteY14" fmla="*/ 753176 h 753176"/>
              <a:gd name="connsiteX15" fmla="*/ 4709936 w 6070477"/>
              <a:gd name="connsiteY15" fmla="*/ 753176 h 753176"/>
              <a:gd name="connsiteX16" fmla="*/ 4005141 w 6070477"/>
              <a:gd name="connsiteY16" fmla="*/ 753176 h 753176"/>
              <a:gd name="connsiteX17" fmla="*/ 3300345 w 6070477"/>
              <a:gd name="connsiteY17" fmla="*/ 753176 h 753176"/>
              <a:gd name="connsiteX18" fmla="*/ 2711938 w 6070477"/>
              <a:gd name="connsiteY18" fmla="*/ 753176 h 753176"/>
              <a:gd name="connsiteX19" fmla="*/ 1948948 w 6070477"/>
              <a:gd name="connsiteY19" fmla="*/ 753176 h 753176"/>
              <a:gd name="connsiteX20" fmla="*/ 1185958 w 6070477"/>
              <a:gd name="connsiteY20" fmla="*/ 753176 h 753176"/>
              <a:gd name="connsiteX21" fmla="*/ 713939 w 6070477"/>
              <a:gd name="connsiteY21" fmla="*/ 753176 h 753176"/>
              <a:gd name="connsiteX22" fmla="*/ 125532 w 6070477"/>
              <a:gd name="connsiteY22" fmla="*/ 753176 h 753176"/>
              <a:gd name="connsiteX23" fmla="*/ 0 w 6070477"/>
              <a:gd name="connsiteY23" fmla="*/ 627644 h 753176"/>
              <a:gd name="connsiteX24" fmla="*/ 0 w 6070477"/>
              <a:gd name="connsiteY24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70477" h="753176" fill="none" extrusionOk="0">
                <a:moveTo>
                  <a:pt x="0" y="125532"/>
                </a:moveTo>
                <a:cubicBezTo>
                  <a:pt x="1258" y="47943"/>
                  <a:pt x="54352" y="-1016"/>
                  <a:pt x="125532" y="0"/>
                </a:cubicBezTo>
                <a:cubicBezTo>
                  <a:pt x="381340" y="12622"/>
                  <a:pt x="397605" y="-14329"/>
                  <a:pt x="655745" y="0"/>
                </a:cubicBezTo>
                <a:cubicBezTo>
                  <a:pt x="913885" y="14329"/>
                  <a:pt x="1056929" y="10421"/>
                  <a:pt x="1185958" y="0"/>
                </a:cubicBezTo>
                <a:cubicBezTo>
                  <a:pt x="1314987" y="-10421"/>
                  <a:pt x="1582442" y="23322"/>
                  <a:pt x="1832560" y="0"/>
                </a:cubicBezTo>
                <a:cubicBezTo>
                  <a:pt x="2082678" y="-23322"/>
                  <a:pt x="2224382" y="-9068"/>
                  <a:pt x="2420967" y="0"/>
                </a:cubicBezTo>
                <a:cubicBezTo>
                  <a:pt x="2617552" y="9068"/>
                  <a:pt x="2753518" y="20199"/>
                  <a:pt x="2892986" y="0"/>
                </a:cubicBezTo>
                <a:cubicBezTo>
                  <a:pt x="3032454" y="-20199"/>
                  <a:pt x="3401387" y="16329"/>
                  <a:pt x="3655976" y="0"/>
                </a:cubicBezTo>
                <a:cubicBezTo>
                  <a:pt x="3910565" y="-16329"/>
                  <a:pt x="3916466" y="-14994"/>
                  <a:pt x="4127995" y="0"/>
                </a:cubicBezTo>
                <a:cubicBezTo>
                  <a:pt x="4339524" y="14994"/>
                  <a:pt x="4629584" y="24674"/>
                  <a:pt x="4832791" y="0"/>
                </a:cubicBezTo>
                <a:cubicBezTo>
                  <a:pt x="5035998" y="-24674"/>
                  <a:pt x="5499420" y="15936"/>
                  <a:pt x="5944945" y="0"/>
                </a:cubicBezTo>
                <a:cubicBezTo>
                  <a:pt x="6015210" y="-9032"/>
                  <a:pt x="6066372" y="57512"/>
                  <a:pt x="6070477" y="125532"/>
                </a:cubicBezTo>
                <a:cubicBezTo>
                  <a:pt x="6095343" y="317846"/>
                  <a:pt x="6048533" y="514688"/>
                  <a:pt x="6070477" y="627644"/>
                </a:cubicBezTo>
                <a:cubicBezTo>
                  <a:pt x="6057091" y="702310"/>
                  <a:pt x="6023178" y="759931"/>
                  <a:pt x="5944945" y="753176"/>
                </a:cubicBezTo>
                <a:cubicBezTo>
                  <a:pt x="5829693" y="759223"/>
                  <a:pt x="5685848" y="757180"/>
                  <a:pt x="5472926" y="753176"/>
                </a:cubicBezTo>
                <a:cubicBezTo>
                  <a:pt x="5260004" y="749172"/>
                  <a:pt x="5059458" y="741112"/>
                  <a:pt x="4709936" y="753176"/>
                </a:cubicBezTo>
                <a:cubicBezTo>
                  <a:pt x="4360414" y="765241"/>
                  <a:pt x="4205509" y="744212"/>
                  <a:pt x="4005141" y="753176"/>
                </a:cubicBezTo>
                <a:cubicBezTo>
                  <a:pt x="3804773" y="762140"/>
                  <a:pt x="3579205" y="720320"/>
                  <a:pt x="3300345" y="753176"/>
                </a:cubicBezTo>
                <a:cubicBezTo>
                  <a:pt x="3021485" y="786032"/>
                  <a:pt x="2906087" y="750522"/>
                  <a:pt x="2711938" y="753176"/>
                </a:cubicBezTo>
                <a:cubicBezTo>
                  <a:pt x="2517789" y="755830"/>
                  <a:pt x="2248274" y="763304"/>
                  <a:pt x="1948948" y="753176"/>
                </a:cubicBezTo>
                <a:cubicBezTo>
                  <a:pt x="1649622" y="743049"/>
                  <a:pt x="1357893" y="760975"/>
                  <a:pt x="1185958" y="753176"/>
                </a:cubicBezTo>
                <a:cubicBezTo>
                  <a:pt x="1014023" y="745378"/>
                  <a:pt x="892258" y="736816"/>
                  <a:pt x="713939" y="753176"/>
                </a:cubicBezTo>
                <a:cubicBezTo>
                  <a:pt x="535620" y="769536"/>
                  <a:pt x="296423" y="758877"/>
                  <a:pt x="125532" y="753176"/>
                </a:cubicBezTo>
                <a:cubicBezTo>
                  <a:pt x="58590" y="750911"/>
                  <a:pt x="1508" y="693543"/>
                  <a:pt x="0" y="627644"/>
                </a:cubicBezTo>
                <a:cubicBezTo>
                  <a:pt x="19174" y="400297"/>
                  <a:pt x="6012" y="254133"/>
                  <a:pt x="0" y="125532"/>
                </a:cubicBezTo>
                <a:close/>
              </a:path>
              <a:path w="6070477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66399" y="2198"/>
                  <a:pt x="533199" y="15342"/>
                  <a:pt x="772133" y="0"/>
                </a:cubicBezTo>
                <a:cubicBezTo>
                  <a:pt x="1011067" y="-15342"/>
                  <a:pt x="1255476" y="32715"/>
                  <a:pt x="1535123" y="0"/>
                </a:cubicBezTo>
                <a:cubicBezTo>
                  <a:pt x="1814770" y="-32715"/>
                  <a:pt x="2034307" y="37860"/>
                  <a:pt x="2298113" y="0"/>
                </a:cubicBezTo>
                <a:cubicBezTo>
                  <a:pt x="2561919" y="-37860"/>
                  <a:pt x="2604660" y="-5003"/>
                  <a:pt x="2886520" y="0"/>
                </a:cubicBezTo>
                <a:cubicBezTo>
                  <a:pt x="3168380" y="5003"/>
                  <a:pt x="3410063" y="-10588"/>
                  <a:pt x="3591316" y="0"/>
                </a:cubicBezTo>
                <a:cubicBezTo>
                  <a:pt x="3772569" y="10588"/>
                  <a:pt x="4029825" y="14667"/>
                  <a:pt x="4354305" y="0"/>
                </a:cubicBezTo>
                <a:cubicBezTo>
                  <a:pt x="4678785" y="-14667"/>
                  <a:pt x="4768934" y="-652"/>
                  <a:pt x="4942713" y="0"/>
                </a:cubicBezTo>
                <a:cubicBezTo>
                  <a:pt x="5116492" y="652"/>
                  <a:pt x="5671986" y="16065"/>
                  <a:pt x="5944945" y="0"/>
                </a:cubicBezTo>
                <a:cubicBezTo>
                  <a:pt x="6013843" y="2556"/>
                  <a:pt x="6075370" y="67414"/>
                  <a:pt x="6070477" y="125532"/>
                </a:cubicBezTo>
                <a:cubicBezTo>
                  <a:pt x="6048229" y="360848"/>
                  <a:pt x="6054565" y="469609"/>
                  <a:pt x="6070477" y="627644"/>
                </a:cubicBezTo>
                <a:cubicBezTo>
                  <a:pt x="6074192" y="700461"/>
                  <a:pt x="6009849" y="745247"/>
                  <a:pt x="5944945" y="753176"/>
                </a:cubicBezTo>
                <a:cubicBezTo>
                  <a:pt x="5611167" y="766779"/>
                  <a:pt x="5477154" y="778045"/>
                  <a:pt x="5240149" y="753176"/>
                </a:cubicBezTo>
                <a:cubicBezTo>
                  <a:pt x="5003144" y="728307"/>
                  <a:pt x="4666415" y="716658"/>
                  <a:pt x="4477160" y="753176"/>
                </a:cubicBezTo>
                <a:cubicBezTo>
                  <a:pt x="4287905" y="789694"/>
                  <a:pt x="4087832" y="734300"/>
                  <a:pt x="3946947" y="753176"/>
                </a:cubicBezTo>
                <a:cubicBezTo>
                  <a:pt x="3806062" y="772052"/>
                  <a:pt x="3409914" y="757627"/>
                  <a:pt x="3242151" y="753176"/>
                </a:cubicBezTo>
                <a:cubicBezTo>
                  <a:pt x="3074388" y="748725"/>
                  <a:pt x="2711162" y="727391"/>
                  <a:pt x="2537355" y="753176"/>
                </a:cubicBezTo>
                <a:cubicBezTo>
                  <a:pt x="2363548" y="778961"/>
                  <a:pt x="2136832" y="777202"/>
                  <a:pt x="2007142" y="753176"/>
                </a:cubicBezTo>
                <a:cubicBezTo>
                  <a:pt x="1877452" y="729150"/>
                  <a:pt x="1464277" y="771966"/>
                  <a:pt x="1302347" y="753176"/>
                </a:cubicBezTo>
                <a:cubicBezTo>
                  <a:pt x="1140417" y="734386"/>
                  <a:pt x="851638" y="733901"/>
                  <a:pt x="713939" y="753176"/>
                </a:cubicBezTo>
                <a:cubicBezTo>
                  <a:pt x="576240" y="772451"/>
                  <a:pt x="266135" y="739275"/>
                  <a:pt x="125532" y="753176"/>
                </a:cubicBezTo>
                <a:cubicBezTo>
                  <a:pt x="54378" y="753122"/>
                  <a:pt x="-3725" y="689151"/>
                  <a:pt x="0" y="627644"/>
                </a:cubicBezTo>
                <a:cubicBezTo>
                  <a:pt x="4930" y="407029"/>
                  <a:pt x="23741" y="248069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جونسون آند جونسون : </a:t>
            </a:r>
            <a:r>
              <a:rPr lang="ar-EG" sz="1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تتميز هذه الشركة بتدفقات نقدية قوية من مبيعات الأدوية والمستلزمات الطبية</a:t>
            </a:r>
            <a:endParaRPr lang="en-US" sz="1600" b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C71DB8-5835-26F8-C758-C63F1843A93C}"/>
              </a:ext>
            </a:extLst>
          </p:cNvPr>
          <p:cNvSpPr/>
          <p:nvPr/>
        </p:nvSpPr>
        <p:spPr>
          <a:xfrm>
            <a:off x="4116762" y="5051428"/>
            <a:ext cx="6099580" cy="753176"/>
          </a:xfrm>
          <a:custGeom>
            <a:avLst/>
            <a:gdLst>
              <a:gd name="connsiteX0" fmla="*/ 0 w 6099580"/>
              <a:gd name="connsiteY0" fmla="*/ 125532 h 753176"/>
              <a:gd name="connsiteX1" fmla="*/ 125532 w 6099580"/>
              <a:gd name="connsiteY1" fmla="*/ 0 h 753176"/>
              <a:gd name="connsiteX2" fmla="*/ 658397 w 6099580"/>
              <a:gd name="connsiteY2" fmla="*/ 0 h 753176"/>
              <a:gd name="connsiteX3" fmla="*/ 1191262 w 6099580"/>
              <a:gd name="connsiteY3" fmla="*/ 0 h 753176"/>
              <a:gd name="connsiteX4" fmla="*/ 1841097 w 6099580"/>
              <a:gd name="connsiteY4" fmla="*/ 0 h 753176"/>
              <a:gd name="connsiteX5" fmla="*/ 2432447 w 6099580"/>
              <a:gd name="connsiteY5" fmla="*/ 0 h 753176"/>
              <a:gd name="connsiteX6" fmla="*/ 2906826 w 6099580"/>
              <a:gd name="connsiteY6" fmla="*/ 0 h 753176"/>
              <a:gd name="connsiteX7" fmla="*/ 3673632 w 6099580"/>
              <a:gd name="connsiteY7" fmla="*/ 0 h 753176"/>
              <a:gd name="connsiteX8" fmla="*/ 4148011 w 6099580"/>
              <a:gd name="connsiteY8" fmla="*/ 0 h 753176"/>
              <a:gd name="connsiteX9" fmla="*/ 4856332 w 6099580"/>
              <a:gd name="connsiteY9" fmla="*/ 0 h 753176"/>
              <a:gd name="connsiteX10" fmla="*/ 5974048 w 6099580"/>
              <a:gd name="connsiteY10" fmla="*/ 0 h 753176"/>
              <a:gd name="connsiteX11" fmla="*/ 6099580 w 6099580"/>
              <a:gd name="connsiteY11" fmla="*/ 125532 h 753176"/>
              <a:gd name="connsiteX12" fmla="*/ 6099580 w 6099580"/>
              <a:gd name="connsiteY12" fmla="*/ 627644 h 753176"/>
              <a:gd name="connsiteX13" fmla="*/ 5974048 w 6099580"/>
              <a:gd name="connsiteY13" fmla="*/ 753176 h 753176"/>
              <a:gd name="connsiteX14" fmla="*/ 5499668 w 6099580"/>
              <a:gd name="connsiteY14" fmla="*/ 753176 h 753176"/>
              <a:gd name="connsiteX15" fmla="*/ 4732863 w 6099580"/>
              <a:gd name="connsiteY15" fmla="*/ 753176 h 753176"/>
              <a:gd name="connsiteX16" fmla="*/ 4024543 w 6099580"/>
              <a:gd name="connsiteY16" fmla="*/ 753176 h 753176"/>
              <a:gd name="connsiteX17" fmla="*/ 3316222 w 6099580"/>
              <a:gd name="connsiteY17" fmla="*/ 753176 h 753176"/>
              <a:gd name="connsiteX18" fmla="*/ 2724872 w 6099580"/>
              <a:gd name="connsiteY18" fmla="*/ 753176 h 753176"/>
              <a:gd name="connsiteX19" fmla="*/ 1958067 w 6099580"/>
              <a:gd name="connsiteY19" fmla="*/ 753176 h 753176"/>
              <a:gd name="connsiteX20" fmla="*/ 1191262 w 6099580"/>
              <a:gd name="connsiteY20" fmla="*/ 753176 h 753176"/>
              <a:gd name="connsiteX21" fmla="*/ 716882 w 6099580"/>
              <a:gd name="connsiteY21" fmla="*/ 753176 h 753176"/>
              <a:gd name="connsiteX22" fmla="*/ 125532 w 6099580"/>
              <a:gd name="connsiteY22" fmla="*/ 753176 h 753176"/>
              <a:gd name="connsiteX23" fmla="*/ 0 w 6099580"/>
              <a:gd name="connsiteY23" fmla="*/ 627644 h 753176"/>
              <a:gd name="connsiteX24" fmla="*/ 0 w 6099580"/>
              <a:gd name="connsiteY24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99580" h="753176" fill="none" extrusionOk="0">
                <a:moveTo>
                  <a:pt x="0" y="125532"/>
                </a:moveTo>
                <a:cubicBezTo>
                  <a:pt x="1258" y="47943"/>
                  <a:pt x="54352" y="-1016"/>
                  <a:pt x="125532" y="0"/>
                </a:cubicBezTo>
                <a:cubicBezTo>
                  <a:pt x="235870" y="-24169"/>
                  <a:pt x="434365" y="15606"/>
                  <a:pt x="658397" y="0"/>
                </a:cubicBezTo>
                <a:cubicBezTo>
                  <a:pt x="882430" y="-15606"/>
                  <a:pt x="952899" y="-15550"/>
                  <a:pt x="1191262" y="0"/>
                </a:cubicBezTo>
                <a:cubicBezTo>
                  <a:pt x="1429626" y="15550"/>
                  <a:pt x="1609751" y="-17881"/>
                  <a:pt x="1841097" y="0"/>
                </a:cubicBezTo>
                <a:cubicBezTo>
                  <a:pt x="2072443" y="17881"/>
                  <a:pt x="2225620" y="-10427"/>
                  <a:pt x="2432447" y="0"/>
                </a:cubicBezTo>
                <a:cubicBezTo>
                  <a:pt x="2639274" y="10427"/>
                  <a:pt x="2793332" y="13756"/>
                  <a:pt x="2906826" y="0"/>
                </a:cubicBezTo>
                <a:cubicBezTo>
                  <a:pt x="3020320" y="-13756"/>
                  <a:pt x="3304077" y="11206"/>
                  <a:pt x="3673632" y="0"/>
                </a:cubicBezTo>
                <a:cubicBezTo>
                  <a:pt x="4043187" y="-11206"/>
                  <a:pt x="4026428" y="23604"/>
                  <a:pt x="4148011" y="0"/>
                </a:cubicBezTo>
                <a:cubicBezTo>
                  <a:pt x="4269594" y="-23604"/>
                  <a:pt x="4574723" y="-32969"/>
                  <a:pt x="4856332" y="0"/>
                </a:cubicBezTo>
                <a:cubicBezTo>
                  <a:pt x="5137941" y="32969"/>
                  <a:pt x="5575570" y="16348"/>
                  <a:pt x="5974048" y="0"/>
                </a:cubicBezTo>
                <a:cubicBezTo>
                  <a:pt x="6044313" y="-9032"/>
                  <a:pt x="6095475" y="57512"/>
                  <a:pt x="6099580" y="125532"/>
                </a:cubicBezTo>
                <a:cubicBezTo>
                  <a:pt x="6124446" y="317846"/>
                  <a:pt x="6077636" y="514688"/>
                  <a:pt x="6099580" y="627644"/>
                </a:cubicBezTo>
                <a:cubicBezTo>
                  <a:pt x="6086194" y="702310"/>
                  <a:pt x="6052281" y="759931"/>
                  <a:pt x="5974048" y="753176"/>
                </a:cubicBezTo>
                <a:cubicBezTo>
                  <a:pt x="5761796" y="757325"/>
                  <a:pt x="5682582" y="761599"/>
                  <a:pt x="5499668" y="753176"/>
                </a:cubicBezTo>
                <a:cubicBezTo>
                  <a:pt x="5316754" y="744753"/>
                  <a:pt x="5077586" y="748553"/>
                  <a:pt x="4732863" y="753176"/>
                </a:cubicBezTo>
                <a:cubicBezTo>
                  <a:pt x="4388141" y="757799"/>
                  <a:pt x="4227460" y="740836"/>
                  <a:pt x="4024543" y="753176"/>
                </a:cubicBezTo>
                <a:cubicBezTo>
                  <a:pt x="3821626" y="765516"/>
                  <a:pt x="3494688" y="753219"/>
                  <a:pt x="3316222" y="753176"/>
                </a:cubicBezTo>
                <a:cubicBezTo>
                  <a:pt x="3137756" y="753133"/>
                  <a:pt x="2978075" y="750718"/>
                  <a:pt x="2724872" y="753176"/>
                </a:cubicBezTo>
                <a:cubicBezTo>
                  <a:pt x="2471669" y="755635"/>
                  <a:pt x="2235424" y="770801"/>
                  <a:pt x="1958067" y="753176"/>
                </a:cubicBezTo>
                <a:cubicBezTo>
                  <a:pt x="1680710" y="735551"/>
                  <a:pt x="1525499" y="733325"/>
                  <a:pt x="1191262" y="753176"/>
                </a:cubicBezTo>
                <a:cubicBezTo>
                  <a:pt x="857026" y="773027"/>
                  <a:pt x="842687" y="770898"/>
                  <a:pt x="716882" y="753176"/>
                </a:cubicBezTo>
                <a:cubicBezTo>
                  <a:pt x="591077" y="735454"/>
                  <a:pt x="273028" y="729484"/>
                  <a:pt x="125532" y="753176"/>
                </a:cubicBezTo>
                <a:cubicBezTo>
                  <a:pt x="58590" y="750911"/>
                  <a:pt x="1508" y="693543"/>
                  <a:pt x="0" y="627644"/>
                </a:cubicBezTo>
                <a:cubicBezTo>
                  <a:pt x="19174" y="400297"/>
                  <a:pt x="6012" y="254133"/>
                  <a:pt x="0" y="125532"/>
                </a:cubicBezTo>
                <a:close/>
              </a:path>
              <a:path w="6099580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335109" y="18550"/>
                  <a:pt x="556609" y="-9368"/>
                  <a:pt x="775367" y="0"/>
                </a:cubicBezTo>
                <a:cubicBezTo>
                  <a:pt x="994125" y="9368"/>
                  <a:pt x="1267144" y="9488"/>
                  <a:pt x="1542173" y="0"/>
                </a:cubicBezTo>
                <a:cubicBezTo>
                  <a:pt x="1817202" y="-9488"/>
                  <a:pt x="2014646" y="36090"/>
                  <a:pt x="2308978" y="0"/>
                </a:cubicBezTo>
                <a:cubicBezTo>
                  <a:pt x="2603310" y="-36090"/>
                  <a:pt x="2669521" y="11896"/>
                  <a:pt x="2900328" y="0"/>
                </a:cubicBezTo>
                <a:cubicBezTo>
                  <a:pt x="3131135" y="-11896"/>
                  <a:pt x="3290305" y="-20379"/>
                  <a:pt x="3608648" y="0"/>
                </a:cubicBezTo>
                <a:cubicBezTo>
                  <a:pt x="3926991" y="20379"/>
                  <a:pt x="4196917" y="-26758"/>
                  <a:pt x="4375454" y="0"/>
                </a:cubicBezTo>
                <a:cubicBezTo>
                  <a:pt x="4553991" y="26758"/>
                  <a:pt x="4846398" y="-28972"/>
                  <a:pt x="4966804" y="0"/>
                </a:cubicBezTo>
                <a:cubicBezTo>
                  <a:pt x="5087210" y="28972"/>
                  <a:pt x="5507373" y="-16752"/>
                  <a:pt x="5974048" y="0"/>
                </a:cubicBezTo>
                <a:cubicBezTo>
                  <a:pt x="6042946" y="2556"/>
                  <a:pt x="6104473" y="67414"/>
                  <a:pt x="6099580" y="125532"/>
                </a:cubicBezTo>
                <a:cubicBezTo>
                  <a:pt x="6077332" y="360848"/>
                  <a:pt x="6083668" y="469609"/>
                  <a:pt x="6099580" y="627644"/>
                </a:cubicBezTo>
                <a:cubicBezTo>
                  <a:pt x="6103295" y="700461"/>
                  <a:pt x="6038952" y="745247"/>
                  <a:pt x="5974048" y="753176"/>
                </a:cubicBezTo>
                <a:cubicBezTo>
                  <a:pt x="5762209" y="743107"/>
                  <a:pt x="5506625" y="728560"/>
                  <a:pt x="5265728" y="753176"/>
                </a:cubicBezTo>
                <a:cubicBezTo>
                  <a:pt x="5024831" y="777792"/>
                  <a:pt x="4825041" y="784498"/>
                  <a:pt x="4498922" y="753176"/>
                </a:cubicBezTo>
                <a:cubicBezTo>
                  <a:pt x="4172803" y="721854"/>
                  <a:pt x="4202684" y="771854"/>
                  <a:pt x="3966058" y="753176"/>
                </a:cubicBezTo>
                <a:cubicBezTo>
                  <a:pt x="3729432" y="734498"/>
                  <a:pt x="3595251" y="743375"/>
                  <a:pt x="3257737" y="753176"/>
                </a:cubicBezTo>
                <a:cubicBezTo>
                  <a:pt x="2920223" y="762977"/>
                  <a:pt x="2847625" y="766392"/>
                  <a:pt x="2549417" y="753176"/>
                </a:cubicBezTo>
                <a:cubicBezTo>
                  <a:pt x="2251209" y="739960"/>
                  <a:pt x="2215997" y="757723"/>
                  <a:pt x="2016552" y="753176"/>
                </a:cubicBezTo>
                <a:cubicBezTo>
                  <a:pt x="1817108" y="748629"/>
                  <a:pt x="1479511" y="784350"/>
                  <a:pt x="1308232" y="753176"/>
                </a:cubicBezTo>
                <a:cubicBezTo>
                  <a:pt x="1136953" y="722002"/>
                  <a:pt x="892160" y="729611"/>
                  <a:pt x="716882" y="753176"/>
                </a:cubicBezTo>
                <a:cubicBezTo>
                  <a:pt x="541604" y="776742"/>
                  <a:pt x="316192" y="740296"/>
                  <a:pt x="125532" y="753176"/>
                </a:cubicBezTo>
                <a:cubicBezTo>
                  <a:pt x="54378" y="753122"/>
                  <a:pt x="-3725" y="689151"/>
                  <a:pt x="0" y="627644"/>
                </a:cubicBezTo>
                <a:cubicBezTo>
                  <a:pt x="4930" y="407029"/>
                  <a:pt x="23741" y="248069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فايزر : </a:t>
            </a:r>
            <a:r>
              <a:rPr lang="ar-EG" sz="1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تحقق فايزر تدفقات نقدية عالية من مبيعات الأدوية والعلاجات المتنوعة</a:t>
            </a:r>
            <a:endParaRPr lang="en-US" sz="1600" b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85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4690" y="6055466"/>
            <a:ext cx="1142245" cy="669925"/>
          </a:xfrm>
        </p:spPr>
        <p:txBody>
          <a:bodyPr/>
          <a:lstStyle/>
          <a:p>
            <a:pPr algn="ctr"/>
            <a:r>
              <a:rPr lang="ar-EG" sz="6000" dirty="0">
                <a:solidFill>
                  <a:schemeClr val="tx1"/>
                </a:solidFill>
              </a:rPr>
              <a:t>19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DE271-4AD3-9BEF-5596-3EEA7374F8BE}"/>
              </a:ext>
            </a:extLst>
          </p:cNvPr>
          <p:cNvSpPr txBox="1"/>
          <p:nvPr/>
        </p:nvSpPr>
        <p:spPr>
          <a:xfrm>
            <a:off x="9061020" y="132609"/>
            <a:ext cx="238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200" b="1" dirty="0">
                <a:latin typeface="Cairo" panose="00000500000000000000" pitchFamily="2" charset="-78"/>
                <a:cs typeface="Cairo" panose="00000500000000000000" pitchFamily="2" charset="-78"/>
              </a:rPr>
              <a:t>أهمية دراسة التدفق النقدي</a:t>
            </a:r>
            <a:endParaRPr lang="en-US" sz="12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D9E27-24B4-56FF-171B-2AD73595A634}"/>
              </a:ext>
            </a:extLst>
          </p:cNvPr>
          <p:cNvSpPr/>
          <p:nvPr/>
        </p:nvSpPr>
        <p:spPr>
          <a:xfrm>
            <a:off x="3517963" y="200176"/>
            <a:ext cx="4396324" cy="610622"/>
          </a:xfrm>
          <a:custGeom>
            <a:avLst/>
            <a:gdLst>
              <a:gd name="connsiteX0" fmla="*/ 0 w 4396324"/>
              <a:gd name="connsiteY0" fmla="*/ 101772 h 610622"/>
              <a:gd name="connsiteX1" fmla="*/ 101772 w 4396324"/>
              <a:gd name="connsiteY1" fmla="*/ 0 h 610622"/>
              <a:gd name="connsiteX2" fmla="*/ 716713 w 4396324"/>
              <a:gd name="connsiteY2" fmla="*/ 0 h 610622"/>
              <a:gd name="connsiteX3" fmla="*/ 1499365 w 4396324"/>
              <a:gd name="connsiteY3" fmla="*/ 0 h 610622"/>
              <a:gd name="connsiteX4" fmla="*/ 2114306 w 4396324"/>
              <a:gd name="connsiteY4" fmla="*/ 0 h 610622"/>
              <a:gd name="connsiteX5" fmla="*/ 2729247 w 4396324"/>
              <a:gd name="connsiteY5" fmla="*/ 0 h 610622"/>
              <a:gd name="connsiteX6" fmla="*/ 3469972 w 4396324"/>
              <a:gd name="connsiteY6" fmla="*/ 0 h 610622"/>
              <a:gd name="connsiteX7" fmla="*/ 4294552 w 4396324"/>
              <a:gd name="connsiteY7" fmla="*/ 0 h 610622"/>
              <a:gd name="connsiteX8" fmla="*/ 4396324 w 4396324"/>
              <a:gd name="connsiteY8" fmla="*/ 101772 h 610622"/>
              <a:gd name="connsiteX9" fmla="*/ 4396324 w 4396324"/>
              <a:gd name="connsiteY9" fmla="*/ 508850 h 610622"/>
              <a:gd name="connsiteX10" fmla="*/ 4294552 w 4396324"/>
              <a:gd name="connsiteY10" fmla="*/ 610622 h 610622"/>
              <a:gd name="connsiteX11" fmla="*/ 3637683 w 4396324"/>
              <a:gd name="connsiteY11" fmla="*/ 610622 h 610622"/>
              <a:gd name="connsiteX12" fmla="*/ 3064670 w 4396324"/>
              <a:gd name="connsiteY12" fmla="*/ 610622 h 610622"/>
              <a:gd name="connsiteX13" fmla="*/ 2323945 w 4396324"/>
              <a:gd name="connsiteY13" fmla="*/ 610622 h 610622"/>
              <a:gd name="connsiteX14" fmla="*/ 1667077 w 4396324"/>
              <a:gd name="connsiteY14" fmla="*/ 610622 h 610622"/>
              <a:gd name="connsiteX15" fmla="*/ 884424 w 4396324"/>
              <a:gd name="connsiteY15" fmla="*/ 610622 h 610622"/>
              <a:gd name="connsiteX16" fmla="*/ 101772 w 4396324"/>
              <a:gd name="connsiteY16" fmla="*/ 610622 h 610622"/>
              <a:gd name="connsiteX17" fmla="*/ 0 w 4396324"/>
              <a:gd name="connsiteY17" fmla="*/ 508850 h 610622"/>
              <a:gd name="connsiteX18" fmla="*/ 0 w 4396324"/>
              <a:gd name="connsiteY18" fmla="*/ 101772 h 6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96324" h="610622" fill="none" extrusionOk="0">
                <a:moveTo>
                  <a:pt x="0" y="101772"/>
                </a:moveTo>
                <a:cubicBezTo>
                  <a:pt x="-12490" y="44339"/>
                  <a:pt x="51226" y="-2783"/>
                  <a:pt x="101772" y="0"/>
                </a:cubicBezTo>
                <a:cubicBezTo>
                  <a:pt x="381968" y="6501"/>
                  <a:pt x="587056" y="13695"/>
                  <a:pt x="716713" y="0"/>
                </a:cubicBezTo>
                <a:cubicBezTo>
                  <a:pt x="846370" y="-13695"/>
                  <a:pt x="1218791" y="-35260"/>
                  <a:pt x="1499365" y="0"/>
                </a:cubicBezTo>
                <a:cubicBezTo>
                  <a:pt x="1779939" y="35260"/>
                  <a:pt x="1896910" y="8771"/>
                  <a:pt x="2114306" y="0"/>
                </a:cubicBezTo>
                <a:cubicBezTo>
                  <a:pt x="2331702" y="-8771"/>
                  <a:pt x="2445165" y="-13616"/>
                  <a:pt x="2729247" y="0"/>
                </a:cubicBezTo>
                <a:cubicBezTo>
                  <a:pt x="3013329" y="13616"/>
                  <a:pt x="3197004" y="13640"/>
                  <a:pt x="3469972" y="0"/>
                </a:cubicBezTo>
                <a:cubicBezTo>
                  <a:pt x="3742941" y="-13640"/>
                  <a:pt x="4051886" y="5424"/>
                  <a:pt x="4294552" y="0"/>
                </a:cubicBezTo>
                <a:cubicBezTo>
                  <a:pt x="4349635" y="-4327"/>
                  <a:pt x="4387143" y="36486"/>
                  <a:pt x="4396324" y="101772"/>
                </a:cubicBezTo>
                <a:cubicBezTo>
                  <a:pt x="4384523" y="269919"/>
                  <a:pt x="4410711" y="392646"/>
                  <a:pt x="4396324" y="508850"/>
                </a:cubicBezTo>
                <a:cubicBezTo>
                  <a:pt x="4398325" y="564236"/>
                  <a:pt x="4359734" y="618611"/>
                  <a:pt x="4294552" y="610622"/>
                </a:cubicBezTo>
                <a:cubicBezTo>
                  <a:pt x="4002019" y="580333"/>
                  <a:pt x="3947967" y="626049"/>
                  <a:pt x="3637683" y="610622"/>
                </a:cubicBezTo>
                <a:cubicBezTo>
                  <a:pt x="3327399" y="595195"/>
                  <a:pt x="3224480" y="610801"/>
                  <a:pt x="3064670" y="610622"/>
                </a:cubicBezTo>
                <a:cubicBezTo>
                  <a:pt x="2904860" y="610443"/>
                  <a:pt x="2559825" y="590951"/>
                  <a:pt x="2323945" y="610622"/>
                </a:cubicBezTo>
                <a:cubicBezTo>
                  <a:pt x="2088066" y="630293"/>
                  <a:pt x="1827926" y="609459"/>
                  <a:pt x="1667077" y="610622"/>
                </a:cubicBezTo>
                <a:cubicBezTo>
                  <a:pt x="1506228" y="611785"/>
                  <a:pt x="1149365" y="622032"/>
                  <a:pt x="884424" y="610622"/>
                </a:cubicBezTo>
                <a:cubicBezTo>
                  <a:pt x="619483" y="599212"/>
                  <a:pt x="343759" y="587974"/>
                  <a:pt x="101772" y="610622"/>
                </a:cubicBezTo>
                <a:cubicBezTo>
                  <a:pt x="40919" y="612010"/>
                  <a:pt x="1157" y="559828"/>
                  <a:pt x="0" y="508850"/>
                </a:cubicBezTo>
                <a:cubicBezTo>
                  <a:pt x="12490" y="369738"/>
                  <a:pt x="14161" y="245125"/>
                  <a:pt x="0" y="101772"/>
                </a:cubicBezTo>
                <a:close/>
              </a:path>
              <a:path w="4396324" h="610622" stroke="0" extrusionOk="0">
                <a:moveTo>
                  <a:pt x="0" y="101772"/>
                </a:moveTo>
                <a:cubicBezTo>
                  <a:pt x="7719" y="34477"/>
                  <a:pt x="45272" y="2185"/>
                  <a:pt x="101772" y="0"/>
                </a:cubicBezTo>
                <a:cubicBezTo>
                  <a:pt x="277211" y="-5589"/>
                  <a:pt x="537387" y="16493"/>
                  <a:pt x="800569" y="0"/>
                </a:cubicBezTo>
                <a:cubicBezTo>
                  <a:pt x="1063751" y="-16493"/>
                  <a:pt x="1290575" y="-14361"/>
                  <a:pt x="1583221" y="0"/>
                </a:cubicBezTo>
                <a:cubicBezTo>
                  <a:pt x="1875867" y="14361"/>
                  <a:pt x="2144661" y="-20109"/>
                  <a:pt x="2365873" y="0"/>
                </a:cubicBezTo>
                <a:cubicBezTo>
                  <a:pt x="2587085" y="20109"/>
                  <a:pt x="2711205" y="-25071"/>
                  <a:pt x="3022742" y="0"/>
                </a:cubicBezTo>
                <a:cubicBezTo>
                  <a:pt x="3334279" y="25071"/>
                  <a:pt x="3876928" y="-53112"/>
                  <a:pt x="4294552" y="0"/>
                </a:cubicBezTo>
                <a:cubicBezTo>
                  <a:pt x="4348801" y="2714"/>
                  <a:pt x="4405699" y="43590"/>
                  <a:pt x="4396324" y="101772"/>
                </a:cubicBezTo>
                <a:cubicBezTo>
                  <a:pt x="4383046" y="274884"/>
                  <a:pt x="4385564" y="372005"/>
                  <a:pt x="4396324" y="508850"/>
                </a:cubicBezTo>
                <a:cubicBezTo>
                  <a:pt x="4396034" y="566777"/>
                  <a:pt x="4352697" y="615063"/>
                  <a:pt x="4294552" y="610622"/>
                </a:cubicBezTo>
                <a:cubicBezTo>
                  <a:pt x="4151841" y="588603"/>
                  <a:pt x="3815636" y="604393"/>
                  <a:pt x="3637683" y="610622"/>
                </a:cubicBezTo>
                <a:cubicBezTo>
                  <a:pt x="3459730" y="616851"/>
                  <a:pt x="3204670" y="596921"/>
                  <a:pt x="2980814" y="610622"/>
                </a:cubicBezTo>
                <a:cubicBezTo>
                  <a:pt x="2756958" y="624323"/>
                  <a:pt x="2575802" y="603082"/>
                  <a:pt x="2198162" y="610622"/>
                </a:cubicBezTo>
                <a:cubicBezTo>
                  <a:pt x="1820522" y="618162"/>
                  <a:pt x="1757948" y="626389"/>
                  <a:pt x="1499365" y="610622"/>
                </a:cubicBezTo>
                <a:cubicBezTo>
                  <a:pt x="1240782" y="594855"/>
                  <a:pt x="995148" y="647866"/>
                  <a:pt x="716713" y="610622"/>
                </a:cubicBezTo>
                <a:cubicBezTo>
                  <a:pt x="438278" y="573378"/>
                  <a:pt x="344880" y="613283"/>
                  <a:pt x="101772" y="610622"/>
                </a:cubicBezTo>
                <a:cubicBezTo>
                  <a:pt x="47536" y="597390"/>
                  <a:pt x="9731" y="567558"/>
                  <a:pt x="0" y="508850"/>
                </a:cubicBezTo>
                <a:cubicBezTo>
                  <a:pt x="-16568" y="312142"/>
                  <a:pt x="16364" y="221270"/>
                  <a:pt x="0" y="10177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ذات التدفق النقدي المرتفع</a:t>
            </a:r>
            <a:endParaRPr lang="en-US" sz="1600" b="1" dirty="0">
              <a:solidFill>
                <a:srgbClr val="00B0F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7B95AE-5608-747A-24CA-34B3FCCF458A}"/>
              </a:ext>
            </a:extLst>
          </p:cNvPr>
          <p:cNvSpPr/>
          <p:nvPr/>
        </p:nvSpPr>
        <p:spPr>
          <a:xfrm>
            <a:off x="10035878" y="1451658"/>
            <a:ext cx="1530754" cy="753176"/>
          </a:xfrm>
          <a:custGeom>
            <a:avLst/>
            <a:gdLst>
              <a:gd name="connsiteX0" fmla="*/ 0 w 1530754"/>
              <a:gd name="connsiteY0" fmla="*/ 125532 h 753176"/>
              <a:gd name="connsiteX1" fmla="*/ 125532 w 1530754"/>
              <a:gd name="connsiteY1" fmla="*/ 0 h 753176"/>
              <a:gd name="connsiteX2" fmla="*/ 739783 w 1530754"/>
              <a:gd name="connsiteY2" fmla="*/ 0 h 753176"/>
              <a:gd name="connsiteX3" fmla="*/ 1405222 w 1530754"/>
              <a:gd name="connsiteY3" fmla="*/ 0 h 753176"/>
              <a:gd name="connsiteX4" fmla="*/ 1530754 w 1530754"/>
              <a:gd name="connsiteY4" fmla="*/ 125532 h 753176"/>
              <a:gd name="connsiteX5" fmla="*/ 1530754 w 1530754"/>
              <a:gd name="connsiteY5" fmla="*/ 627644 h 753176"/>
              <a:gd name="connsiteX6" fmla="*/ 1405222 w 1530754"/>
              <a:gd name="connsiteY6" fmla="*/ 753176 h 753176"/>
              <a:gd name="connsiteX7" fmla="*/ 790971 w 1530754"/>
              <a:gd name="connsiteY7" fmla="*/ 753176 h 753176"/>
              <a:gd name="connsiteX8" fmla="*/ 125532 w 1530754"/>
              <a:gd name="connsiteY8" fmla="*/ 753176 h 753176"/>
              <a:gd name="connsiteX9" fmla="*/ 0 w 1530754"/>
              <a:gd name="connsiteY9" fmla="*/ 627644 h 753176"/>
              <a:gd name="connsiteX10" fmla="*/ 0 w 1530754"/>
              <a:gd name="connsiteY10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0754" h="753176" fill="none" extrusionOk="0">
                <a:moveTo>
                  <a:pt x="0" y="125532"/>
                </a:moveTo>
                <a:cubicBezTo>
                  <a:pt x="-7228" y="71012"/>
                  <a:pt x="43752" y="7588"/>
                  <a:pt x="125532" y="0"/>
                </a:cubicBezTo>
                <a:cubicBezTo>
                  <a:pt x="375002" y="23959"/>
                  <a:pt x="569319" y="-5001"/>
                  <a:pt x="739783" y="0"/>
                </a:cubicBezTo>
                <a:cubicBezTo>
                  <a:pt x="910247" y="5001"/>
                  <a:pt x="1180305" y="-21008"/>
                  <a:pt x="1405222" y="0"/>
                </a:cubicBezTo>
                <a:cubicBezTo>
                  <a:pt x="1475976" y="-9565"/>
                  <a:pt x="1534028" y="57044"/>
                  <a:pt x="1530754" y="125532"/>
                </a:cubicBezTo>
                <a:cubicBezTo>
                  <a:pt x="1548344" y="321755"/>
                  <a:pt x="1522387" y="500316"/>
                  <a:pt x="1530754" y="627644"/>
                </a:cubicBezTo>
                <a:cubicBezTo>
                  <a:pt x="1521758" y="696090"/>
                  <a:pt x="1477370" y="751790"/>
                  <a:pt x="1405222" y="753176"/>
                </a:cubicBezTo>
                <a:cubicBezTo>
                  <a:pt x="1267719" y="770474"/>
                  <a:pt x="1065899" y="749812"/>
                  <a:pt x="790971" y="753176"/>
                </a:cubicBezTo>
                <a:cubicBezTo>
                  <a:pt x="516043" y="756540"/>
                  <a:pt x="449191" y="738770"/>
                  <a:pt x="125532" y="753176"/>
                </a:cubicBezTo>
                <a:cubicBezTo>
                  <a:pt x="50760" y="760837"/>
                  <a:pt x="10316" y="695720"/>
                  <a:pt x="0" y="627644"/>
                </a:cubicBezTo>
                <a:cubicBezTo>
                  <a:pt x="6664" y="441018"/>
                  <a:pt x="-17597" y="315875"/>
                  <a:pt x="0" y="125532"/>
                </a:cubicBezTo>
                <a:close/>
              </a:path>
              <a:path w="1530754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57880" y="-5009"/>
                  <a:pt x="508342" y="-11623"/>
                  <a:pt x="765377" y="0"/>
                </a:cubicBezTo>
                <a:cubicBezTo>
                  <a:pt x="1022412" y="11623"/>
                  <a:pt x="1202166" y="13299"/>
                  <a:pt x="1405222" y="0"/>
                </a:cubicBezTo>
                <a:cubicBezTo>
                  <a:pt x="1465696" y="-9792"/>
                  <a:pt x="1536032" y="53994"/>
                  <a:pt x="1530754" y="125532"/>
                </a:cubicBezTo>
                <a:cubicBezTo>
                  <a:pt x="1514781" y="302739"/>
                  <a:pt x="1533165" y="439675"/>
                  <a:pt x="1530754" y="627644"/>
                </a:cubicBezTo>
                <a:cubicBezTo>
                  <a:pt x="1522125" y="708936"/>
                  <a:pt x="1487906" y="750363"/>
                  <a:pt x="1405222" y="753176"/>
                </a:cubicBezTo>
                <a:cubicBezTo>
                  <a:pt x="1149647" y="762933"/>
                  <a:pt x="1027089" y="759192"/>
                  <a:pt x="790971" y="753176"/>
                </a:cubicBezTo>
                <a:cubicBezTo>
                  <a:pt x="554853" y="747160"/>
                  <a:pt x="433804" y="756890"/>
                  <a:pt x="125532" y="753176"/>
                </a:cubicBezTo>
                <a:cubicBezTo>
                  <a:pt x="59202" y="757856"/>
                  <a:pt x="-2153" y="706790"/>
                  <a:pt x="0" y="627644"/>
                </a:cubicBezTo>
                <a:cubicBezTo>
                  <a:pt x="-4159" y="392267"/>
                  <a:pt x="-7632" y="346742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الطاقة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B54436-02DF-FE2F-AC09-C80A465016DB}"/>
              </a:ext>
            </a:extLst>
          </p:cNvPr>
          <p:cNvSpPr/>
          <p:nvPr/>
        </p:nvSpPr>
        <p:spPr>
          <a:xfrm>
            <a:off x="3612556" y="1412797"/>
            <a:ext cx="6225127" cy="753176"/>
          </a:xfrm>
          <a:custGeom>
            <a:avLst/>
            <a:gdLst>
              <a:gd name="connsiteX0" fmla="*/ 0 w 6225127"/>
              <a:gd name="connsiteY0" fmla="*/ 125532 h 753176"/>
              <a:gd name="connsiteX1" fmla="*/ 125532 w 6225127"/>
              <a:gd name="connsiteY1" fmla="*/ 0 h 753176"/>
              <a:gd name="connsiteX2" fmla="*/ 669836 w 6225127"/>
              <a:gd name="connsiteY2" fmla="*/ 0 h 753176"/>
              <a:gd name="connsiteX3" fmla="*/ 1214139 w 6225127"/>
              <a:gd name="connsiteY3" fmla="*/ 0 h 753176"/>
              <a:gd name="connsiteX4" fmla="*/ 1877924 w 6225127"/>
              <a:gd name="connsiteY4" fmla="*/ 0 h 753176"/>
              <a:gd name="connsiteX5" fmla="*/ 2481968 w 6225127"/>
              <a:gd name="connsiteY5" fmla="*/ 0 h 753176"/>
              <a:gd name="connsiteX6" fmla="*/ 2966531 w 6225127"/>
              <a:gd name="connsiteY6" fmla="*/ 0 h 753176"/>
              <a:gd name="connsiteX7" fmla="*/ 3749797 w 6225127"/>
              <a:gd name="connsiteY7" fmla="*/ 0 h 753176"/>
              <a:gd name="connsiteX8" fmla="*/ 4234360 w 6225127"/>
              <a:gd name="connsiteY8" fmla="*/ 0 h 753176"/>
              <a:gd name="connsiteX9" fmla="*/ 4957885 w 6225127"/>
              <a:gd name="connsiteY9" fmla="*/ 0 h 753176"/>
              <a:gd name="connsiteX10" fmla="*/ 6099595 w 6225127"/>
              <a:gd name="connsiteY10" fmla="*/ 0 h 753176"/>
              <a:gd name="connsiteX11" fmla="*/ 6225127 w 6225127"/>
              <a:gd name="connsiteY11" fmla="*/ 125532 h 753176"/>
              <a:gd name="connsiteX12" fmla="*/ 6225127 w 6225127"/>
              <a:gd name="connsiteY12" fmla="*/ 627644 h 753176"/>
              <a:gd name="connsiteX13" fmla="*/ 6099595 w 6225127"/>
              <a:gd name="connsiteY13" fmla="*/ 753176 h 753176"/>
              <a:gd name="connsiteX14" fmla="*/ 5615032 w 6225127"/>
              <a:gd name="connsiteY14" fmla="*/ 753176 h 753176"/>
              <a:gd name="connsiteX15" fmla="*/ 4831766 w 6225127"/>
              <a:gd name="connsiteY15" fmla="*/ 753176 h 753176"/>
              <a:gd name="connsiteX16" fmla="*/ 4108241 w 6225127"/>
              <a:gd name="connsiteY16" fmla="*/ 753176 h 753176"/>
              <a:gd name="connsiteX17" fmla="*/ 3384715 w 6225127"/>
              <a:gd name="connsiteY17" fmla="*/ 753176 h 753176"/>
              <a:gd name="connsiteX18" fmla="*/ 2780671 w 6225127"/>
              <a:gd name="connsiteY18" fmla="*/ 753176 h 753176"/>
              <a:gd name="connsiteX19" fmla="*/ 1997405 w 6225127"/>
              <a:gd name="connsiteY19" fmla="*/ 753176 h 753176"/>
              <a:gd name="connsiteX20" fmla="*/ 1214139 w 6225127"/>
              <a:gd name="connsiteY20" fmla="*/ 753176 h 753176"/>
              <a:gd name="connsiteX21" fmla="*/ 729576 w 6225127"/>
              <a:gd name="connsiteY21" fmla="*/ 753176 h 753176"/>
              <a:gd name="connsiteX22" fmla="*/ 125532 w 6225127"/>
              <a:gd name="connsiteY22" fmla="*/ 753176 h 753176"/>
              <a:gd name="connsiteX23" fmla="*/ 0 w 6225127"/>
              <a:gd name="connsiteY23" fmla="*/ 627644 h 753176"/>
              <a:gd name="connsiteX24" fmla="*/ 0 w 6225127"/>
              <a:gd name="connsiteY24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225127" h="753176" fill="none" extrusionOk="0">
                <a:moveTo>
                  <a:pt x="0" y="125532"/>
                </a:moveTo>
                <a:cubicBezTo>
                  <a:pt x="1258" y="47943"/>
                  <a:pt x="54352" y="-1016"/>
                  <a:pt x="125532" y="0"/>
                </a:cubicBezTo>
                <a:cubicBezTo>
                  <a:pt x="268374" y="-21012"/>
                  <a:pt x="415875" y="1100"/>
                  <a:pt x="669836" y="0"/>
                </a:cubicBezTo>
                <a:cubicBezTo>
                  <a:pt x="923797" y="-1100"/>
                  <a:pt x="1067838" y="8406"/>
                  <a:pt x="1214139" y="0"/>
                </a:cubicBezTo>
                <a:cubicBezTo>
                  <a:pt x="1360440" y="-8406"/>
                  <a:pt x="1599859" y="-27970"/>
                  <a:pt x="1877924" y="0"/>
                </a:cubicBezTo>
                <a:cubicBezTo>
                  <a:pt x="2155989" y="27970"/>
                  <a:pt x="2222118" y="18287"/>
                  <a:pt x="2481968" y="0"/>
                </a:cubicBezTo>
                <a:cubicBezTo>
                  <a:pt x="2741818" y="-18287"/>
                  <a:pt x="2804208" y="6906"/>
                  <a:pt x="2966531" y="0"/>
                </a:cubicBezTo>
                <a:cubicBezTo>
                  <a:pt x="3128854" y="-6906"/>
                  <a:pt x="3395516" y="-14395"/>
                  <a:pt x="3749797" y="0"/>
                </a:cubicBezTo>
                <a:cubicBezTo>
                  <a:pt x="4104078" y="14395"/>
                  <a:pt x="4026160" y="-14386"/>
                  <a:pt x="4234360" y="0"/>
                </a:cubicBezTo>
                <a:cubicBezTo>
                  <a:pt x="4442560" y="14386"/>
                  <a:pt x="4708404" y="3914"/>
                  <a:pt x="4957885" y="0"/>
                </a:cubicBezTo>
                <a:cubicBezTo>
                  <a:pt x="5207366" y="-3914"/>
                  <a:pt x="5592472" y="-3608"/>
                  <a:pt x="6099595" y="0"/>
                </a:cubicBezTo>
                <a:cubicBezTo>
                  <a:pt x="6169860" y="-9032"/>
                  <a:pt x="6221022" y="57512"/>
                  <a:pt x="6225127" y="125532"/>
                </a:cubicBezTo>
                <a:cubicBezTo>
                  <a:pt x="6249993" y="317846"/>
                  <a:pt x="6203183" y="514688"/>
                  <a:pt x="6225127" y="627644"/>
                </a:cubicBezTo>
                <a:cubicBezTo>
                  <a:pt x="6211741" y="702310"/>
                  <a:pt x="6177828" y="759931"/>
                  <a:pt x="6099595" y="753176"/>
                </a:cubicBezTo>
                <a:cubicBezTo>
                  <a:pt x="5949102" y="748942"/>
                  <a:pt x="5855935" y="755444"/>
                  <a:pt x="5615032" y="753176"/>
                </a:cubicBezTo>
                <a:cubicBezTo>
                  <a:pt x="5374129" y="750908"/>
                  <a:pt x="5214340" y="734152"/>
                  <a:pt x="4831766" y="753176"/>
                </a:cubicBezTo>
                <a:cubicBezTo>
                  <a:pt x="4449192" y="772200"/>
                  <a:pt x="4457502" y="753143"/>
                  <a:pt x="4108241" y="753176"/>
                </a:cubicBezTo>
                <a:cubicBezTo>
                  <a:pt x="3758981" y="753209"/>
                  <a:pt x="3653831" y="736947"/>
                  <a:pt x="3384715" y="753176"/>
                </a:cubicBezTo>
                <a:cubicBezTo>
                  <a:pt x="3115599" y="769405"/>
                  <a:pt x="2986297" y="724465"/>
                  <a:pt x="2780671" y="753176"/>
                </a:cubicBezTo>
                <a:cubicBezTo>
                  <a:pt x="2575045" y="781887"/>
                  <a:pt x="2190803" y="785969"/>
                  <a:pt x="1997405" y="753176"/>
                </a:cubicBezTo>
                <a:cubicBezTo>
                  <a:pt x="1804007" y="720383"/>
                  <a:pt x="1462770" y="757205"/>
                  <a:pt x="1214139" y="753176"/>
                </a:cubicBezTo>
                <a:cubicBezTo>
                  <a:pt x="965508" y="749147"/>
                  <a:pt x="904114" y="761258"/>
                  <a:pt x="729576" y="753176"/>
                </a:cubicBezTo>
                <a:cubicBezTo>
                  <a:pt x="555038" y="745094"/>
                  <a:pt x="330068" y="739339"/>
                  <a:pt x="125532" y="753176"/>
                </a:cubicBezTo>
                <a:cubicBezTo>
                  <a:pt x="58590" y="750911"/>
                  <a:pt x="1508" y="693543"/>
                  <a:pt x="0" y="627644"/>
                </a:cubicBezTo>
                <a:cubicBezTo>
                  <a:pt x="19174" y="400297"/>
                  <a:pt x="6012" y="254133"/>
                  <a:pt x="0" y="125532"/>
                </a:cubicBezTo>
                <a:close/>
              </a:path>
              <a:path w="6225127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67814" y="-4343"/>
                  <a:pt x="629577" y="-333"/>
                  <a:pt x="789317" y="0"/>
                </a:cubicBezTo>
                <a:cubicBezTo>
                  <a:pt x="949058" y="333"/>
                  <a:pt x="1354550" y="13038"/>
                  <a:pt x="1572583" y="0"/>
                </a:cubicBezTo>
                <a:cubicBezTo>
                  <a:pt x="1790616" y="-13038"/>
                  <a:pt x="2021599" y="-31473"/>
                  <a:pt x="2355849" y="0"/>
                </a:cubicBezTo>
                <a:cubicBezTo>
                  <a:pt x="2690099" y="31473"/>
                  <a:pt x="2702047" y="-4403"/>
                  <a:pt x="2959893" y="0"/>
                </a:cubicBezTo>
                <a:cubicBezTo>
                  <a:pt x="3217739" y="4403"/>
                  <a:pt x="3445942" y="27637"/>
                  <a:pt x="3683418" y="0"/>
                </a:cubicBezTo>
                <a:cubicBezTo>
                  <a:pt x="3920895" y="-27637"/>
                  <a:pt x="4114421" y="4425"/>
                  <a:pt x="4466684" y="0"/>
                </a:cubicBezTo>
                <a:cubicBezTo>
                  <a:pt x="4818947" y="-4425"/>
                  <a:pt x="4941078" y="-24204"/>
                  <a:pt x="5070729" y="0"/>
                </a:cubicBezTo>
                <a:cubicBezTo>
                  <a:pt x="5200381" y="24204"/>
                  <a:pt x="5613188" y="-49249"/>
                  <a:pt x="6099595" y="0"/>
                </a:cubicBezTo>
                <a:cubicBezTo>
                  <a:pt x="6168493" y="2556"/>
                  <a:pt x="6230020" y="67414"/>
                  <a:pt x="6225127" y="125532"/>
                </a:cubicBezTo>
                <a:cubicBezTo>
                  <a:pt x="6202879" y="360848"/>
                  <a:pt x="6209215" y="469609"/>
                  <a:pt x="6225127" y="627644"/>
                </a:cubicBezTo>
                <a:cubicBezTo>
                  <a:pt x="6228842" y="700461"/>
                  <a:pt x="6164499" y="745247"/>
                  <a:pt x="6099595" y="753176"/>
                </a:cubicBezTo>
                <a:cubicBezTo>
                  <a:pt x="5876978" y="732411"/>
                  <a:pt x="5553839" y="717972"/>
                  <a:pt x="5376070" y="753176"/>
                </a:cubicBezTo>
                <a:cubicBezTo>
                  <a:pt x="5198302" y="788380"/>
                  <a:pt x="4946390" y="768583"/>
                  <a:pt x="4592804" y="753176"/>
                </a:cubicBezTo>
                <a:cubicBezTo>
                  <a:pt x="4239218" y="737769"/>
                  <a:pt x="4268383" y="760925"/>
                  <a:pt x="4048500" y="753176"/>
                </a:cubicBezTo>
                <a:cubicBezTo>
                  <a:pt x="3828617" y="745427"/>
                  <a:pt x="3531441" y="731222"/>
                  <a:pt x="3324975" y="753176"/>
                </a:cubicBezTo>
                <a:cubicBezTo>
                  <a:pt x="3118509" y="775130"/>
                  <a:pt x="2799513" y="767932"/>
                  <a:pt x="2601449" y="753176"/>
                </a:cubicBezTo>
                <a:cubicBezTo>
                  <a:pt x="2403385" y="738420"/>
                  <a:pt x="2204471" y="757483"/>
                  <a:pt x="2057146" y="753176"/>
                </a:cubicBezTo>
                <a:cubicBezTo>
                  <a:pt x="1909821" y="748869"/>
                  <a:pt x="1692642" y="723195"/>
                  <a:pt x="1333620" y="753176"/>
                </a:cubicBezTo>
                <a:cubicBezTo>
                  <a:pt x="974598" y="783157"/>
                  <a:pt x="1007280" y="728912"/>
                  <a:pt x="729576" y="753176"/>
                </a:cubicBezTo>
                <a:cubicBezTo>
                  <a:pt x="451872" y="777440"/>
                  <a:pt x="256020" y="723393"/>
                  <a:pt x="125532" y="753176"/>
                </a:cubicBezTo>
                <a:cubicBezTo>
                  <a:pt x="54378" y="753122"/>
                  <a:pt x="-3725" y="689151"/>
                  <a:pt x="0" y="627644"/>
                </a:cubicBezTo>
                <a:cubicBezTo>
                  <a:pt x="4930" y="407029"/>
                  <a:pt x="23741" y="248069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إكسون موبيل : </a:t>
            </a:r>
            <a:r>
              <a:rPr lang="ar-EG" sz="1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تعتبر إكسون موبيل من أكبر شركات النفط والغاز في العالم وتحقق تدفقات نقدية كبيرة من عمليات الاستكشاف والإنتاج</a:t>
            </a:r>
            <a:endParaRPr lang="en-US" sz="1600" b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1E5C66-E61C-712E-35BF-F6B978C480FC}"/>
              </a:ext>
            </a:extLst>
          </p:cNvPr>
          <p:cNvSpPr/>
          <p:nvPr/>
        </p:nvSpPr>
        <p:spPr>
          <a:xfrm>
            <a:off x="3553998" y="2505417"/>
            <a:ext cx="6321085" cy="753176"/>
          </a:xfrm>
          <a:custGeom>
            <a:avLst/>
            <a:gdLst>
              <a:gd name="connsiteX0" fmla="*/ 0 w 6321085"/>
              <a:gd name="connsiteY0" fmla="*/ 125532 h 753176"/>
              <a:gd name="connsiteX1" fmla="*/ 125532 w 6321085"/>
              <a:gd name="connsiteY1" fmla="*/ 0 h 753176"/>
              <a:gd name="connsiteX2" fmla="*/ 678578 w 6321085"/>
              <a:gd name="connsiteY2" fmla="*/ 0 h 753176"/>
              <a:gd name="connsiteX3" fmla="*/ 1231625 w 6321085"/>
              <a:gd name="connsiteY3" fmla="*/ 0 h 753176"/>
              <a:gd name="connsiteX4" fmla="*/ 1906071 w 6321085"/>
              <a:gd name="connsiteY4" fmla="*/ 0 h 753176"/>
              <a:gd name="connsiteX5" fmla="*/ 2519818 w 6321085"/>
              <a:gd name="connsiteY5" fmla="*/ 0 h 753176"/>
              <a:gd name="connsiteX6" fmla="*/ 3012164 w 6321085"/>
              <a:gd name="connsiteY6" fmla="*/ 0 h 753176"/>
              <a:gd name="connsiteX7" fmla="*/ 3808011 w 6321085"/>
              <a:gd name="connsiteY7" fmla="*/ 0 h 753176"/>
              <a:gd name="connsiteX8" fmla="*/ 4300358 w 6321085"/>
              <a:gd name="connsiteY8" fmla="*/ 0 h 753176"/>
              <a:gd name="connsiteX9" fmla="*/ 5035505 w 6321085"/>
              <a:gd name="connsiteY9" fmla="*/ 0 h 753176"/>
              <a:gd name="connsiteX10" fmla="*/ 6195553 w 6321085"/>
              <a:gd name="connsiteY10" fmla="*/ 0 h 753176"/>
              <a:gd name="connsiteX11" fmla="*/ 6321085 w 6321085"/>
              <a:gd name="connsiteY11" fmla="*/ 125532 h 753176"/>
              <a:gd name="connsiteX12" fmla="*/ 6321085 w 6321085"/>
              <a:gd name="connsiteY12" fmla="*/ 627644 h 753176"/>
              <a:gd name="connsiteX13" fmla="*/ 6195553 w 6321085"/>
              <a:gd name="connsiteY13" fmla="*/ 753176 h 753176"/>
              <a:gd name="connsiteX14" fmla="*/ 5703207 w 6321085"/>
              <a:gd name="connsiteY14" fmla="*/ 753176 h 753176"/>
              <a:gd name="connsiteX15" fmla="*/ 4907360 w 6321085"/>
              <a:gd name="connsiteY15" fmla="*/ 753176 h 753176"/>
              <a:gd name="connsiteX16" fmla="*/ 4172213 w 6321085"/>
              <a:gd name="connsiteY16" fmla="*/ 753176 h 753176"/>
              <a:gd name="connsiteX17" fmla="*/ 3437066 w 6321085"/>
              <a:gd name="connsiteY17" fmla="*/ 753176 h 753176"/>
              <a:gd name="connsiteX18" fmla="*/ 2823319 w 6321085"/>
              <a:gd name="connsiteY18" fmla="*/ 753176 h 753176"/>
              <a:gd name="connsiteX19" fmla="*/ 2027472 w 6321085"/>
              <a:gd name="connsiteY19" fmla="*/ 753176 h 753176"/>
              <a:gd name="connsiteX20" fmla="*/ 1231625 w 6321085"/>
              <a:gd name="connsiteY20" fmla="*/ 753176 h 753176"/>
              <a:gd name="connsiteX21" fmla="*/ 739279 w 6321085"/>
              <a:gd name="connsiteY21" fmla="*/ 753176 h 753176"/>
              <a:gd name="connsiteX22" fmla="*/ 125532 w 6321085"/>
              <a:gd name="connsiteY22" fmla="*/ 753176 h 753176"/>
              <a:gd name="connsiteX23" fmla="*/ 0 w 6321085"/>
              <a:gd name="connsiteY23" fmla="*/ 627644 h 753176"/>
              <a:gd name="connsiteX24" fmla="*/ 0 w 6321085"/>
              <a:gd name="connsiteY24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21085" h="753176" fill="none" extrusionOk="0">
                <a:moveTo>
                  <a:pt x="0" y="125532"/>
                </a:moveTo>
                <a:cubicBezTo>
                  <a:pt x="1258" y="47943"/>
                  <a:pt x="54352" y="-1016"/>
                  <a:pt x="125532" y="0"/>
                </a:cubicBezTo>
                <a:cubicBezTo>
                  <a:pt x="326411" y="-24638"/>
                  <a:pt x="419134" y="-21932"/>
                  <a:pt x="678578" y="0"/>
                </a:cubicBezTo>
                <a:cubicBezTo>
                  <a:pt x="938022" y="21932"/>
                  <a:pt x="967354" y="19946"/>
                  <a:pt x="1231625" y="0"/>
                </a:cubicBezTo>
                <a:cubicBezTo>
                  <a:pt x="1495896" y="-19946"/>
                  <a:pt x="1640360" y="29840"/>
                  <a:pt x="1906071" y="0"/>
                </a:cubicBezTo>
                <a:cubicBezTo>
                  <a:pt x="2171782" y="-29840"/>
                  <a:pt x="2256837" y="-22783"/>
                  <a:pt x="2519818" y="0"/>
                </a:cubicBezTo>
                <a:cubicBezTo>
                  <a:pt x="2782799" y="22783"/>
                  <a:pt x="2840662" y="-14509"/>
                  <a:pt x="3012164" y="0"/>
                </a:cubicBezTo>
                <a:cubicBezTo>
                  <a:pt x="3183666" y="14509"/>
                  <a:pt x="3483730" y="-21445"/>
                  <a:pt x="3808011" y="0"/>
                </a:cubicBezTo>
                <a:cubicBezTo>
                  <a:pt x="4132292" y="21445"/>
                  <a:pt x="4059927" y="-17096"/>
                  <a:pt x="4300358" y="0"/>
                </a:cubicBezTo>
                <a:cubicBezTo>
                  <a:pt x="4540789" y="17096"/>
                  <a:pt x="4806229" y="16442"/>
                  <a:pt x="5035505" y="0"/>
                </a:cubicBezTo>
                <a:cubicBezTo>
                  <a:pt x="5264781" y="-16442"/>
                  <a:pt x="5619698" y="-6026"/>
                  <a:pt x="6195553" y="0"/>
                </a:cubicBezTo>
                <a:cubicBezTo>
                  <a:pt x="6265818" y="-9032"/>
                  <a:pt x="6316980" y="57512"/>
                  <a:pt x="6321085" y="125532"/>
                </a:cubicBezTo>
                <a:cubicBezTo>
                  <a:pt x="6345951" y="317846"/>
                  <a:pt x="6299141" y="514688"/>
                  <a:pt x="6321085" y="627644"/>
                </a:cubicBezTo>
                <a:cubicBezTo>
                  <a:pt x="6307699" y="702310"/>
                  <a:pt x="6273786" y="759931"/>
                  <a:pt x="6195553" y="753176"/>
                </a:cubicBezTo>
                <a:cubicBezTo>
                  <a:pt x="6049381" y="768949"/>
                  <a:pt x="5878060" y="738079"/>
                  <a:pt x="5703207" y="753176"/>
                </a:cubicBezTo>
                <a:cubicBezTo>
                  <a:pt x="5528354" y="768273"/>
                  <a:pt x="5182949" y="773094"/>
                  <a:pt x="4907360" y="753176"/>
                </a:cubicBezTo>
                <a:cubicBezTo>
                  <a:pt x="4631771" y="733258"/>
                  <a:pt x="4361819" y="769381"/>
                  <a:pt x="4172213" y="753176"/>
                </a:cubicBezTo>
                <a:cubicBezTo>
                  <a:pt x="3982607" y="736971"/>
                  <a:pt x="3749609" y="777923"/>
                  <a:pt x="3437066" y="753176"/>
                </a:cubicBezTo>
                <a:cubicBezTo>
                  <a:pt x="3124523" y="728429"/>
                  <a:pt x="2969977" y="748994"/>
                  <a:pt x="2823319" y="753176"/>
                </a:cubicBezTo>
                <a:cubicBezTo>
                  <a:pt x="2676661" y="757358"/>
                  <a:pt x="2272528" y="772240"/>
                  <a:pt x="2027472" y="753176"/>
                </a:cubicBezTo>
                <a:cubicBezTo>
                  <a:pt x="1782416" y="734112"/>
                  <a:pt x="1478706" y="736494"/>
                  <a:pt x="1231625" y="753176"/>
                </a:cubicBezTo>
                <a:cubicBezTo>
                  <a:pt x="984544" y="769858"/>
                  <a:pt x="964333" y="750964"/>
                  <a:pt x="739279" y="753176"/>
                </a:cubicBezTo>
                <a:cubicBezTo>
                  <a:pt x="514225" y="755388"/>
                  <a:pt x="283982" y="756159"/>
                  <a:pt x="125532" y="753176"/>
                </a:cubicBezTo>
                <a:cubicBezTo>
                  <a:pt x="58590" y="750911"/>
                  <a:pt x="1508" y="693543"/>
                  <a:pt x="0" y="627644"/>
                </a:cubicBezTo>
                <a:cubicBezTo>
                  <a:pt x="19174" y="400297"/>
                  <a:pt x="6012" y="254133"/>
                  <a:pt x="0" y="125532"/>
                </a:cubicBezTo>
                <a:close/>
              </a:path>
              <a:path w="6321085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423696" y="10686"/>
                  <a:pt x="489237" y="-7331"/>
                  <a:pt x="799979" y="0"/>
                </a:cubicBezTo>
                <a:cubicBezTo>
                  <a:pt x="1110721" y="7331"/>
                  <a:pt x="1330365" y="13103"/>
                  <a:pt x="1595826" y="0"/>
                </a:cubicBezTo>
                <a:cubicBezTo>
                  <a:pt x="1861287" y="-13103"/>
                  <a:pt x="2128812" y="37780"/>
                  <a:pt x="2391673" y="0"/>
                </a:cubicBezTo>
                <a:cubicBezTo>
                  <a:pt x="2654534" y="-37780"/>
                  <a:pt x="2813004" y="22990"/>
                  <a:pt x="3005420" y="0"/>
                </a:cubicBezTo>
                <a:cubicBezTo>
                  <a:pt x="3197836" y="-22990"/>
                  <a:pt x="3449484" y="8689"/>
                  <a:pt x="3740567" y="0"/>
                </a:cubicBezTo>
                <a:cubicBezTo>
                  <a:pt x="4031650" y="-8689"/>
                  <a:pt x="4287939" y="-1514"/>
                  <a:pt x="4536414" y="0"/>
                </a:cubicBezTo>
                <a:cubicBezTo>
                  <a:pt x="4784889" y="1514"/>
                  <a:pt x="4932210" y="-14061"/>
                  <a:pt x="5150160" y="0"/>
                </a:cubicBezTo>
                <a:cubicBezTo>
                  <a:pt x="5368110" y="14061"/>
                  <a:pt x="5941580" y="-9302"/>
                  <a:pt x="6195553" y="0"/>
                </a:cubicBezTo>
                <a:cubicBezTo>
                  <a:pt x="6264451" y="2556"/>
                  <a:pt x="6325978" y="67414"/>
                  <a:pt x="6321085" y="125532"/>
                </a:cubicBezTo>
                <a:cubicBezTo>
                  <a:pt x="6298837" y="360848"/>
                  <a:pt x="6305173" y="469609"/>
                  <a:pt x="6321085" y="627644"/>
                </a:cubicBezTo>
                <a:cubicBezTo>
                  <a:pt x="6324800" y="700461"/>
                  <a:pt x="6260457" y="745247"/>
                  <a:pt x="6195553" y="753176"/>
                </a:cubicBezTo>
                <a:cubicBezTo>
                  <a:pt x="5926442" y="756252"/>
                  <a:pt x="5725207" y="740643"/>
                  <a:pt x="5460406" y="753176"/>
                </a:cubicBezTo>
                <a:cubicBezTo>
                  <a:pt x="5195605" y="765709"/>
                  <a:pt x="4922646" y="739544"/>
                  <a:pt x="4664559" y="753176"/>
                </a:cubicBezTo>
                <a:cubicBezTo>
                  <a:pt x="4406472" y="766808"/>
                  <a:pt x="4372708" y="733228"/>
                  <a:pt x="4111512" y="753176"/>
                </a:cubicBezTo>
                <a:cubicBezTo>
                  <a:pt x="3850316" y="773124"/>
                  <a:pt x="3559013" y="759082"/>
                  <a:pt x="3376365" y="753176"/>
                </a:cubicBezTo>
                <a:cubicBezTo>
                  <a:pt x="3193717" y="747270"/>
                  <a:pt x="2997054" y="773112"/>
                  <a:pt x="2641218" y="753176"/>
                </a:cubicBezTo>
                <a:cubicBezTo>
                  <a:pt x="2285382" y="733240"/>
                  <a:pt x="2249526" y="756708"/>
                  <a:pt x="2088172" y="753176"/>
                </a:cubicBezTo>
                <a:cubicBezTo>
                  <a:pt x="1926818" y="749644"/>
                  <a:pt x="1652525" y="750417"/>
                  <a:pt x="1353025" y="753176"/>
                </a:cubicBezTo>
                <a:cubicBezTo>
                  <a:pt x="1053525" y="755935"/>
                  <a:pt x="990615" y="773371"/>
                  <a:pt x="739279" y="753176"/>
                </a:cubicBezTo>
                <a:cubicBezTo>
                  <a:pt x="487943" y="732981"/>
                  <a:pt x="313164" y="748075"/>
                  <a:pt x="125532" y="753176"/>
                </a:cubicBezTo>
                <a:cubicBezTo>
                  <a:pt x="54378" y="753122"/>
                  <a:pt x="-3725" y="689151"/>
                  <a:pt x="0" y="627644"/>
                </a:cubicBezTo>
                <a:cubicBezTo>
                  <a:pt x="4930" y="407029"/>
                  <a:pt x="23741" y="248069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شيفرون : </a:t>
            </a:r>
            <a:r>
              <a:rPr lang="ar-EG" sz="1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شركة أخرى رائدة في مجال النفط والغاز وتتميز بتدفق نقدي قوي من عملياتها العالمية</a:t>
            </a:r>
            <a:endParaRPr lang="en-US" sz="1600" b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2AE70D-4792-15BB-4ABB-543A114B5FCC}"/>
              </a:ext>
            </a:extLst>
          </p:cNvPr>
          <p:cNvSpPr/>
          <p:nvPr/>
        </p:nvSpPr>
        <p:spPr>
          <a:xfrm>
            <a:off x="10399986" y="4045461"/>
            <a:ext cx="1530754" cy="753176"/>
          </a:xfrm>
          <a:custGeom>
            <a:avLst/>
            <a:gdLst>
              <a:gd name="connsiteX0" fmla="*/ 0 w 1530754"/>
              <a:gd name="connsiteY0" fmla="*/ 125532 h 753176"/>
              <a:gd name="connsiteX1" fmla="*/ 125532 w 1530754"/>
              <a:gd name="connsiteY1" fmla="*/ 0 h 753176"/>
              <a:gd name="connsiteX2" fmla="*/ 739783 w 1530754"/>
              <a:gd name="connsiteY2" fmla="*/ 0 h 753176"/>
              <a:gd name="connsiteX3" fmla="*/ 1405222 w 1530754"/>
              <a:gd name="connsiteY3" fmla="*/ 0 h 753176"/>
              <a:gd name="connsiteX4" fmla="*/ 1530754 w 1530754"/>
              <a:gd name="connsiteY4" fmla="*/ 125532 h 753176"/>
              <a:gd name="connsiteX5" fmla="*/ 1530754 w 1530754"/>
              <a:gd name="connsiteY5" fmla="*/ 627644 h 753176"/>
              <a:gd name="connsiteX6" fmla="*/ 1405222 w 1530754"/>
              <a:gd name="connsiteY6" fmla="*/ 753176 h 753176"/>
              <a:gd name="connsiteX7" fmla="*/ 790971 w 1530754"/>
              <a:gd name="connsiteY7" fmla="*/ 753176 h 753176"/>
              <a:gd name="connsiteX8" fmla="*/ 125532 w 1530754"/>
              <a:gd name="connsiteY8" fmla="*/ 753176 h 753176"/>
              <a:gd name="connsiteX9" fmla="*/ 0 w 1530754"/>
              <a:gd name="connsiteY9" fmla="*/ 627644 h 753176"/>
              <a:gd name="connsiteX10" fmla="*/ 0 w 1530754"/>
              <a:gd name="connsiteY10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0754" h="753176" fill="none" extrusionOk="0">
                <a:moveTo>
                  <a:pt x="0" y="125532"/>
                </a:moveTo>
                <a:cubicBezTo>
                  <a:pt x="-7228" y="71012"/>
                  <a:pt x="43752" y="7588"/>
                  <a:pt x="125532" y="0"/>
                </a:cubicBezTo>
                <a:cubicBezTo>
                  <a:pt x="375002" y="23959"/>
                  <a:pt x="569319" y="-5001"/>
                  <a:pt x="739783" y="0"/>
                </a:cubicBezTo>
                <a:cubicBezTo>
                  <a:pt x="910247" y="5001"/>
                  <a:pt x="1180305" y="-21008"/>
                  <a:pt x="1405222" y="0"/>
                </a:cubicBezTo>
                <a:cubicBezTo>
                  <a:pt x="1475976" y="-9565"/>
                  <a:pt x="1534028" y="57044"/>
                  <a:pt x="1530754" y="125532"/>
                </a:cubicBezTo>
                <a:cubicBezTo>
                  <a:pt x="1548344" y="321755"/>
                  <a:pt x="1522387" y="500316"/>
                  <a:pt x="1530754" y="627644"/>
                </a:cubicBezTo>
                <a:cubicBezTo>
                  <a:pt x="1521758" y="696090"/>
                  <a:pt x="1477370" y="751790"/>
                  <a:pt x="1405222" y="753176"/>
                </a:cubicBezTo>
                <a:cubicBezTo>
                  <a:pt x="1267719" y="770474"/>
                  <a:pt x="1065899" y="749812"/>
                  <a:pt x="790971" y="753176"/>
                </a:cubicBezTo>
                <a:cubicBezTo>
                  <a:pt x="516043" y="756540"/>
                  <a:pt x="449191" y="738770"/>
                  <a:pt x="125532" y="753176"/>
                </a:cubicBezTo>
                <a:cubicBezTo>
                  <a:pt x="50760" y="760837"/>
                  <a:pt x="10316" y="695720"/>
                  <a:pt x="0" y="627644"/>
                </a:cubicBezTo>
                <a:cubicBezTo>
                  <a:pt x="6664" y="441018"/>
                  <a:pt x="-17597" y="315875"/>
                  <a:pt x="0" y="125532"/>
                </a:cubicBezTo>
                <a:close/>
              </a:path>
              <a:path w="1530754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57880" y="-5009"/>
                  <a:pt x="508342" y="-11623"/>
                  <a:pt x="765377" y="0"/>
                </a:cubicBezTo>
                <a:cubicBezTo>
                  <a:pt x="1022412" y="11623"/>
                  <a:pt x="1202166" y="13299"/>
                  <a:pt x="1405222" y="0"/>
                </a:cubicBezTo>
                <a:cubicBezTo>
                  <a:pt x="1465696" y="-9792"/>
                  <a:pt x="1536032" y="53994"/>
                  <a:pt x="1530754" y="125532"/>
                </a:cubicBezTo>
                <a:cubicBezTo>
                  <a:pt x="1514781" y="302739"/>
                  <a:pt x="1533165" y="439675"/>
                  <a:pt x="1530754" y="627644"/>
                </a:cubicBezTo>
                <a:cubicBezTo>
                  <a:pt x="1522125" y="708936"/>
                  <a:pt x="1487906" y="750363"/>
                  <a:pt x="1405222" y="753176"/>
                </a:cubicBezTo>
                <a:cubicBezTo>
                  <a:pt x="1149647" y="762933"/>
                  <a:pt x="1027089" y="759192"/>
                  <a:pt x="790971" y="753176"/>
                </a:cubicBezTo>
                <a:cubicBezTo>
                  <a:pt x="554853" y="747160"/>
                  <a:pt x="433804" y="756890"/>
                  <a:pt x="125532" y="753176"/>
                </a:cubicBezTo>
                <a:cubicBezTo>
                  <a:pt x="59202" y="757856"/>
                  <a:pt x="-2153" y="706790"/>
                  <a:pt x="0" y="627644"/>
                </a:cubicBezTo>
                <a:cubicBezTo>
                  <a:pt x="-4159" y="392267"/>
                  <a:pt x="-7632" y="346742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التجزئة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7A2EC4A-76FC-73D9-3F52-CAA6DDF97C04}"/>
              </a:ext>
            </a:extLst>
          </p:cNvPr>
          <p:cNvSpPr/>
          <p:nvPr/>
        </p:nvSpPr>
        <p:spPr>
          <a:xfrm>
            <a:off x="3738679" y="4115967"/>
            <a:ext cx="6364765" cy="753176"/>
          </a:xfrm>
          <a:custGeom>
            <a:avLst/>
            <a:gdLst>
              <a:gd name="connsiteX0" fmla="*/ 0 w 6364765"/>
              <a:gd name="connsiteY0" fmla="*/ 125532 h 753176"/>
              <a:gd name="connsiteX1" fmla="*/ 125532 w 6364765"/>
              <a:gd name="connsiteY1" fmla="*/ 0 h 753176"/>
              <a:gd name="connsiteX2" fmla="*/ 682558 w 6364765"/>
              <a:gd name="connsiteY2" fmla="*/ 0 h 753176"/>
              <a:gd name="connsiteX3" fmla="*/ 1239584 w 6364765"/>
              <a:gd name="connsiteY3" fmla="*/ 0 h 753176"/>
              <a:gd name="connsiteX4" fmla="*/ 1918884 w 6364765"/>
              <a:gd name="connsiteY4" fmla="*/ 0 h 753176"/>
              <a:gd name="connsiteX5" fmla="*/ 2537047 w 6364765"/>
              <a:gd name="connsiteY5" fmla="*/ 0 h 753176"/>
              <a:gd name="connsiteX6" fmla="*/ 3032936 w 6364765"/>
              <a:gd name="connsiteY6" fmla="*/ 0 h 753176"/>
              <a:gd name="connsiteX7" fmla="*/ 3834511 w 6364765"/>
              <a:gd name="connsiteY7" fmla="*/ 0 h 753176"/>
              <a:gd name="connsiteX8" fmla="*/ 4330400 w 6364765"/>
              <a:gd name="connsiteY8" fmla="*/ 0 h 753176"/>
              <a:gd name="connsiteX9" fmla="*/ 5070837 w 6364765"/>
              <a:gd name="connsiteY9" fmla="*/ 0 h 753176"/>
              <a:gd name="connsiteX10" fmla="*/ 6239233 w 6364765"/>
              <a:gd name="connsiteY10" fmla="*/ 0 h 753176"/>
              <a:gd name="connsiteX11" fmla="*/ 6364765 w 6364765"/>
              <a:gd name="connsiteY11" fmla="*/ 125532 h 753176"/>
              <a:gd name="connsiteX12" fmla="*/ 6364765 w 6364765"/>
              <a:gd name="connsiteY12" fmla="*/ 627644 h 753176"/>
              <a:gd name="connsiteX13" fmla="*/ 6239233 w 6364765"/>
              <a:gd name="connsiteY13" fmla="*/ 753176 h 753176"/>
              <a:gd name="connsiteX14" fmla="*/ 5743344 w 6364765"/>
              <a:gd name="connsiteY14" fmla="*/ 753176 h 753176"/>
              <a:gd name="connsiteX15" fmla="*/ 4941770 w 6364765"/>
              <a:gd name="connsiteY15" fmla="*/ 753176 h 753176"/>
              <a:gd name="connsiteX16" fmla="*/ 4201333 w 6364765"/>
              <a:gd name="connsiteY16" fmla="*/ 753176 h 753176"/>
              <a:gd name="connsiteX17" fmla="*/ 3460896 w 6364765"/>
              <a:gd name="connsiteY17" fmla="*/ 753176 h 753176"/>
              <a:gd name="connsiteX18" fmla="*/ 2842732 w 6364765"/>
              <a:gd name="connsiteY18" fmla="*/ 753176 h 753176"/>
              <a:gd name="connsiteX19" fmla="*/ 2041158 w 6364765"/>
              <a:gd name="connsiteY19" fmla="*/ 753176 h 753176"/>
              <a:gd name="connsiteX20" fmla="*/ 1239584 w 6364765"/>
              <a:gd name="connsiteY20" fmla="*/ 753176 h 753176"/>
              <a:gd name="connsiteX21" fmla="*/ 743695 w 6364765"/>
              <a:gd name="connsiteY21" fmla="*/ 753176 h 753176"/>
              <a:gd name="connsiteX22" fmla="*/ 125532 w 6364765"/>
              <a:gd name="connsiteY22" fmla="*/ 753176 h 753176"/>
              <a:gd name="connsiteX23" fmla="*/ 0 w 6364765"/>
              <a:gd name="connsiteY23" fmla="*/ 627644 h 753176"/>
              <a:gd name="connsiteX24" fmla="*/ 0 w 6364765"/>
              <a:gd name="connsiteY24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64765" h="753176" fill="none" extrusionOk="0">
                <a:moveTo>
                  <a:pt x="0" y="125532"/>
                </a:moveTo>
                <a:cubicBezTo>
                  <a:pt x="1258" y="47943"/>
                  <a:pt x="54352" y="-1016"/>
                  <a:pt x="125532" y="0"/>
                </a:cubicBezTo>
                <a:cubicBezTo>
                  <a:pt x="387364" y="-23017"/>
                  <a:pt x="502365" y="-15506"/>
                  <a:pt x="682558" y="0"/>
                </a:cubicBezTo>
                <a:cubicBezTo>
                  <a:pt x="862751" y="15506"/>
                  <a:pt x="964735" y="-14832"/>
                  <a:pt x="1239584" y="0"/>
                </a:cubicBezTo>
                <a:cubicBezTo>
                  <a:pt x="1514433" y="14832"/>
                  <a:pt x="1700327" y="10000"/>
                  <a:pt x="1918884" y="0"/>
                </a:cubicBezTo>
                <a:cubicBezTo>
                  <a:pt x="2137441" y="-10000"/>
                  <a:pt x="2391486" y="12581"/>
                  <a:pt x="2537047" y="0"/>
                </a:cubicBezTo>
                <a:cubicBezTo>
                  <a:pt x="2682608" y="-12581"/>
                  <a:pt x="2914829" y="-18194"/>
                  <a:pt x="3032936" y="0"/>
                </a:cubicBezTo>
                <a:cubicBezTo>
                  <a:pt x="3151043" y="18194"/>
                  <a:pt x="3519064" y="27517"/>
                  <a:pt x="3834511" y="0"/>
                </a:cubicBezTo>
                <a:cubicBezTo>
                  <a:pt x="4149959" y="-27517"/>
                  <a:pt x="4184213" y="-23996"/>
                  <a:pt x="4330400" y="0"/>
                </a:cubicBezTo>
                <a:cubicBezTo>
                  <a:pt x="4476587" y="23996"/>
                  <a:pt x="4738086" y="-5252"/>
                  <a:pt x="5070837" y="0"/>
                </a:cubicBezTo>
                <a:cubicBezTo>
                  <a:pt x="5403588" y="5252"/>
                  <a:pt x="5923138" y="-6061"/>
                  <a:pt x="6239233" y="0"/>
                </a:cubicBezTo>
                <a:cubicBezTo>
                  <a:pt x="6309498" y="-9032"/>
                  <a:pt x="6360660" y="57512"/>
                  <a:pt x="6364765" y="125532"/>
                </a:cubicBezTo>
                <a:cubicBezTo>
                  <a:pt x="6389631" y="317846"/>
                  <a:pt x="6342821" y="514688"/>
                  <a:pt x="6364765" y="627644"/>
                </a:cubicBezTo>
                <a:cubicBezTo>
                  <a:pt x="6351379" y="702310"/>
                  <a:pt x="6317466" y="759931"/>
                  <a:pt x="6239233" y="753176"/>
                </a:cubicBezTo>
                <a:cubicBezTo>
                  <a:pt x="6042128" y="729068"/>
                  <a:pt x="5850114" y="772993"/>
                  <a:pt x="5743344" y="753176"/>
                </a:cubicBezTo>
                <a:cubicBezTo>
                  <a:pt x="5636574" y="733359"/>
                  <a:pt x="5244092" y="764279"/>
                  <a:pt x="4941770" y="753176"/>
                </a:cubicBezTo>
                <a:cubicBezTo>
                  <a:pt x="4639448" y="742073"/>
                  <a:pt x="4370641" y="775830"/>
                  <a:pt x="4201333" y="753176"/>
                </a:cubicBezTo>
                <a:cubicBezTo>
                  <a:pt x="4032025" y="730522"/>
                  <a:pt x="3770167" y="781902"/>
                  <a:pt x="3460896" y="753176"/>
                </a:cubicBezTo>
                <a:cubicBezTo>
                  <a:pt x="3151625" y="724450"/>
                  <a:pt x="2980193" y="768881"/>
                  <a:pt x="2842732" y="753176"/>
                </a:cubicBezTo>
                <a:cubicBezTo>
                  <a:pt x="2705271" y="737471"/>
                  <a:pt x="2438246" y="771311"/>
                  <a:pt x="2041158" y="753176"/>
                </a:cubicBezTo>
                <a:cubicBezTo>
                  <a:pt x="1644070" y="735041"/>
                  <a:pt x="1455225" y="727865"/>
                  <a:pt x="1239584" y="753176"/>
                </a:cubicBezTo>
                <a:cubicBezTo>
                  <a:pt x="1023943" y="778487"/>
                  <a:pt x="888064" y="767746"/>
                  <a:pt x="743695" y="753176"/>
                </a:cubicBezTo>
                <a:cubicBezTo>
                  <a:pt x="599326" y="738606"/>
                  <a:pt x="352432" y="765124"/>
                  <a:pt x="125532" y="753176"/>
                </a:cubicBezTo>
                <a:cubicBezTo>
                  <a:pt x="58590" y="750911"/>
                  <a:pt x="1508" y="693543"/>
                  <a:pt x="0" y="627644"/>
                </a:cubicBezTo>
                <a:cubicBezTo>
                  <a:pt x="19174" y="400297"/>
                  <a:pt x="6012" y="254133"/>
                  <a:pt x="0" y="125532"/>
                </a:cubicBezTo>
                <a:close/>
              </a:path>
              <a:path w="6364765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65344" y="-27412"/>
                  <a:pt x="477867" y="-20222"/>
                  <a:pt x="804832" y="0"/>
                </a:cubicBezTo>
                <a:cubicBezTo>
                  <a:pt x="1131797" y="20222"/>
                  <a:pt x="1339511" y="-35360"/>
                  <a:pt x="1606406" y="0"/>
                </a:cubicBezTo>
                <a:cubicBezTo>
                  <a:pt x="1873301" y="35360"/>
                  <a:pt x="2069852" y="37708"/>
                  <a:pt x="2407980" y="0"/>
                </a:cubicBezTo>
                <a:cubicBezTo>
                  <a:pt x="2746108" y="-37708"/>
                  <a:pt x="2723810" y="5496"/>
                  <a:pt x="3026143" y="0"/>
                </a:cubicBezTo>
                <a:cubicBezTo>
                  <a:pt x="3328476" y="-5496"/>
                  <a:pt x="3539980" y="-23658"/>
                  <a:pt x="3766581" y="0"/>
                </a:cubicBezTo>
                <a:cubicBezTo>
                  <a:pt x="3993182" y="23658"/>
                  <a:pt x="4252776" y="23258"/>
                  <a:pt x="4568155" y="0"/>
                </a:cubicBezTo>
                <a:cubicBezTo>
                  <a:pt x="4883534" y="-23258"/>
                  <a:pt x="4939166" y="-3679"/>
                  <a:pt x="5186318" y="0"/>
                </a:cubicBezTo>
                <a:cubicBezTo>
                  <a:pt x="5433470" y="3679"/>
                  <a:pt x="5755939" y="26579"/>
                  <a:pt x="6239233" y="0"/>
                </a:cubicBezTo>
                <a:cubicBezTo>
                  <a:pt x="6308131" y="2556"/>
                  <a:pt x="6369658" y="67414"/>
                  <a:pt x="6364765" y="125532"/>
                </a:cubicBezTo>
                <a:cubicBezTo>
                  <a:pt x="6342517" y="360848"/>
                  <a:pt x="6348853" y="469609"/>
                  <a:pt x="6364765" y="627644"/>
                </a:cubicBezTo>
                <a:cubicBezTo>
                  <a:pt x="6368480" y="700461"/>
                  <a:pt x="6304137" y="745247"/>
                  <a:pt x="6239233" y="753176"/>
                </a:cubicBezTo>
                <a:cubicBezTo>
                  <a:pt x="5884605" y="731215"/>
                  <a:pt x="5771319" y="788959"/>
                  <a:pt x="5498796" y="753176"/>
                </a:cubicBezTo>
                <a:cubicBezTo>
                  <a:pt x="5226273" y="717393"/>
                  <a:pt x="4914231" y="735105"/>
                  <a:pt x="4697222" y="753176"/>
                </a:cubicBezTo>
                <a:cubicBezTo>
                  <a:pt x="4480213" y="771247"/>
                  <a:pt x="4259542" y="753329"/>
                  <a:pt x="4140196" y="753176"/>
                </a:cubicBezTo>
                <a:cubicBezTo>
                  <a:pt x="4020850" y="753023"/>
                  <a:pt x="3747932" y="734615"/>
                  <a:pt x="3399759" y="753176"/>
                </a:cubicBezTo>
                <a:cubicBezTo>
                  <a:pt x="3051586" y="771737"/>
                  <a:pt x="2871195" y="750059"/>
                  <a:pt x="2659321" y="753176"/>
                </a:cubicBezTo>
                <a:cubicBezTo>
                  <a:pt x="2447447" y="756293"/>
                  <a:pt x="2350073" y="748306"/>
                  <a:pt x="2102295" y="753176"/>
                </a:cubicBezTo>
                <a:cubicBezTo>
                  <a:pt x="1854517" y="758046"/>
                  <a:pt x="1520538" y="787962"/>
                  <a:pt x="1361858" y="753176"/>
                </a:cubicBezTo>
                <a:cubicBezTo>
                  <a:pt x="1203178" y="718390"/>
                  <a:pt x="988689" y="748023"/>
                  <a:pt x="743695" y="753176"/>
                </a:cubicBezTo>
                <a:cubicBezTo>
                  <a:pt x="498701" y="758329"/>
                  <a:pt x="326082" y="760504"/>
                  <a:pt x="125532" y="753176"/>
                </a:cubicBezTo>
                <a:cubicBezTo>
                  <a:pt x="54378" y="753122"/>
                  <a:pt x="-3725" y="689151"/>
                  <a:pt x="0" y="627644"/>
                </a:cubicBezTo>
                <a:cubicBezTo>
                  <a:pt x="4930" y="407029"/>
                  <a:pt x="23741" y="248069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AWS</a:t>
            </a:r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أمازون: </a:t>
            </a:r>
            <a:r>
              <a:rPr lang="ar-EG" sz="1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تحقق أمازون تدفقات نقدية ضخمة من مبيعاتها عبر الإنترنت وخدمات السحابة </a:t>
            </a:r>
            <a:endParaRPr lang="en-US" sz="1600" b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C71DB8-5835-26F8-C758-C63F1843A93C}"/>
              </a:ext>
            </a:extLst>
          </p:cNvPr>
          <p:cNvSpPr/>
          <p:nvPr/>
        </p:nvSpPr>
        <p:spPr>
          <a:xfrm>
            <a:off x="3860299" y="5218963"/>
            <a:ext cx="6303953" cy="753176"/>
          </a:xfrm>
          <a:custGeom>
            <a:avLst/>
            <a:gdLst>
              <a:gd name="connsiteX0" fmla="*/ 0 w 6303953"/>
              <a:gd name="connsiteY0" fmla="*/ 125532 h 753176"/>
              <a:gd name="connsiteX1" fmla="*/ 125532 w 6303953"/>
              <a:gd name="connsiteY1" fmla="*/ 0 h 753176"/>
              <a:gd name="connsiteX2" fmla="*/ 677017 w 6303953"/>
              <a:gd name="connsiteY2" fmla="*/ 0 h 753176"/>
              <a:gd name="connsiteX3" fmla="*/ 1228503 w 6303953"/>
              <a:gd name="connsiteY3" fmla="*/ 0 h 753176"/>
              <a:gd name="connsiteX4" fmla="*/ 1901046 w 6303953"/>
              <a:gd name="connsiteY4" fmla="*/ 0 h 753176"/>
              <a:gd name="connsiteX5" fmla="*/ 2513060 w 6303953"/>
              <a:gd name="connsiteY5" fmla="*/ 0 h 753176"/>
              <a:gd name="connsiteX6" fmla="*/ 3004017 w 6303953"/>
              <a:gd name="connsiteY6" fmla="*/ 0 h 753176"/>
              <a:gd name="connsiteX7" fmla="*/ 3797618 w 6303953"/>
              <a:gd name="connsiteY7" fmla="*/ 0 h 753176"/>
              <a:gd name="connsiteX8" fmla="*/ 4288575 w 6303953"/>
              <a:gd name="connsiteY8" fmla="*/ 0 h 753176"/>
              <a:gd name="connsiteX9" fmla="*/ 5021647 w 6303953"/>
              <a:gd name="connsiteY9" fmla="*/ 0 h 753176"/>
              <a:gd name="connsiteX10" fmla="*/ 6178421 w 6303953"/>
              <a:gd name="connsiteY10" fmla="*/ 0 h 753176"/>
              <a:gd name="connsiteX11" fmla="*/ 6303953 w 6303953"/>
              <a:gd name="connsiteY11" fmla="*/ 125532 h 753176"/>
              <a:gd name="connsiteX12" fmla="*/ 6303953 w 6303953"/>
              <a:gd name="connsiteY12" fmla="*/ 627644 h 753176"/>
              <a:gd name="connsiteX13" fmla="*/ 6178421 w 6303953"/>
              <a:gd name="connsiteY13" fmla="*/ 753176 h 753176"/>
              <a:gd name="connsiteX14" fmla="*/ 5687464 w 6303953"/>
              <a:gd name="connsiteY14" fmla="*/ 753176 h 753176"/>
              <a:gd name="connsiteX15" fmla="*/ 4893863 w 6303953"/>
              <a:gd name="connsiteY15" fmla="*/ 753176 h 753176"/>
              <a:gd name="connsiteX16" fmla="*/ 4160791 w 6303953"/>
              <a:gd name="connsiteY16" fmla="*/ 753176 h 753176"/>
              <a:gd name="connsiteX17" fmla="*/ 3427719 w 6303953"/>
              <a:gd name="connsiteY17" fmla="*/ 753176 h 753176"/>
              <a:gd name="connsiteX18" fmla="*/ 2815705 w 6303953"/>
              <a:gd name="connsiteY18" fmla="*/ 753176 h 753176"/>
              <a:gd name="connsiteX19" fmla="*/ 2022104 w 6303953"/>
              <a:gd name="connsiteY19" fmla="*/ 753176 h 753176"/>
              <a:gd name="connsiteX20" fmla="*/ 1228503 w 6303953"/>
              <a:gd name="connsiteY20" fmla="*/ 753176 h 753176"/>
              <a:gd name="connsiteX21" fmla="*/ 737546 w 6303953"/>
              <a:gd name="connsiteY21" fmla="*/ 753176 h 753176"/>
              <a:gd name="connsiteX22" fmla="*/ 125532 w 6303953"/>
              <a:gd name="connsiteY22" fmla="*/ 753176 h 753176"/>
              <a:gd name="connsiteX23" fmla="*/ 0 w 6303953"/>
              <a:gd name="connsiteY23" fmla="*/ 627644 h 753176"/>
              <a:gd name="connsiteX24" fmla="*/ 0 w 6303953"/>
              <a:gd name="connsiteY24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303953" h="753176" fill="none" extrusionOk="0">
                <a:moveTo>
                  <a:pt x="0" y="125532"/>
                </a:moveTo>
                <a:cubicBezTo>
                  <a:pt x="1258" y="47943"/>
                  <a:pt x="54352" y="-1016"/>
                  <a:pt x="125532" y="0"/>
                </a:cubicBezTo>
                <a:cubicBezTo>
                  <a:pt x="285278" y="-12818"/>
                  <a:pt x="441827" y="-8971"/>
                  <a:pt x="677017" y="0"/>
                </a:cubicBezTo>
                <a:cubicBezTo>
                  <a:pt x="912208" y="8971"/>
                  <a:pt x="1037677" y="-21417"/>
                  <a:pt x="1228503" y="0"/>
                </a:cubicBezTo>
                <a:cubicBezTo>
                  <a:pt x="1419329" y="21417"/>
                  <a:pt x="1642626" y="-21403"/>
                  <a:pt x="1901046" y="0"/>
                </a:cubicBezTo>
                <a:cubicBezTo>
                  <a:pt x="2159466" y="21403"/>
                  <a:pt x="2322963" y="-5258"/>
                  <a:pt x="2513060" y="0"/>
                </a:cubicBezTo>
                <a:cubicBezTo>
                  <a:pt x="2703157" y="5258"/>
                  <a:pt x="2812739" y="-18558"/>
                  <a:pt x="3004017" y="0"/>
                </a:cubicBezTo>
                <a:cubicBezTo>
                  <a:pt x="3195295" y="18558"/>
                  <a:pt x="3451060" y="-23103"/>
                  <a:pt x="3797618" y="0"/>
                </a:cubicBezTo>
                <a:cubicBezTo>
                  <a:pt x="4144176" y="23103"/>
                  <a:pt x="4132925" y="23643"/>
                  <a:pt x="4288575" y="0"/>
                </a:cubicBezTo>
                <a:cubicBezTo>
                  <a:pt x="4444225" y="-23643"/>
                  <a:pt x="4674613" y="-18055"/>
                  <a:pt x="5021647" y="0"/>
                </a:cubicBezTo>
                <a:cubicBezTo>
                  <a:pt x="5368681" y="18055"/>
                  <a:pt x="5825806" y="34152"/>
                  <a:pt x="6178421" y="0"/>
                </a:cubicBezTo>
                <a:cubicBezTo>
                  <a:pt x="6248686" y="-9032"/>
                  <a:pt x="6299848" y="57512"/>
                  <a:pt x="6303953" y="125532"/>
                </a:cubicBezTo>
                <a:cubicBezTo>
                  <a:pt x="6328819" y="317846"/>
                  <a:pt x="6282009" y="514688"/>
                  <a:pt x="6303953" y="627644"/>
                </a:cubicBezTo>
                <a:cubicBezTo>
                  <a:pt x="6290567" y="702310"/>
                  <a:pt x="6256654" y="759931"/>
                  <a:pt x="6178421" y="753176"/>
                </a:cubicBezTo>
                <a:cubicBezTo>
                  <a:pt x="6025439" y="736691"/>
                  <a:pt x="5883988" y="761816"/>
                  <a:pt x="5687464" y="753176"/>
                </a:cubicBezTo>
                <a:cubicBezTo>
                  <a:pt x="5490940" y="744536"/>
                  <a:pt x="5260649" y="761604"/>
                  <a:pt x="4893863" y="753176"/>
                </a:cubicBezTo>
                <a:cubicBezTo>
                  <a:pt x="4527077" y="744748"/>
                  <a:pt x="4329455" y="786962"/>
                  <a:pt x="4160791" y="753176"/>
                </a:cubicBezTo>
                <a:cubicBezTo>
                  <a:pt x="3992127" y="719390"/>
                  <a:pt x="3617132" y="733915"/>
                  <a:pt x="3427719" y="753176"/>
                </a:cubicBezTo>
                <a:cubicBezTo>
                  <a:pt x="3238306" y="772437"/>
                  <a:pt x="3078977" y="759660"/>
                  <a:pt x="2815705" y="753176"/>
                </a:cubicBezTo>
                <a:cubicBezTo>
                  <a:pt x="2552433" y="746692"/>
                  <a:pt x="2259751" y="717894"/>
                  <a:pt x="2022104" y="753176"/>
                </a:cubicBezTo>
                <a:cubicBezTo>
                  <a:pt x="1784457" y="788458"/>
                  <a:pt x="1450443" y="759448"/>
                  <a:pt x="1228503" y="753176"/>
                </a:cubicBezTo>
                <a:cubicBezTo>
                  <a:pt x="1006563" y="746904"/>
                  <a:pt x="903208" y="769320"/>
                  <a:pt x="737546" y="753176"/>
                </a:cubicBezTo>
                <a:cubicBezTo>
                  <a:pt x="571884" y="737032"/>
                  <a:pt x="297006" y="777857"/>
                  <a:pt x="125532" y="753176"/>
                </a:cubicBezTo>
                <a:cubicBezTo>
                  <a:pt x="58590" y="750911"/>
                  <a:pt x="1508" y="693543"/>
                  <a:pt x="0" y="627644"/>
                </a:cubicBezTo>
                <a:cubicBezTo>
                  <a:pt x="19174" y="400297"/>
                  <a:pt x="6012" y="254133"/>
                  <a:pt x="0" y="125532"/>
                </a:cubicBezTo>
                <a:close/>
              </a:path>
              <a:path w="6303953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310889" y="-18553"/>
                  <a:pt x="658431" y="409"/>
                  <a:pt x="798075" y="0"/>
                </a:cubicBezTo>
                <a:cubicBezTo>
                  <a:pt x="937719" y="-409"/>
                  <a:pt x="1343889" y="-17814"/>
                  <a:pt x="1591676" y="0"/>
                </a:cubicBezTo>
                <a:cubicBezTo>
                  <a:pt x="1839463" y="17814"/>
                  <a:pt x="2053004" y="31187"/>
                  <a:pt x="2385277" y="0"/>
                </a:cubicBezTo>
                <a:cubicBezTo>
                  <a:pt x="2717550" y="-31187"/>
                  <a:pt x="2787160" y="-9709"/>
                  <a:pt x="2997292" y="0"/>
                </a:cubicBezTo>
                <a:cubicBezTo>
                  <a:pt x="3207425" y="9709"/>
                  <a:pt x="3416977" y="-32586"/>
                  <a:pt x="3730364" y="0"/>
                </a:cubicBezTo>
                <a:cubicBezTo>
                  <a:pt x="4043751" y="32586"/>
                  <a:pt x="4363684" y="-26928"/>
                  <a:pt x="4523965" y="0"/>
                </a:cubicBezTo>
                <a:cubicBezTo>
                  <a:pt x="4684246" y="26928"/>
                  <a:pt x="5004205" y="1418"/>
                  <a:pt x="5135979" y="0"/>
                </a:cubicBezTo>
                <a:cubicBezTo>
                  <a:pt x="5267753" y="-1418"/>
                  <a:pt x="5720262" y="28024"/>
                  <a:pt x="6178421" y="0"/>
                </a:cubicBezTo>
                <a:cubicBezTo>
                  <a:pt x="6247319" y="2556"/>
                  <a:pt x="6308846" y="67414"/>
                  <a:pt x="6303953" y="125532"/>
                </a:cubicBezTo>
                <a:cubicBezTo>
                  <a:pt x="6281705" y="360848"/>
                  <a:pt x="6288041" y="469609"/>
                  <a:pt x="6303953" y="627644"/>
                </a:cubicBezTo>
                <a:cubicBezTo>
                  <a:pt x="6307668" y="700461"/>
                  <a:pt x="6243325" y="745247"/>
                  <a:pt x="6178421" y="753176"/>
                </a:cubicBezTo>
                <a:cubicBezTo>
                  <a:pt x="5860332" y="729772"/>
                  <a:pt x="5707961" y="762046"/>
                  <a:pt x="5445349" y="753176"/>
                </a:cubicBezTo>
                <a:cubicBezTo>
                  <a:pt x="5182737" y="744306"/>
                  <a:pt x="4984653" y="718469"/>
                  <a:pt x="4651748" y="753176"/>
                </a:cubicBezTo>
                <a:cubicBezTo>
                  <a:pt x="4318843" y="787883"/>
                  <a:pt x="4291982" y="752082"/>
                  <a:pt x="4100262" y="753176"/>
                </a:cubicBezTo>
                <a:cubicBezTo>
                  <a:pt x="3908542" y="754270"/>
                  <a:pt x="3634459" y="774405"/>
                  <a:pt x="3367190" y="753176"/>
                </a:cubicBezTo>
                <a:cubicBezTo>
                  <a:pt x="3099921" y="731947"/>
                  <a:pt x="2939230" y="724369"/>
                  <a:pt x="2634118" y="753176"/>
                </a:cubicBezTo>
                <a:cubicBezTo>
                  <a:pt x="2329006" y="781983"/>
                  <a:pt x="2235558" y="735439"/>
                  <a:pt x="2082633" y="753176"/>
                </a:cubicBezTo>
                <a:cubicBezTo>
                  <a:pt x="1929708" y="770913"/>
                  <a:pt x="1704718" y="739183"/>
                  <a:pt x="1349561" y="753176"/>
                </a:cubicBezTo>
                <a:cubicBezTo>
                  <a:pt x="994404" y="767169"/>
                  <a:pt x="868973" y="782034"/>
                  <a:pt x="737546" y="753176"/>
                </a:cubicBezTo>
                <a:cubicBezTo>
                  <a:pt x="606120" y="724318"/>
                  <a:pt x="351304" y="752788"/>
                  <a:pt x="125532" y="753176"/>
                </a:cubicBezTo>
                <a:cubicBezTo>
                  <a:pt x="54378" y="753122"/>
                  <a:pt x="-3725" y="689151"/>
                  <a:pt x="0" y="627644"/>
                </a:cubicBezTo>
                <a:cubicBezTo>
                  <a:pt x="4930" y="407029"/>
                  <a:pt x="23741" y="248069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وول مارت: </a:t>
            </a:r>
            <a:r>
              <a:rPr lang="ar-EG" sz="1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تتميز وول مارت بتدفقات نقدية قوية من مبيعات التجزئة الواسعة في المتاجر وعلى الإنترنت</a:t>
            </a:r>
            <a:endParaRPr lang="en-US" sz="1600" b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26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4690" y="6055466"/>
            <a:ext cx="1142245" cy="669925"/>
          </a:xfrm>
        </p:spPr>
        <p:txBody>
          <a:bodyPr/>
          <a:lstStyle/>
          <a:p>
            <a:pPr algn="ctr"/>
            <a:r>
              <a:rPr lang="ar-EG" sz="6000" dirty="0">
                <a:solidFill>
                  <a:schemeClr val="tx1"/>
                </a:solidFill>
              </a:rPr>
              <a:t>19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DE271-4AD3-9BEF-5596-3EEA7374F8BE}"/>
              </a:ext>
            </a:extLst>
          </p:cNvPr>
          <p:cNvSpPr txBox="1"/>
          <p:nvPr/>
        </p:nvSpPr>
        <p:spPr>
          <a:xfrm>
            <a:off x="9061020" y="132609"/>
            <a:ext cx="2384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200" b="1" dirty="0">
                <a:latin typeface="Cairo" panose="00000500000000000000" pitchFamily="2" charset="-78"/>
                <a:cs typeface="Cairo" panose="00000500000000000000" pitchFamily="2" charset="-78"/>
              </a:rPr>
              <a:t>أهمية دراسة التدفق النقدي</a:t>
            </a:r>
            <a:endParaRPr lang="en-US" sz="1200" b="1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FD9E27-24B4-56FF-171B-2AD73595A634}"/>
              </a:ext>
            </a:extLst>
          </p:cNvPr>
          <p:cNvSpPr/>
          <p:nvPr/>
        </p:nvSpPr>
        <p:spPr>
          <a:xfrm>
            <a:off x="3517963" y="200176"/>
            <a:ext cx="4396324" cy="610622"/>
          </a:xfrm>
          <a:custGeom>
            <a:avLst/>
            <a:gdLst>
              <a:gd name="connsiteX0" fmla="*/ 0 w 4396324"/>
              <a:gd name="connsiteY0" fmla="*/ 101772 h 610622"/>
              <a:gd name="connsiteX1" fmla="*/ 101772 w 4396324"/>
              <a:gd name="connsiteY1" fmla="*/ 0 h 610622"/>
              <a:gd name="connsiteX2" fmla="*/ 716713 w 4396324"/>
              <a:gd name="connsiteY2" fmla="*/ 0 h 610622"/>
              <a:gd name="connsiteX3" fmla="*/ 1499365 w 4396324"/>
              <a:gd name="connsiteY3" fmla="*/ 0 h 610622"/>
              <a:gd name="connsiteX4" fmla="*/ 2114306 w 4396324"/>
              <a:gd name="connsiteY4" fmla="*/ 0 h 610622"/>
              <a:gd name="connsiteX5" fmla="*/ 2729247 w 4396324"/>
              <a:gd name="connsiteY5" fmla="*/ 0 h 610622"/>
              <a:gd name="connsiteX6" fmla="*/ 3469972 w 4396324"/>
              <a:gd name="connsiteY6" fmla="*/ 0 h 610622"/>
              <a:gd name="connsiteX7" fmla="*/ 4294552 w 4396324"/>
              <a:gd name="connsiteY7" fmla="*/ 0 h 610622"/>
              <a:gd name="connsiteX8" fmla="*/ 4396324 w 4396324"/>
              <a:gd name="connsiteY8" fmla="*/ 101772 h 610622"/>
              <a:gd name="connsiteX9" fmla="*/ 4396324 w 4396324"/>
              <a:gd name="connsiteY9" fmla="*/ 508850 h 610622"/>
              <a:gd name="connsiteX10" fmla="*/ 4294552 w 4396324"/>
              <a:gd name="connsiteY10" fmla="*/ 610622 h 610622"/>
              <a:gd name="connsiteX11" fmla="*/ 3637683 w 4396324"/>
              <a:gd name="connsiteY11" fmla="*/ 610622 h 610622"/>
              <a:gd name="connsiteX12" fmla="*/ 3064670 w 4396324"/>
              <a:gd name="connsiteY12" fmla="*/ 610622 h 610622"/>
              <a:gd name="connsiteX13" fmla="*/ 2323945 w 4396324"/>
              <a:gd name="connsiteY13" fmla="*/ 610622 h 610622"/>
              <a:gd name="connsiteX14" fmla="*/ 1667077 w 4396324"/>
              <a:gd name="connsiteY14" fmla="*/ 610622 h 610622"/>
              <a:gd name="connsiteX15" fmla="*/ 884424 w 4396324"/>
              <a:gd name="connsiteY15" fmla="*/ 610622 h 610622"/>
              <a:gd name="connsiteX16" fmla="*/ 101772 w 4396324"/>
              <a:gd name="connsiteY16" fmla="*/ 610622 h 610622"/>
              <a:gd name="connsiteX17" fmla="*/ 0 w 4396324"/>
              <a:gd name="connsiteY17" fmla="*/ 508850 h 610622"/>
              <a:gd name="connsiteX18" fmla="*/ 0 w 4396324"/>
              <a:gd name="connsiteY18" fmla="*/ 101772 h 61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96324" h="610622" fill="none" extrusionOk="0">
                <a:moveTo>
                  <a:pt x="0" y="101772"/>
                </a:moveTo>
                <a:cubicBezTo>
                  <a:pt x="-12490" y="44339"/>
                  <a:pt x="51226" y="-2783"/>
                  <a:pt x="101772" y="0"/>
                </a:cubicBezTo>
                <a:cubicBezTo>
                  <a:pt x="381968" y="6501"/>
                  <a:pt x="587056" y="13695"/>
                  <a:pt x="716713" y="0"/>
                </a:cubicBezTo>
                <a:cubicBezTo>
                  <a:pt x="846370" y="-13695"/>
                  <a:pt x="1218791" y="-35260"/>
                  <a:pt x="1499365" y="0"/>
                </a:cubicBezTo>
                <a:cubicBezTo>
                  <a:pt x="1779939" y="35260"/>
                  <a:pt x="1896910" y="8771"/>
                  <a:pt x="2114306" y="0"/>
                </a:cubicBezTo>
                <a:cubicBezTo>
                  <a:pt x="2331702" y="-8771"/>
                  <a:pt x="2445165" y="-13616"/>
                  <a:pt x="2729247" y="0"/>
                </a:cubicBezTo>
                <a:cubicBezTo>
                  <a:pt x="3013329" y="13616"/>
                  <a:pt x="3197004" y="13640"/>
                  <a:pt x="3469972" y="0"/>
                </a:cubicBezTo>
                <a:cubicBezTo>
                  <a:pt x="3742941" y="-13640"/>
                  <a:pt x="4051886" y="5424"/>
                  <a:pt x="4294552" y="0"/>
                </a:cubicBezTo>
                <a:cubicBezTo>
                  <a:pt x="4349635" y="-4327"/>
                  <a:pt x="4387143" y="36486"/>
                  <a:pt x="4396324" y="101772"/>
                </a:cubicBezTo>
                <a:cubicBezTo>
                  <a:pt x="4384523" y="269919"/>
                  <a:pt x="4410711" y="392646"/>
                  <a:pt x="4396324" y="508850"/>
                </a:cubicBezTo>
                <a:cubicBezTo>
                  <a:pt x="4398325" y="564236"/>
                  <a:pt x="4359734" y="618611"/>
                  <a:pt x="4294552" y="610622"/>
                </a:cubicBezTo>
                <a:cubicBezTo>
                  <a:pt x="4002019" y="580333"/>
                  <a:pt x="3947967" y="626049"/>
                  <a:pt x="3637683" y="610622"/>
                </a:cubicBezTo>
                <a:cubicBezTo>
                  <a:pt x="3327399" y="595195"/>
                  <a:pt x="3224480" y="610801"/>
                  <a:pt x="3064670" y="610622"/>
                </a:cubicBezTo>
                <a:cubicBezTo>
                  <a:pt x="2904860" y="610443"/>
                  <a:pt x="2559825" y="590951"/>
                  <a:pt x="2323945" y="610622"/>
                </a:cubicBezTo>
                <a:cubicBezTo>
                  <a:pt x="2088066" y="630293"/>
                  <a:pt x="1827926" y="609459"/>
                  <a:pt x="1667077" y="610622"/>
                </a:cubicBezTo>
                <a:cubicBezTo>
                  <a:pt x="1506228" y="611785"/>
                  <a:pt x="1149365" y="622032"/>
                  <a:pt x="884424" y="610622"/>
                </a:cubicBezTo>
                <a:cubicBezTo>
                  <a:pt x="619483" y="599212"/>
                  <a:pt x="343759" y="587974"/>
                  <a:pt x="101772" y="610622"/>
                </a:cubicBezTo>
                <a:cubicBezTo>
                  <a:pt x="40919" y="612010"/>
                  <a:pt x="1157" y="559828"/>
                  <a:pt x="0" y="508850"/>
                </a:cubicBezTo>
                <a:cubicBezTo>
                  <a:pt x="12490" y="369738"/>
                  <a:pt x="14161" y="245125"/>
                  <a:pt x="0" y="101772"/>
                </a:cubicBezTo>
                <a:close/>
              </a:path>
              <a:path w="4396324" h="610622" stroke="0" extrusionOk="0">
                <a:moveTo>
                  <a:pt x="0" y="101772"/>
                </a:moveTo>
                <a:cubicBezTo>
                  <a:pt x="7719" y="34477"/>
                  <a:pt x="45272" y="2185"/>
                  <a:pt x="101772" y="0"/>
                </a:cubicBezTo>
                <a:cubicBezTo>
                  <a:pt x="277211" y="-5589"/>
                  <a:pt x="537387" y="16493"/>
                  <a:pt x="800569" y="0"/>
                </a:cubicBezTo>
                <a:cubicBezTo>
                  <a:pt x="1063751" y="-16493"/>
                  <a:pt x="1290575" y="-14361"/>
                  <a:pt x="1583221" y="0"/>
                </a:cubicBezTo>
                <a:cubicBezTo>
                  <a:pt x="1875867" y="14361"/>
                  <a:pt x="2144661" y="-20109"/>
                  <a:pt x="2365873" y="0"/>
                </a:cubicBezTo>
                <a:cubicBezTo>
                  <a:pt x="2587085" y="20109"/>
                  <a:pt x="2711205" y="-25071"/>
                  <a:pt x="3022742" y="0"/>
                </a:cubicBezTo>
                <a:cubicBezTo>
                  <a:pt x="3334279" y="25071"/>
                  <a:pt x="3876928" y="-53112"/>
                  <a:pt x="4294552" y="0"/>
                </a:cubicBezTo>
                <a:cubicBezTo>
                  <a:pt x="4348801" y="2714"/>
                  <a:pt x="4405699" y="43590"/>
                  <a:pt x="4396324" y="101772"/>
                </a:cubicBezTo>
                <a:cubicBezTo>
                  <a:pt x="4383046" y="274884"/>
                  <a:pt x="4385564" y="372005"/>
                  <a:pt x="4396324" y="508850"/>
                </a:cubicBezTo>
                <a:cubicBezTo>
                  <a:pt x="4396034" y="566777"/>
                  <a:pt x="4352697" y="615063"/>
                  <a:pt x="4294552" y="610622"/>
                </a:cubicBezTo>
                <a:cubicBezTo>
                  <a:pt x="4151841" y="588603"/>
                  <a:pt x="3815636" y="604393"/>
                  <a:pt x="3637683" y="610622"/>
                </a:cubicBezTo>
                <a:cubicBezTo>
                  <a:pt x="3459730" y="616851"/>
                  <a:pt x="3204670" y="596921"/>
                  <a:pt x="2980814" y="610622"/>
                </a:cubicBezTo>
                <a:cubicBezTo>
                  <a:pt x="2756958" y="624323"/>
                  <a:pt x="2575802" y="603082"/>
                  <a:pt x="2198162" y="610622"/>
                </a:cubicBezTo>
                <a:cubicBezTo>
                  <a:pt x="1820522" y="618162"/>
                  <a:pt x="1757948" y="626389"/>
                  <a:pt x="1499365" y="610622"/>
                </a:cubicBezTo>
                <a:cubicBezTo>
                  <a:pt x="1240782" y="594855"/>
                  <a:pt x="995148" y="647866"/>
                  <a:pt x="716713" y="610622"/>
                </a:cubicBezTo>
                <a:cubicBezTo>
                  <a:pt x="438278" y="573378"/>
                  <a:pt x="344880" y="613283"/>
                  <a:pt x="101772" y="610622"/>
                </a:cubicBezTo>
                <a:cubicBezTo>
                  <a:pt x="47536" y="597390"/>
                  <a:pt x="9731" y="567558"/>
                  <a:pt x="0" y="508850"/>
                </a:cubicBezTo>
                <a:cubicBezTo>
                  <a:pt x="-16568" y="312142"/>
                  <a:pt x="16364" y="221270"/>
                  <a:pt x="0" y="10177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F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القطاعات ذات </a:t>
            </a:r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التدفق النقدي المرتفع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7B95AE-5608-747A-24CA-34B3FCCF458A}"/>
              </a:ext>
            </a:extLst>
          </p:cNvPr>
          <p:cNvSpPr/>
          <p:nvPr/>
        </p:nvSpPr>
        <p:spPr>
          <a:xfrm>
            <a:off x="10035878" y="1451658"/>
            <a:ext cx="1530754" cy="753176"/>
          </a:xfrm>
          <a:custGeom>
            <a:avLst/>
            <a:gdLst>
              <a:gd name="connsiteX0" fmla="*/ 0 w 1530754"/>
              <a:gd name="connsiteY0" fmla="*/ 125532 h 753176"/>
              <a:gd name="connsiteX1" fmla="*/ 125532 w 1530754"/>
              <a:gd name="connsiteY1" fmla="*/ 0 h 753176"/>
              <a:gd name="connsiteX2" fmla="*/ 739783 w 1530754"/>
              <a:gd name="connsiteY2" fmla="*/ 0 h 753176"/>
              <a:gd name="connsiteX3" fmla="*/ 1405222 w 1530754"/>
              <a:gd name="connsiteY3" fmla="*/ 0 h 753176"/>
              <a:gd name="connsiteX4" fmla="*/ 1530754 w 1530754"/>
              <a:gd name="connsiteY4" fmla="*/ 125532 h 753176"/>
              <a:gd name="connsiteX5" fmla="*/ 1530754 w 1530754"/>
              <a:gd name="connsiteY5" fmla="*/ 627644 h 753176"/>
              <a:gd name="connsiteX6" fmla="*/ 1405222 w 1530754"/>
              <a:gd name="connsiteY6" fmla="*/ 753176 h 753176"/>
              <a:gd name="connsiteX7" fmla="*/ 790971 w 1530754"/>
              <a:gd name="connsiteY7" fmla="*/ 753176 h 753176"/>
              <a:gd name="connsiteX8" fmla="*/ 125532 w 1530754"/>
              <a:gd name="connsiteY8" fmla="*/ 753176 h 753176"/>
              <a:gd name="connsiteX9" fmla="*/ 0 w 1530754"/>
              <a:gd name="connsiteY9" fmla="*/ 627644 h 753176"/>
              <a:gd name="connsiteX10" fmla="*/ 0 w 1530754"/>
              <a:gd name="connsiteY10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0754" h="753176" fill="none" extrusionOk="0">
                <a:moveTo>
                  <a:pt x="0" y="125532"/>
                </a:moveTo>
                <a:cubicBezTo>
                  <a:pt x="-7228" y="71012"/>
                  <a:pt x="43752" y="7588"/>
                  <a:pt x="125532" y="0"/>
                </a:cubicBezTo>
                <a:cubicBezTo>
                  <a:pt x="375002" y="23959"/>
                  <a:pt x="569319" y="-5001"/>
                  <a:pt x="739783" y="0"/>
                </a:cubicBezTo>
                <a:cubicBezTo>
                  <a:pt x="910247" y="5001"/>
                  <a:pt x="1180305" y="-21008"/>
                  <a:pt x="1405222" y="0"/>
                </a:cubicBezTo>
                <a:cubicBezTo>
                  <a:pt x="1475976" y="-9565"/>
                  <a:pt x="1534028" y="57044"/>
                  <a:pt x="1530754" y="125532"/>
                </a:cubicBezTo>
                <a:cubicBezTo>
                  <a:pt x="1548344" y="321755"/>
                  <a:pt x="1522387" y="500316"/>
                  <a:pt x="1530754" y="627644"/>
                </a:cubicBezTo>
                <a:cubicBezTo>
                  <a:pt x="1521758" y="696090"/>
                  <a:pt x="1477370" y="751790"/>
                  <a:pt x="1405222" y="753176"/>
                </a:cubicBezTo>
                <a:cubicBezTo>
                  <a:pt x="1267719" y="770474"/>
                  <a:pt x="1065899" y="749812"/>
                  <a:pt x="790971" y="753176"/>
                </a:cubicBezTo>
                <a:cubicBezTo>
                  <a:pt x="516043" y="756540"/>
                  <a:pt x="449191" y="738770"/>
                  <a:pt x="125532" y="753176"/>
                </a:cubicBezTo>
                <a:cubicBezTo>
                  <a:pt x="50760" y="760837"/>
                  <a:pt x="10316" y="695720"/>
                  <a:pt x="0" y="627644"/>
                </a:cubicBezTo>
                <a:cubicBezTo>
                  <a:pt x="6664" y="441018"/>
                  <a:pt x="-17597" y="315875"/>
                  <a:pt x="0" y="125532"/>
                </a:cubicBezTo>
                <a:close/>
              </a:path>
              <a:path w="1530754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257880" y="-5009"/>
                  <a:pt x="508342" y="-11623"/>
                  <a:pt x="765377" y="0"/>
                </a:cubicBezTo>
                <a:cubicBezTo>
                  <a:pt x="1022412" y="11623"/>
                  <a:pt x="1202166" y="13299"/>
                  <a:pt x="1405222" y="0"/>
                </a:cubicBezTo>
                <a:cubicBezTo>
                  <a:pt x="1465696" y="-9792"/>
                  <a:pt x="1536032" y="53994"/>
                  <a:pt x="1530754" y="125532"/>
                </a:cubicBezTo>
                <a:cubicBezTo>
                  <a:pt x="1514781" y="302739"/>
                  <a:pt x="1533165" y="439675"/>
                  <a:pt x="1530754" y="627644"/>
                </a:cubicBezTo>
                <a:cubicBezTo>
                  <a:pt x="1522125" y="708936"/>
                  <a:pt x="1487906" y="750363"/>
                  <a:pt x="1405222" y="753176"/>
                </a:cubicBezTo>
                <a:cubicBezTo>
                  <a:pt x="1149647" y="762933"/>
                  <a:pt x="1027089" y="759192"/>
                  <a:pt x="790971" y="753176"/>
                </a:cubicBezTo>
                <a:cubicBezTo>
                  <a:pt x="554853" y="747160"/>
                  <a:pt x="433804" y="756890"/>
                  <a:pt x="125532" y="753176"/>
                </a:cubicBezTo>
                <a:cubicBezTo>
                  <a:pt x="59202" y="757856"/>
                  <a:pt x="-2153" y="706790"/>
                  <a:pt x="0" y="627644"/>
                </a:cubicBezTo>
                <a:cubicBezTo>
                  <a:pt x="-4159" y="392267"/>
                  <a:pt x="-7632" y="346742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قطاع المالية</a:t>
            </a:r>
            <a:endParaRPr lang="en-US" sz="1600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B54436-02DF-FE2F-AC09-C80A465016DB}"/>
              </a:ext>
            </a:extLst>
          </p:cNvPr>
          <p:cNvSpPr/>
          <p:nvPr/>
        </p:nvSpPr>
        <p:spPr>
          <a:xfrm>
            <a:off x="3396343" y="1412797"/>
            <a:ext cx="6441340" cy="753176"/>
          </a:xfrm>
          <a:custGeom>
            <a:avLst/>
            <a:gdLst>
              <a:gd name="connsiteX0" fmla="*/ 0 w 6441340"/>
              <a:gd name="connsiteY0" fmla="*/ 125532 h 753176"/>
              <a:gd name="connsiteX1" fmla="*/ 125532 w 6441340"/>
              <a:gd name="connsiteY1" fmla="*/ 0 h 753176"/>
              <a:gd name="connsiteX2" fmla="*/ 689535 w 6441340"/>
              <a:gd name="connsiteY2" fmla="*/ 0 h 753176"/>
              <a:gd name="connsiteX3" fmla="*/ 1253538 w 6441340"/>
              <a:gd name="connsiteY3" fmla="*/ 0 h 753176"/>
              <a:gd name="connsiteX4" fmla="*/ 1941346 w 6441340"/>
              <a:gd name="connsiteY4" fmla="*/ 0 h 753176"/>
              <a:gd name="connsiteX5" fmla="*/ 2567252 w 6441340"/>
              <a:gd name="connsiteY5" fmla="*/ 0 h 753176"/>
              <a:gd name="connsiteX6" fmla="*/ 3069352 w 6441340"/>
              <a:gd name="connsiteY6" fmla="*/ 0 h 753176"/>
              <a:gd name="connsiteX7" fmla="*/ 3880966 w 6441340"/>
              <a:gd name="connsiteY7" fmla="*/ 0 h 753176"/>
              <a:gd name="connsiteX8" fmla="*/ 4383066 w 6441340"/>
              <a:gd name="connsiteY8" fmla="*/ 0 h 753176"/>
              <a:gd name="connsiteX9" fmla="*/ 5132777 w 6441340"/>
              <a:gd name="connsiteY9" fmla="*/ 0 h 753176"/>
              <a:gd name="connsiteX10" fmla="*/ 6315808 w 6441340"/>
              <a:gd name="connsiteY10" fmla="*/ 0 h 753176"/>
              <a:gd name="connsiteX11" fmla="*/ 6441340 w 6441340"/>
              <a:gd name="connsiteY11" fmla="*/ 125532 h 753176"/>
              <a:gd name="connsiteX12" fmla="*/ 6441340 w 6441340"/>
              <a:gd name="connsiteY12" fmla="*/ 627644 h 753176"/>
              <a:gd name="connsiteX13" fmla="*/ 6315808 w 6441340"/>
              <a:gd name="connsiteY13" fmla="*/ 753176 h 753176"/>
              <a:gd name="connsiteX14" fmla="*/ 5813708 w 6441340"/>
              <a:gd name="connsiteY14" fmla="*/ 753176 h 753176"/>
              <a:gd name="connsiteX15" fmla="*/ 5002094 w 6441340"/>
              <a:gd name="connsiteY15" fmla="*/ 753176 h 753176"/>
              <a:gd name="connsiteX16" fmla="*/ 4252383 w 6441340"/>
              <a:gd name="connsiteY16" fmla="*/ 753176 h 753176"/>
              <a:gd name="connsiteX17" fmla="*/ 3502671 w 6441340"/>
              <a:gd name="connsiteY17" fmla="*/ 753176 h 753176"/>
              <a:gd name="connsiteX18" fmla="*/ 2876766 w 6441340"/>
              <a:gd name="connsiteY18" fmla="*/ 753176 h 753176"/>
              <a:gd name="connsiteX19" fmla="*/ 2065152 w 6441340"/>
              <a:gd name="connsiteY19" fmla="*/ 753176 h 753176"/>
              <a:gd name="connsiteX20" fmla="*/ 1253538 w 6441340"/>
              <a:gd name="connsiteY20" fmla="*/ 753176 h 753176"/>
              <a:gd name="connsiteX21" fmla="*/ 751438 w 6441340"/>
              <a:gd name="connsiteY21" fmla="*/ 753176 h 753176"/>
              <a:gd name="connsiteX22" fmla="*/ 125532 w 6441340"/>
              <a:gd name="connsiteY22" fmla="*/ 753176 h 753176"/>
              <a:gd name="connsiteX23" fmla="*/ 0 w 6441340"/>
              <a:gd name="connsiteY23" fmla="*/ 627644 h 753176"/>
              <a:gd name="connsiteX24" fmla="*/ 0 w 6441340"/>
              <a:gd name="connsiteY24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41340" h="753176" fill="none" extrusionOk="0">
                <a:moveTo>
                  <a:pt x="0" y="125532"/>
                </a:moveTo>
                <a:cubicBezTo>
                  <a:pt x="1258" y="47943"/>
                  <a:pt x="54352" y="-1016"/>
                  <a:pt x="125532" y="0"/>
                </a:cubicBezTo>
                <a:cubicBezTo>
                  <a:pt x="293941" y="-10358"/>
                  <a:pt x="545366" y="-20470"/>
                  <a:pt x="689535" y="0"/>
                </a:cubicBezTo>
                <a:cubicBezTo>
                  <a:pt x="833704" y="20470"/>
                  <a:pt x="1043710" y="22560"/>
                  <a:pt x="1253538" y="0"/>
                </a:cubicBezTo>
                <a:cubicBezTo>
                  <a:pt x="1463366" y="-22560"/>
                  <a:pt x="1612066" y="7629"/>
                  <a:pt x="1941346" y="0"/>
                </a:cubicBezTo>
                <a:cubicBezTo>
                  <a:pt x="2270626" y="-7629"/>
                  <a:pt x="2399982" y="-4528"/>
                  <a:pt x="2567252" y="0"/>
                </a:cubicBezTo>
                <a:cubicBezTo>
                  <a:pt x="2734522" y="4528"/>
                  <a:pt x="2948608" y="8679"/>
                  <a:pt x="3069352" y="0"/>
                </a:cubicBezTo>
                <a:cubicBezTo>
                  <a:pt x="3190096" y="-8679"/>
                  <a:pt x="3490563" y="-31243"/>
                  <a:pt x="3880966" y="0"/>
                </a:cubicBezTo>
                <a:cubicBezTo>
                  <a:pt x="4271369" y="31243"/>
                  <a:pt x="4235660" y="12292"/>
                  <a:pt x="4383066" y="0"/>
                </a:cubicBezTo>
                <a:cubicBezTo>
                  <a:pt x="4530472" y="-12292"/>
                  <a:pt x="4978195" y="14138"/>
                  <a:pt x="5132777" y="0"/>
                </a:cubicBezTo>
                <a:cubicBezTo>
                  <a:pt x="5287359" y="-14138"/>
                  <a:pt x="5782248" y="-21452"/>
                  <a:pt x="6315808" y="0"/>
                </a:cubicBezTo>
                <a:cubicBezTo>
                  <a:pt x="6386073" y="-9032"/>
                  <a:pt x="6437235" y="57512"/>
                  <a:pt x="6441340" y="125532"/>
                </a:cubicBezTo>
                <a:cubicBezTo>
                  <a:pt x="6466206" y="317846"/>
                  <a:pt x="6419396" y="514688"/>
                  <a:pt x="6441340" y="627644"/>
                </a:cubicBezTo>
                <a:cubicBezTo>
                  <a:pt x="6427954" y="702310"/>
                  <a:pt x="6394041" y="759931"/>
                  <a:pt x="6315808" y="753176"/>
                </a:cubicBezTo>
                <a:cubicBezTo>
                  <a:pt x="6145979" y="732839"/>
                  <a:pt x="6016092" y="777047"/>
                  <a:pt x="5813708" y="753176"/>
                </a:cubicBezTo>
                <a:cubicBezTo>
                  <a:pt x="5611324" y="729305"/>
                  <a:pt x="5374333" y="761578"/>
                  <a:pt x="5002094" y="753176"/>
                </a:cubicBezTo>
                <a:cubicBezTo>
                  <a:pt x="4629855" y="744774"/>
                  <a:pt x="4598231" y="770317"/>
                  <a:pt x="4252383" y="753176"/>
                </a:cubicBezTo>
                <a:cubicBezTo>
                  <a:pt x="3906535" y="736035"/>
                  <a:pt x="3687724" y="731681"/>
                  <a:pt x="3502671" y="753176"/>
                </a:cubicBezTo>
                <a:cubicBezTo>
                  <a:pt x="3317618" y="774671"/>
                  <a:pt x="3086832" y="765916"/>
                  <a:pt x="2876766" y="753176"/>
                </a:cubicBezTo>
                <a:cubicBezTo>
                  <a:pt x="2666701" y="740436"/>
                  <a:pt x="2401668" y="731000"/>
                  <a:pt x="2065152" y="753176"/>
                </a:cubicBezTo>
                <a:cubicBezTo>
                  <a:pt x="1728636" y="775352"/>
                  <a:pt x="1650449" y="763747"/>
                  <a:pt x="1253538" y="753176"/>
                </a:cubicBezTo>
                <a:cubicBezTo>
                  <a:pt x="856627" y="742605"/>
                  <a:pt x="950640" y="777940"/>
                  <a:pt x="751438" y="753176"/>
                </a:cubicBezTo>
                <a:cubicBezTo>
                  <a:pt x="552236" y="728412"/>
                  <a:pt x="314740" y="752088"/>
                  <a:pt x="125532" y="753176"/>
                </a:cubicBezTo>
                <a:cubicBezTo>
                  <a:pt x="58590" y="750911"/>
                  <a:pt x="1508" y="693543"/>
                  <a:pt x="0" y="627644"/>
                </a:cubicBezTo>
                <a:cubicBezTo>
                  <a:pt x="19174" y="400297"/>
                  <a:pt x="6012" y="254133"/>
                  <a:pt x="0" y="125532"/>
                </a:cubicBezTo>
                <a:close/>
              </a:path>
              <a:path w="6441340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412061" y="-24982"/>
                  <a:pt x="650669" y="31411"/>
                  <a:pt x="813340" y="0"/>
                </a:cubicBezTo>
                <a:cubicBezTo>
                  <a:pt x="976011" y="-31411"/>
                  <a:pt x="1421675" y="7630"/>
                  <a:pt x="1624954" y="0"/>
                </a:cubicBezTo>
                <a:cubicBezTo>
                  <a:pt x="1828233" y="-7630"/>
                  <a:pt x="2240126" y="-2195"/>
                  <a:pt x="2436568" y="0"/>
                </a:cubicBezTo>
                <a:cubicBezTo>
                  <a:pt x="2633010" y="2195"/>
                  <a:pt x="2892591" y="-27522"/>
                  <a:pt x="3062474" y="0"/>
                </a:cubicBezTo>
                <a:cubicBezTo>
                  <a:pt x="3232357" y="27522"/>
                  <a:pt x="3588269" y="-19026"/>
                  <a:pt x="3812185" y="0"/>
                </a:cubicBezTo>
                <a:cubicBezTo>
                  <a:pt x="4036101" y="19026"/>
                  <a:pt x="4219002" y="2254"/>
                  <a:pt x="4623799" y="0"/>
                </a:cubicBezTo>
                <a:cubicBezTo>
                  <a:pt x="5028596" y="-2254"/>
                  <a:pt x="5096286" y="-29981"/>
                  <a:pt x="5249705" y="0"/>
                </a:cubicBezTo>
                <a:cubicBezTo>
                  <a:pt x="5403124" y="29981"/>
                  <a:pt x="5927129" y="-14381"/>
                  <a:pt x="6315808" y="0"/>
                </a:cubicBezTo>
                <a:cubicBezTo>
                  <a:pt x="6384706" y="2556"/>
                  <a:pt x="6446233" y="67414"/>
                  <a:pt x="6441340" y="125532"/>
                </a:cubicBezTo>
                <a:cubicBezTo>
                  <a:pt x="6419092" y="360848"/>
                  <a:pt x="6425428" y="469609"/>
                  <a:pt x="6441340" y="627644"/>
                </a:cubicBezTo>
                <a:cubicBezTo>
                  <a:pt x="6445055" y="700461"/>
                  <a:pt x="6380712" y="745247"/>
                  <a:pt x="6315808" y="753176"/>
                </a:cubicBezTo>
                <a:cubicBezTo>
                  <a:pt x="6131697" y="764526"/>
                  <a:pt x="5901789" y="735249"/>
                  <a:pt x="5566097" y="753176"/>
                </a:cubicBezTo>
                <a:cubicBezTo>
                  <a:pt x="5230405" y="771103"/>
                  <a:pt x="5052512" y="720309"/>
                  <a:pt x="4754483" y="753176"/>
                </a:cubicBezTo>
                <a:cubicBezTo>
                  <a:pt x="4456454" y="786043"/>
                  <a:pt x="4358999" y="775996"/>
                  <a:pt x="4190480" y="753176"/>
                </a:cubicBezTo>
                <a:cubicBezTo>
                  <a:pt x="4021961" y="730356"/>
                  <a:pt x="3651861" y="728577"/>
                  <a:pt x="3440769" y="753176"/>
                </a:cubicBezTo>
                <a:cubicBezTo>
                  <a:pt x="3229677" y="777775"/>
                  <a:pt x="3065188" y="725825"/>
                  <a:pt x="2691057" y="753176"/>
                </a:cubicBezTo>
                <a:cubicBezTo>
                  <a:pt x="2316926" y="780527"/>
                  <a:pt x="2314580" y="732895"/>
                  <a:pt x="2127055" y="753176"/>
                </a:cubicBezTo>
                <a:cubicBezTo>
                  <a:pt x="1939530" y="773457"/>
                  <a:pt x="1541034" y="763269"/>
                  <a:pt x="1377343" y="753176"/>
                </a:cubicBezTo>
                <a:cubicBezTo>
                  <a:pt x="1213652" y="743083"/>
                  <a:pt x="985160" y="760245"/>
                  <a:pt x="751438" y="753176"/>
                </a:cubicBezTo>
                <a:cubicBezTo>
                  <a:pt x="517716" y="746107"/>
                  <a:pt x="303062" y="741047"/>
                  <a:pt x="125532" y="753176"/>
                </a:cubicBezTo>
                <a:cubicBezTo>
                  <a:pt x="54378" y="753122"/>
                  <a:pt x="-3725" y="689151"/>
                  <a:pt x="0" y="627644"/>
                </a:cubicBezTo>
                <a:cubicBezTo>
                  <a:pt x="4930" y="407029"/>
                  <a:pt x="23741" y="248069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جي بي مورغان تشيس : </a:t>
            </a:r>
            <a:r>
              <a:rPr lang="ar-EG" sz="1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تحقق هذه الشركة تدفقات نقدية عالية من الخدمات المصرفية والاستثمارية</a:t>
            </a:r>
            <a:endParaRPr lang="en-US" sz="1600" b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91E5C66-E61C-712E-35BF-F6B978C480FC}"/>
              </a:ext>
            </a:extLst>
          </p:cNvPr>
          <p:cNvSpPr/>
          <p:nvPr/>
        </p:nvSpPr>
        <p:spPr>
          <a:xfrm>
            <a:off x="3396343" y="3975069"/>
            <a:ext cx="6546306" cy="753176"/>
          </a:xfrm>
          <a:custGeom>
            <a:avLst/>
            <a:gdLst>
              <a:gd name="connsiteX0" fmla="*/ 0 w 6546306"/>
              <a:gd name="connsiteY0" fmla="*/ 125532 h 753176"/>
              <a:gd name="connsiteX1" fmla="*/ 125532 w 6546306"/>
              <a:gd name="connsiteY1" fmla="*/ 0 h 753176"/>
              <a:gd name="connsiteX2" fmla="*/ 699098 w 6546306"/>
              <a:gd name="connsiteY2" fmla="*/ 0 h 753176"/>
              <a:gd name="connsiteX3" fmla="*/ 1272665 w 6546306"/>
              <a:gd name="connsiteY3" fmla="*/ 0 h 753176"/>
              <a:gd name="connsiteX4" fmla="*/ 1972136 w 6546306"/>
              <a:gd name="connsiteY4" fmla="*/ 0 h 753176"/>
              <a:gd name="connsiteX5" fmla="*/ 2608655 w 6546306"/>
              <a:gd name="connsiteY5" fmla="*/ 0 h 753176"/>
              <a:gd name="connsiteX6" fmla="*/ 3119269 w 6546306"/>
              <a:gd name="connsiteY6" fmla="*/ 0 h 753176"/>
              <a:gd name="connsiteX7" fmla="*/ 3944645 w 6546306"/>
              <a:gd name="connsiteY7" fmla="*/ 0 h 753176"/>
              <a:gd name="connsiteX8" fmla="*/ 4455260 w 6546306"/>
              <a:gd name="connsiteY8" fmla="*/ 0 h 753176"/>
              <a:gd name="connsiteX9" fmla="*/ 5217683 w 6546306"/>
              <a:gd name="connsiteY9" fmla="*/ 0 h 753176"/>
              <a:gd name="connsiteX10" fmla="*/ 6420774 w 6546306"/>
              <a:gd name="connsiteY10" fmla="*/ 0 h 753176"/>
              <a:gd name="connsiteX11" fmla="*/ 6546306 w 6546306"/>
              <a:gd name="connsiteY11" fmla="*/ 125532 h 753176"/>
              <a:gd name="connsiteX12" fmla="*/ 6546306 w 6546306"/>
              <a:gd name="connsiteY12" fmla="*/ 627644 h 753176"/>
              <a:gd name="connsiteX13" fmla="*/ 6420774 w 6546306"/>
              <a:gd name="connsiteY13" fmla="*/ 753176 h 753176"/>
              <a:gd name="connsiteX14" fmla="*/ 5910160 w 6546306"/>
              <a:gd name="connsiteY14" fmla="*/ 753176 h 753176"/>
              <a:gd name="connsiteX15" fmla="*/ 5084784 w 6546306"/>
              <a:gd name="connsiteY15" fmla="*/ 753176 h 753176"/>
              <a:gd name="connsiteX16" fmla="*/ 4322360 w 6546306"/>
              <a:gd name="connsiteY16" fmla="*/ 753176 h 753176"/>
              <a:gd name="connsiteX17" fmla="*/ 3559936 w 6546306"/>
              <a:gd name="connsiteY17" fmla="*/ 753176 h 753176"/>
              <a:gd name="connsiteX18" fmla="*/ 2923417 w 6546306"/>
              <a:gd name="connsiteY18" fmla="*/ 753176 h 753176"/>
              <a:gd name="connsiteX19" fmla="*/ 2098041 w 6546306"/>
              <a:gd name="connsiteY19" fmla="*/ 753176 h 753176"/>
              <a:gd name="connsiteX20" fmla="*/ 1272665 w 6546306"/>
              <a:gd name="connsiteY20" fmla="*/ 753176 h 753176"/>
              <a:gd name="connsiteX21" fmla="*/ 762051 w 6546306"/>
              <a:gd name="connsiteY21" fmla="*/ 753176 h 753176"/>
              <a:gd name="connsiteX22" fmla="*/ 125532 w 6546306"/>
              <a:gd name="connsiteY22" fmla="*/ 753176 h 753176"/>
              <a:gd name="connsiteX23" fmla="*/ 0 w 6546306"/>
              <a:gd name="connsiteY23" fmla="*/ 627644 h 753176"/>
              <a:gd name="connsiteX24" fmla="*/ 0 w 6546306"/>
              <a:gd name="connsiteY24" fmla="*/ 125532 h 75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46306" h="753176" fill="none" extrusionOk="0">
                <a:moveTo>
                  <a:pt x="0" y="125532"/>
                </a:moveTo>
                <a:cubicBezTo>
                  <a:pt x="1258" y="47943"/>
                  <a:pt x="54352" y="-1016"/>
                  <a:pt x="125532" y="0"/>
                </a:cubicBezTo>
                <a:cubicBezTo>
                  <a:pt x="308514" y="4205"/>
                  <a:pt x="419794" y="-1429"/>
                  <a:pt x="699098" y="0"/>
                </a:cubicBezTo>
                <a:cubicBezTo>
                  <a:pt x="978402" y="1429"/>
                  <a:pt x="1075243" y="19246"/>
                  <a:pt x="1272665" y="0"/>
                </a:cubicBezTo>
                <a:cubicBezTo>
                  <a:pt x="1470087" y="-19246"/>
                  <a:pt x="1713740" y="10273"/>
                  <a:pt x="1972136" y="0"/>
                </a:cubicBezTo>
                <a:cubicBezTo>
                  <a:pt x="2230532" y="-10273"/>
                  <a:pt x="2314192" y="20064"/>
                  <a:pt x="2608655" y="0"/>
                </a:cubicBezTo>
                <a:cubicBezTo>
                  <a:pt x="2903118" y="-20064"/>
                  <a:pt x="2999967" y="-22251"/>
                  <a:pt x="3119269" y="0"/>
                </a:cubicBezTo>
                <a:cubicBezTo>
                  <a:pt x="3238571" y="22251"/>
                  <a:pt x="3633489" y="-40081"/>
                  <a:pt x="3944645" y="0"/>
                </a:cubicBezTo>
                <a:cubicBezTo>
                  <a:pt x="4255801" y="40081"/>
                  <a:pt x="4255724" y="-4768"/>
                  <a:pt x="4455260" y="0"/>
                </a:cubicBezTo>
                <a:cubicBezTo>
                  <a:pt x="4654796" y="4768"/>
                  <a:pt x="4997792" y="29214"/>
                  <a:pt x="5217683" y="0"/>
                </a:cubicBezTo>
                <a:cubicBezTo>
                  <a:pt x="5437574" y="-29214"/>
                  <a:pt x="5920020" y="10042"/>
                  <a:pt x="6420774" y="0"/>
                </a:cubicBezTo>
                <a:cubicBezTo>
                  <a:pt x="6491039" y="-9032"/>
                  <a:pt x="6542201" y="57512"/>
                  <a:pt x="6546306" y="125532"/>
                </a:cubicBezTo>
                <a:cubicBezTo>
                  <a:pt x="6571172" y="317846"/>
                  <a:pt x="6524362" y="514688"/>
                  <a:pt x="6546306" y="627644"/>
                </a:cubicBezTo>
                <a:cubicBezTo>
                  <a:pt x="6532920" y="702310"/>
                  <a:pt x="6499007" y="759931"/>
                  <a:pt x="6420774" y="753176"/>
                </a:cubicBezTo>
                <a:cubicBezTo>
                  <a:pt x="6282953" y="766873"/>
                  <a:pt x="6143400" y="744867"/>
                  <a:pt x="5910160" y="753176"/>
                </a:cubicBezTo>
                <a:cubicBezTo>
                  <a:pt x="5676920" y="761485"/>
                  <a:pt x="5452501" y="729478"/>
                  <a:pt x="5084784" y="753176"/>
                </a:cubicBezTo>
                <a:cubicBezTo>
                  <a:pt x="4717067" y="776874"/>
                  <a:pt x="4667460" y="738013"/>
                  <a:pt x="4322360" y="753176"/>
                </a:cubicBezTo>
                <a:cubicBezTo>
                  <a:pt x="3977260" y="768339"/>
                  <a:pt x="3871322" y="740815"/>
                  <a:pt x="3559936" y="753176"/>
                </a:cubicBezTo>
                <a:cubicBezTo>
                  <a:pt x="3248550" y="765537"/>
                  <a:pt x="3169555" y="726746"/>
                  <a:pt x="2923417" y="753176"/>
                </a:cubicBezTo>
                <a:cubicBezTo>
                  <a:pt x="2677279" y="779606"/>
                  <a:pt x="2334770" y="733854"/>
                  <a:pt x="2098041" y="753176"/>
                </a:cubicBezTo>
                <a:cubicBezTo>
                  <a:pt x="1861312" y="772498"/>
                  <a:pt x="1566888" y="781878"/>
                  <a:pt x="1272665" y="753176"/>
                </a:cubicBezTo>
                <a:cubicBezTo>
                  <a:pt x="978442" y="724474"/>
                  <a:pt x="985047" y="774791"/>
                  <a:pt x="762051" y="753176"/>
                </a:cubicBezTo>
                <a:cubicBezTo>
                  <a:pt x="539055" y="731561"/>
                  <a:pt x="346633" y="746209"/>
                  <a:pt x="125532" y="753176"/>
                </a:cubicBezTo>
                <a:cubicBezTo>
                  <a:pt x="58590" y="750911"/>
                  <a:pt x="1508" y="693543"/>
                  <a:pt x="0" y="627644"/>
                </a:cubicBezTo>
                <a:cubicBezTo>
                  <a:pt x="19174" y="400297"/>
                  <a:pt x="6012" y="254133"/>
                  <a:pt x="0" y="125532"/>
                </a:cubicBezTo>
                <a:close/>
              </a:path>
              <a:path w="6546306" h="753176" stroke="0" extrusionOk="0">
                <a:moveTo>
                  <a:pt x="0" y="125532"/>
                </a:moveTo>
                <a:cubicBezTo>
                  <a:pt x="3941" y="50541"/>
                  <a:pt x="54292" y="14228"/>
                  <a:pt x="125532" y="0"/>
                </a:cubicBezTo>
                <a:cubicBezTo>
                  <a:pt x="417449" y="-5766"/>
                  <a:pt x="683844" y="-27016"/>
                  <a:pt x="825003" y="0"/>
                </a:cubicBezTo>
                <a:cubicBezTo>
                  <a:pt x="966162" y="27016"/>
                  <a:pt x="1315618" y="-26065"/>
                  <a:pt x="1650380" y="0"/>
                </a:cubicBezTo>
                <a:cubicBezTo>
                  <a:pt x="1985142" y="26065"/>
                  <a:pt x="2065083" y="-7252"/>
                  <a:pt x="2475756" y="0"/>
                </a:cubicBezTo>
                <a:cubicBezTo>
                  <a:pt x="2886429" y="7252"/>
                  <a:pt x="2906214" y="27518"/>
                  <a:pt x="3112275" y="0"/>
                </a:cubicBezTo>
                <a:cubicBezTo>
                  <a:pt x="3318336" y="-27518"/>
                  <a:pt x="3615755" y="-23997"/>
                  <a:pt x="3874698" y="0"/>
                </a:cubicBezTo>
                <a:cubicBezTo>
                  <a:pt x="4133641" y="23997"/>
                  <a:pt x="4534317" y="-34477"/>
                  <a:pt x="4700075" y="0"/>
                </a:cubicBezTo>
                <a:cubicBezTo>
                  <a:pt x="4865833" y="34477"/>
                  <a:pt x="5094786" y="-13862"/>
                  <a:pt x="5336593" y="0"/>
                </a:cubicBezTo>
                <a:cubicBezTo>
                  <a:pt x="5578400" y="13862"/>
                  <a:pt x="6051487" y="-2922"/>
                  <a:pt x="6420774" y="0"/>
                </a:cubicBezTo>
                <a:cubicBezTo>
                  <a:pt x="6489672" y="2556"/>
                  <a:pt x="6551199" y="67414"/>
                  <a:pt x="6546306" y="125532"/>
                </a:cubicBezTo>
                <a:cubicBezTo>
                  <a:pt x="6524058" y="360848"/>
                  <a:pt x="6530394" y="469609"/>
                  <a:pt x="6546306" y="627644"/>
                </a:cubicBezTo>
                <a:cubicBezTo>
                  <a:pt x="6550021" y="700461"/>
                  <a:pt x="6485678" y="745247"/>
                  <a:pt x="6420774" y="753176"/>
                </a:cubicBezTo>
                <a:cubicBezTo>
                  <a:pt x="6042452" y="780782"/>
                  <a:pt x="5919319" y="738347"/>
                  <a:pt x="5658350" y="753176"/>
                </a:cubicBezTo>
                <a:cubicBezTo>
                  <a:pt x="5397381" y="768005"/>
                  <a:pt x="5148901" y="714871"/>
                  <a:pt x="4832974" y="753176"/>
                </a:cubicBezTo>
                <a:cubicBezTo>
                  <a:pt x="4517047" y="791481"/>
                  <a:pt x="4396097" y="774663"/>
                  <a:pt x="4259408" y="753176"/>
                </a:cubicBezTo>
                <a:cubicBezTo>
                  <a:pt x="4122719" y="731689"/>
                  <a:pt x="3654887" y="751649"/>
                  <a:pt x="3496984" y="753176"/>
                </a:cubicBezTo>
                <a:cubicBezTo>
                  <a:pt x="3339081" y="754703"/>
                  <a:pt x="3078805" y="760919"/>
                  <a:pt x="2734560" y="753176"/>
                </a:cubicBezTo>
                <a:cubicBezTo>
                  <a:pt x="2390315" y="745433"/>
                  <a:pt x="2300600" y="742041"/>
                  <a:pt x="2160994" y="753176"/>
                </a:cubicBezTo>
                <a:cubicBezTo>
                  <a:pt x="2021388" y="764311"/>
                  <a:pt x="1750677" y="722836"/>
                  <a:pt x="1398570" y="753176"/>
                </a:cubicBezTo>
                <a:cubicBezTo>
                  <a:pt x="1046463" y="783516"/>
                  <a:pt x="1023958" y="725711"/>
                  <a:pt x="762051" y="753176"/>
                </a:cubicBezTo>
                <a:cubicBezTo>
                  <a:pt x="500144" y="780641"/>
                  <a:pt x="288047" y="727547"/>
                  <a:pt x="125532" y="753176"/>
                </a:cubicBezTo>
                <a:cubicBezTo>
                  <a:pt x="54378" y="753122"/>
                  <a:pt x="-3725" y="689151"/>
                  <a:pt x="0" y="627644"/>
                </a:cubicBezTo>
                <a:cubicBezTo>
                  <a:pt x="4930" y="407029"/>
                  <a:pt x="23741" y="248069"/>
                  <a:pt x="0" y="12553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FF0000">
                <a:alpha val="60000"/>
              </a:srgb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16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بنك أوف أمريكا :</a:t>
            </a:r>
            <a:r>
              <a:rPr lang="ar-EG" sz="1600" dirty="0">
                <a:solidFill>
                  <a:schemeClr val="bg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يتميز بنك أوف أمريكا بتدفقات نقدية قوية من الخدمات المصرفية المتنوعة والاستثمارات</a:t>
            </a:r>
            <a:endParaRPr lang="en-US" sz="1600" b="1" dirty="0">
              <a:solidFill>
                <a:schemeClr val="bg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71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1522" y="6116769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93C468-F09A-B4B7-D4DC-D3C5E830C159}"/>
              </a:ext>
            </a:extLst>
          </p:cNvPr>
          <p:cNvSpPr/>
          <p:nvPr/>
        </p:nvSpPr>
        <p:spPr>
          <a:xfrm>
            <a:off x="7474591" y="1534881"/>
            <a:ext cx="2294388" cy="399590"/>
          </a:xfrm>
          <a:custGeom>
            <a:avLst/>
            <a:gdLst>
              <a:gd name="connsiteX0" fmla="*/ 0 w 2294388"/>
              <a:gd name="connsiteY0" fmla="*/ 66600 h 399590"/>
              <a:gd name="connsiteX1" fmla="*/ 66600 w 2294388"/>
              <a:gd name="connsiteY1" fmla="*/ 0 h 399590"/>
              <a:gd name="connsiteX2" fmla="*/ 628509 w 2294388"/>
              <a:gd name="connsiteY2" fmla="*/ 0 h 399590"/>
              <a:gd name="connsiteX3" fmla="*/ 1125582 w 2294388"/>
              <a:gd name="connsiteY3" fmla="*/ 0 h 399590"/>
              <a:gd name="connsiteX4" fmla="*/ 1687491 w 2294388"/>
              <a:gd name="connsiteY4" fmla="*/ 0 h 399590"/>
              <a:gd name="connsiteX5" fmla="*/ 2227788 w 2294388"/>
              <a:gd name="connsiteY5" fmla="*/ 0 h 399590"/>
              <a:gd name="connsiteX6" fmla="*/ 2294388 w 2294388"/>
              <a:gd name="connsiteY6" fmla="*/ 66600 h 399590"/>
              <a:gd name="connsiteX7" fmla="*/ 2294388 w 2294388"/>
              <a:gd name="connsiteY7" fmla="*/ 332990 h 399590"/>
              <a:gd name="connsiteX8" fmla="*/ 2227788 w 2294388"/>
              <a:gd name="connsiteY8" fmla="*/ 399590 h 399590"/>
              <a:gd name="connsiteX9" fmla="*/ 1730715 w 2294388"/>
              <a:gd name="connsiteY9" fmla="*/ 399590 h 399590"/>
              <a:gd name="connsiteX10" fmla="*/ 1168806 w 2294388"/>
              <a:gd name="connsiteY10" fmla="*/ 399590 h 399590"/>
              <a:gd name="connsiteX11" fmla="*/ 671733 w 2294388"/>
              <a:gd name="connsiteY11" fmla="*/ 399590 h 399590"/>
              <a:gd name="connsiteX12" fmla="*/ 66600 w 2294388"/>
              <a:gd name="connsiteY12" fmla="*/ 399590 h 399590"/>
              <a:gd name="connsiteX13" fmla="*/ 0 w 2294388"/>
              <a:gd name="connsiteY13" fmla="*/ 332990 h 399590"/>
              <a:gd name="connsiteX14" fmla="*/ 0 w 229438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38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03487" y="9835"/>
                  <a:pt x="480803" y="26308"/>
                  <a:pt x="628509" y="0"/>
                </a:cubicBezTo>
                <a:cubicBezTo>
                  <a:pt x="776215" y="-26308"/>
                  <a:pt x="895962" y="132"/>
                  <a:pt x="1125582" y="0"/>
                </a:cubicBezTo>
                <a:cubicBezTo>
                  <a:pt x="1355202" y="-132"/>
                  <a:pt x="1513041" y="-1813"/>
                  <a:pt x="1687491" y="0"/>
                </a:cubicBezTo>
                <a:cubicBezTo>
                  <a:pt x="1861941" y="1813"/>
                  <a:pt x="2001575" y="-4976"/>
                  <a:pt x="2227788" y="0"/>
                </a:cubicBezTo>
                <a:cubicBezTo>
                  <a:pt x="2270549" y="2945"/>
                  <a:pt x="2294684" y="34586"/>
                  <a:pt x="2294388" y="66600"/>
                </a:cubicBezTo>
                <a:cubicBezTo>
                  <a:pt x="2293979" y="145208"/>
                  <a:pt x="2287788" y="278051"/>
                  <a:pt x="2294388" y="332990"/>
                </a:cubicBezTo>
                <a:cubicBezTo>
                  <a:pt x="2297517" y="368370"/>
                  <a:pt x="2265092" y="398465"/>
                  <a:pt x="2227788" y="399590"/>
                </a:cubicBezTo>
                <a:cubicBezTo>
                  <a:pt x="2089388" y="380152"/>
                  <a:pt x="1838460" y="384490"/>
                  <a:pt x="1730715" y="399590"/>
                </a:cubicBezTo>
                <a:cubicBezTo>
                  <a:pt x="1622970" y="414690"/>
                  <a:pt x="1305671" y="375381"/>
                  <a:pt x="1168806" y="399590"/>
                </a:cubicBezTo>
                <a:cubicBezTo>
                  <a:pt x="1031941" y="423799"/>
                  <a:pt x="872891" y="388024"/>
                  <a:pt x="671733" y="399590"/>
                </a:cubicBezTo>
                <a:cubicBezTo>
                  <a:pt x="470575" y="411156"/>
                  <a:pt x="363969" y="417105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29438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7204" y="20794"/>
                  <a:pt x="371107" y="-5528"/>
                  <a:pt x="606897" y="0"/>
                </a:cubicBezTo>
                <a:cubicBezTo>
                  <a:pt x="842687" y="5528"/>
                  <a:pt x="916239" y="-10907"/>
                  <a:pt x="1190418" y="0"/>
                </a:cubicBezTo>
                <a:cubicBezTo>
                  <a:pt x="1464597" y="10907"/>
                  <a:pt x="1794792" y="-51760"/>
                  <a:pt x="2227788" y="0"/>
                </a:cubicBezTo>
                <a:cubicBezTo>
                  <a:pt x="2262026" y="3418"/>
                  <a:pt x="2294142" y="25716"/>
                  <a:pt x="2294388" y="66600"/>
                </a:cubicBezTo>
                <a:cubicBezTo>
                  <a:pt x="2295006" y="163177"/>
                  <a:pt x="2300339" y="233743"/>
                  <a:pt x="2294388" y="332990"/>
                </a:cubicBezTo>
                <a:cubicBezTo>
                  <a:pt x="2288231" y="368193"/>
                  <a:pt x="2263752" y="398983"/>
                  <a:pt x="2227788" y="399590"/>
                </a:cubicBezTo>
                <a:cubicBezTo>
                  <a:pt x="2038625" y="414946"/>
                  <a:pt x="1916450" y="426297"/>
                  <a:pt x="1665879" y="399590"/>
                </a:cubicBezTo>
                <a:cubicBezTo>
                  <a:pt x="1415308" y="372883"/>
                  <a:pt x="1301235" y="380537"/>
                  <a:pt x="1103970" y="399590"/>
                </a:cubicBezTo>
                <a:cubicBezTo>
                  <a:pt x="906705" y="418643"/>
                  <a:pt x="731405" y="400290"/>
                  <a:pt x="628509" y="399590"/>
                </a:cubicBezTo>
                <a:cubicBezTo>
                  <a:pt x="525613" y="398890"/>
                  <a:pt x="199721" y="388805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أنشطة تشغيلية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B01A14-4836-496B-6A4B-97AAE9C14903}"/>
              </a:ext>
            </a:extLst>
          </p:cNvPr>
          <p:cNvSpPr/>
          <p:nvPr/>
        </p:nvSpPr>
        <p:spPr>
          <a:xfrm>
            <a:off x="4811087" y="739351"/>
            <a:ext cx="3087235" cy="399590"/>
          </a:xfrm>
          <a:custGeom>
            <a:avLst/>
            <a:gdLst>
              <a:gd name="connsiteX0" fmla="*/ 0 w 3087235"/>
              <a:gd name="connsiteY0" fmla="*/ 66600 h 399590"/>
              <a:gd name="connsiteX1" fmla="*/ 66600 w 3087235"/>
              <a:gd name="connsiteY1" fmla="*/ 0 h 399590"/>
              <a:gd name="connsiteX2" fmla="*/ 627867 w 3087235"/>
              <a:gd name="connsiteY2" fmla="*/ 0 h 399590"/>
              <a:gd name="connsiteX3" fmla="*/ 1189133 w 3087235"/>
              <a:gd name="connsiteY3" fmla="*/ 0 h 399590"/>
              <a:gd name="connsiteX4" fmla="*/ 1720860 w 3087235"/>
              <a:gd name="connsiteY4" fmla="*/ 0 h 399590"/>
              <a:gd name="connsiteX5" fmla="*/ 2370747 w 3087235"/>
              <a:gd name="connsiteY5" fmla="*/ 0 h 399590"/>
              <a:gd name="connsiteX6" fmla="*/ 3020635 w 3087235"/>
              <a:gd name="connsiteY6" fmla="*/ 0 h 399590"/>
              <a:gd name="connsiteX7" fmla="*/ 3087235 w 3087235"/>
              <a:gd name="connsiteY7" fmla="*/ 66600 h 399590"/>
              <a:gd name="connsiteX8" fmla="*/ 3087235 w 3087235"/>
              <a:gd name="connsiteY8" fmla="*/ 332990 h 399590"/>
              <a:gd name="connsiteX9" fmla="*/ 3020635 w 3087235"/>
              <a:gd name="connsiteY9" fmla="*/ 399590 h 399590"/>
              <a:gd name="connsiteX10" fmla="*/ 2370747 w 3087235"/>
              <a:gd name="connsiteY10" fmla="*/ 399590 h 399590"/>
              <a:gd name="connsiteX11" fmla="*/ 1809481 w 3087235"/>
              <a:gd name="connsiteY11" fmla="*/ 399590 h 399590"/>
              <a:gd name="connsiteX12" fmla="*/ 1307295 w 3087235"/>
              <a:gd name="connsiteY12" fmla="*/ 399590 h 399590"/>
              <a:gd name="connsiteX13" fmla="*/ 657407 w 3087235"/>
              <a:gd name="connsiteY13" fmla="*/ 399590 h 399590"/>
              <a:gd name="connsiteX14" fmla="*/ 66600 w 3087235"/>
              <a:gd name="connsiteY14" fmla="*/ 399590 h 399590"/>
              <a:gd name="connsiteX15" fmla="*/ 0 w 3087235"/>
              <a:gd name="connsiteY15" fmla="*/ 332990 h 399590"/>
              <a:gd name="connsiteX16" fmla="*/ 0 w 3087235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7235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339861" y="8789"/>
                  <a:pt x="448002" y="-18176"/>
                  <a:pt x="627867" y="0"/>
                </a:cubicBezTo>
                <a:cubicBezTo>
                  <a:pt x="807732" y="18176"/>
                  <a:pt x="988031" y="-2008"/>
                  <a:pt x="1189133" y="0"/>
                </a:cubicBezTo>
                <a:cubicBezTo>
                  <a:pt x="1390235" y="2008"/>
                  <a:pt x="1536744" y="15484"/>
                  <a:pt x="1720860" y="0"/>
                </a:cubicBezTo>
                <a:cubicBezTo>
                  <a:pt x="1904976" y="-15484"/>
                  <a:pt x="2193206" y="-10243"/>
                  <a:pt x="2370747" y="0"/>
                </a:cubicBezTo>
                <a:cubicBezTo>
                  <a:pt x="2548288" y="10243"/>
                  <a:pt x="2727761" y="-26171"/>
                  <a:pt x="3020635" y="0"/>
                </a:cubicBezTo>
                <a:cubicBezTo>
                  <a:pt x="3060546" y="-1402"/>
                  <a:pt x="3087757" y="28693"/>
                  <a:pt x="3087235" y="66600"/>
                </a:cubicBezTo>
                <a:cubicBezTo>
                  <a:pt x="3095004" y="190006"/>
                  <a:pt x="3100041" y="260984"/>
                  <a:pt x="3087235" y="332990"/>
                </a:cubicBezTo>
                <a:cubicBezTo>
                  <a:pt x="3086446" y="366734"/>
                  <a:pt x="3055330" y="397526"/>
                  <a:pt x="3020635" y="399590"/>
                </a:cubicBezTo>
                <a:cubicBezTo>
                  <a:pt x="2857078" y="386577"/>
                  <a:pt x="2643126" y="379329"/>
                  <a:pt x="2370747" y="399590"/>
                </a:cubicBezTo>
                <a:cubicBezTo>
                  <a:pt x="2098368" y="419851"/>
                  <a:pt x="1996482" y="385968"/>
                  <a:pt x="1809481" y="399590"/>
                </a:cubicBezTo>
                <a:cubicBezTo>
                  <a:pt x="1622480" y="413212"/>
                  <a:pt x="1521694" y="382820"/>
                  <a:pt x="1307295" y="399590"/>
                </a:cubicBezTo>
                <a:cubicBezTo>
                  <a:pt x="1092896" y="416360"/>
                  <a:pt x="898010" y="382196"/>
                  <a:pt x="657407" y="399590"/>
                </a:cubicBezTo>
                <a:cubicBezTo>
                  <a:pt x="416804" y="416984"/>
                  <a:pt x="202036" y="391286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08723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3228" y="28955"/>
                  <a:pt x="460359" y="-15848"/>
                  <a:pt x="657407" y="0"/>
                </a:cubicBezTo>
                <a:cubicBezTo>
                  <a:pt x="854455" y="15848"/>
                  <a:pt x="1145218" y="-9612"/>
                  <a:pt x="1307295" y="0"/>
                </a:cubicBezTo>
                <a:cubicBezTo>
                  <a:pt x="1469372" y="9612"/>
                  <a:pt x="1807119" y="23343"/>
                  <a:pt x="1957182" y="0"/>
                </a:cubicBezTo>
                <a:cubicBezTo>
                  <a:pt x="2107245" y="-23343"/>
                  <a:pt x="2509048" y="-1088"/>
                  <a:pt x="3020635" y="0"/>
                </a:cubicBezTo>
                <a:cubicBezTo>
                  <a:pt x="3059750" y="-7821"/>
                  <a:pt x="3091061" y="32516"/>
                  <a:pt x="3087235" y="66600"/>
                </a:cubicBezTo>
                <a:cubicBezTo>
                  <a:pt x="3092154" y="171387"/>
                  <a:pt x="3080197" y="238546"/>
                  <a:pt x="3087235" y="332990"/>
                </a:cubicBezTo>
                <a:cubicBezTo>
                  <a:pt x="3081550" y="374967"/>
                  <a:pt x="3054556" y="401575"/>
                  <a:pt x="3020635" y="399590"/>
                </a:cubicBezTo>
                <a:cubicBezTo>
                  <a:pt x="2850536" y="370621"/>
                  <a:pt x="2715251" y="385722"/>
                  <a:pt x="2429828" y="399590"/>
                </a:cubicBezTo>
                <a:cubicBezTo>
                  <a:pt x="2144405" y="413458"/>
                  <a:pt x="2146668" y="377008"/>
                  <a:pt x="1927642" y="399590"/>
                </a:cubicBezTo>
                <a:cubicBezTo>
                  <a:pt x="1708616" y="422172"/>
                  <a:pt x="1589074" y="406316"/>
                  <a:pt x="1366375" y="399590"/>
                </a:cubicBezTo>
                <a:cubicBezTo>
                  <a:pt x="1143676" y="392864"/>
                  <a:pt x="998993" y="412798"/>
                  <a:pt x="716488" y="399590"/>
                </a:cubicBezTo>
                <a:cubicBezTo>
                  <a:pt x="433983" y="386382"/>
                  <a:pt x="317231" y="429860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مصادر التدفق النقدي </a:t>
            </a:r>
            <a:r>
              <a:rPr lang="ar-EG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الوارد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والصادر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767865-E561-554B-2350-758FC51A7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67" y="1005380"/>
            <a:ext cx="1387496" cy="138749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B41C4C0-399C-2B8E-1672-F00366BFFDA8}"/>
              </a:ext>
            </a:extLst>
          </p:cNvPr>
          <p:cNvSpPr/>
          <p:nvPr/>
        </p:nvSpPr>
        <p:spPr>
          <a:xfrm>
            <a:off x="7516536" y="2592294"/>
            <a:ext cx="2252443" cy="399590"/>
          </a:xfrm>
          <a:custGeom>
            <a:avLst/>
            <a:gdLst>
              <a:gd name="connsiteX0" fmla="*/ 0 w 2252443"/>
              <a:gd name="connsiteY0" fmla="*/ 66600 h 399590"/>
              <a:gd name="connsiteX1" fmla="*/ 66600 w 2252443"/>
              <a:gd name="connsiteY1" fmla="*/ 0 h 399590"/>
              <a:gd name="connsiteX2" fmla="*/ 617603 w 2252443"/>
              <a:gd name="connsiteY2" fmla="*/ 0 h 399590"/>
              <a:gd name="connsiteX3" fmla="*/ 1105029 w 2252443"/>
              <a:gd name="connsiteY3" fmla="*/ 0 h 399590"/>
              <a:gd name="connsiteX4" fmla="*/ 1656032 w 2252443"/>
              <a:gd name="connsiteY4" fmla="*/ 0 h 399590"/>
              <a:gd name="connsiteX5" fmla="*/ 2185843 w 2252443"/>
              <a:gd name="connsiteY5" fmla="*/ 0 h 399590"/>
              <a:gd name="connsiteX6" fmla="*/ 2252443 w 2252443"/>
              <a:gd name="connsiteY6" fmla="*/ 66600 h 399590"/>
              <a:gd name="connsiteX7" fmla="*/ 2252443 w 2252443"/>
              <a:gd name="connsiteY7" fmla="*/ 332990 h 399590"/>
              <a:gd name="connsiteX8" fmla="*/ 2185843 w 2252443"/>
              <a:gd name="connsiteY8" fmla="*/ 399590 h 399590"/>
              <a:gd name="connsiteX9" fmla="*/ 1698417 w 2252443"/>
              <a:gd name="connsiteY9" fmla="*/ 399590 h 399590"/>
              <a:gd name="connsiteX10" fmla="*/ 1147414 w 2252443"/>
              <a:gd name="connsiteY10" fmla="*/ 399590 h 399590"/>
              <a:gd name="connsiteX11" fmla="*/ 659988 w 2252443"/>
              <a:gd name="connsiteY11" fmla="*/ 399590 h 399590"/>
              <a:gd name="connsiteX12" fmla="*/ 66600 w 2252443"/>
              <a:gd name="connsiteY12" fmla="*/ 399590 h 399590"/>
              <a:gd name="connsiteX13" fmla="*/ 0 w 2252443"/>
              <a:gd name="connsiteY13" fmla="*/ 332990 h 399590"/>
              <a:gd name="connsiteX14" fmla="*/ 0 w 2252443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52443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265172" y="12926"/>
                  <a:pt x="423353" y="-15519"/>
                  <a:pt x="617603" y="0"/>
                </a:cubicBezTo>
                <a:cubicBezTo>
                  <a:pt x="811853" y="15519"/>
                  <a:pt x="1003844" y="17619"/>
                  <a:pt x="1105029" y="0"/>
                </a:cubicBezTo>
                <a:cubicBezTo>
                  <a:pt x="1206214" y="-17619"/>
                  <a:pt x="1446420" y="-24607"/>
                  <a:pt x="1656032" y="0"/>
                </a:cubicBezTo>
                <a:cubicBezTo>
                  <a:pt x="1865644" y="24607"/>
                  <a:pt x="2051107" y="-4897"/>
                  <a:pt x="2185843" y="0"/>
                </a:cubicBezTo>
                <a:cubicBezTo>
                  <a:pt x="2228604" y="2945"/>
                  <a:pt x="2252739" y="34586"/>
                  <a:pt x="2252443" y="66600"/>
                </a:cubicBezTo>
                <a:cubicBezTo>
                  <a:pt x="2252034" y="145208"/>
                  <a:pt x="2245843" y="278051"/>
                  <a:pt x="2252443" y="332990"/>
                </a:cubicBezTo>
                <a:cubicBezTo>
                  <a:pt x="2255572" y="368370"/>
                  <a:pt x="2223147" y="398465"/>
                  <a:pt x="2185843" y="399590"/>
                </a:cubicBezTo>
                <a:cubicBezTo>
                  <a:pt x="2031057" y="397131"/>
                  <a:pt x="1907327" y="389427"/>
                  <a:pt x="1698417" y="399590"/>
                </a:cubicBezTo>
                <a:cubicBezTo>
                  <a:pt x="1489507" y="409753"/>
                  <a:pt x="1314305" y="420040"/>
                  <a:pt x="1147414" y="399590"/>
                </a:cubicBezTo>
                <a:cubicBezTo>
                  <a:pt x="980523" y="379140"/>
                  <a:pt x="861174" y="403084"/>
                  <a:pt x="659988" y="399590"/>
                </a:cubicBezTo>
                <a:cubicBezTo>
                  <a:pt x="458802" y="396096"/>
                  <a:pt x="210942" y="399274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25244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88243" y="13050"/>
                  <a:pt x="434405" y="13548"/>
                  <a:pt x="596411" y="0"/>
                </a:cubicBezTo>
                <a:cubicBezTo>
                  <a:pt x="758417" y="-13548"/>
                  <a:pt x="1017054" y="1995"/>
                  <a:pt x="1168606" y="0"/>
                </a:cubicBezTo>
                <a:cubicBezTo>
                  <a:pt x="1320158" y="-1995"/>
                  <a:pt x="1806798" y="-35668"/>
                  <a:pt x="2185843" y="0"/>
                </a:cubicBezTo>
                <a:cubicBezTo>
                  <a:pt x="2220081" y="3418"/>
                  <a:pt x="2252197" y="25716"/>
                  <a:pt x="2252443" y="66600"/>
                </a:cubicBezTo>
                <a:cubicBezTo>
                  <a:pt x="2253061" y="163177"/>
                  <a:pt x="2258394" y="233743"/>
                  <a:pt x="2252443" y="332990"/>
                </a:cubicBezTo>
                <a:cubicBezTo>
                  <a:pt x="2246286" y="368193"/>
                  <a:pt x="2221807" y="398983"/>
                  <a:pt x="2185843" y="399590"/>
                </a:cubicBezTo>
                <a:cubicBezTo>
                  <a:pt x="1950609" y="418580"/>
                  <a:pt x="1833123" y="407297"/>
                  <a:pt x="1634840" y="399590"/>
                </a:cubicBezTo>
                <a:cubicBezTo>
                  <a:pt x="1436557" y="391883"/>
                  <a:pt x="1334728" y="380535"/>
                  <a:pt x="1083837" y="399590"/>
                </a:cubicBezTo>
                <a:cubicBezTo>
                  <a:pt x="832946" y="418645"/>
                  <a:pt x="826431" y="415913"/>
                  <a:pt x="617603" y="399590"/>
                </a:cubicBezTo>
                <a:cubicBezTo>
                  <a:pt x="408775" y="383267"/>
                  <a:pt x="212595" y="394013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أنشطة استثمارية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72640B-2E4F-8921-15F8-083E3682DDB1}"/>
              </a:ext>
            </a:extLst>
          </p:cNvPr>
          <p:cNvSpPr/>
          <p:nvPr/>
        </p:nvSpPr>
        <p:spPr>
          <a:xfrm>
            <a:off x="7597629" y="3550157"/>
            <a:ext cx="2294388" cy="399590"/>
          </a:xfrm>
          <a:custGeom>
            <a:avLst/>
            <a:gdLst>
              <a:gd name="connsiteX0" fmla="*/ 0 w 2294388"/>
              <a:gd name="connsiteY0" fmla="*/ 66600 h 399590"/>
              <a:gd name="connsiteX1" fmla="*/ 66600 w 2294388"/>
              <a:gd name="connsiteY1" fmla="*/ 0 h 399590"/>
              <a:gd name="connsiteX2" fmla="*/ 628509 w 2294388"/>
              <a:gd name="connsiteY2" fmla="*/ 0 h 399590"/>
              <a:gd name="connsiteX3" fmla="*/ 1125582 w 2294388"/>
              <a:gd name="connsiteY3" fmla="*/ 0 h 399590"/>
              <a:gd name="connsiteX4" fmla="*/ 1687491 w 2294388"/>
              <a:gd name="connsiteY4" fmla="*/ 0 h 399590"/>
              <a:gd name="connsiteX5" fmla="*/ 2227788 w 2294388"/>
              <a:gd name="connsiteY5" fmla="*/ 0 h 399590"/>
              <a:gd name="connsiteX6" fmla="*/ 2294388 w 2294388"/>
              <a:gd name="connsiteY6" fmla="*/ 66600 h 399590"/>
              <a:gd name="connsiteX7" fmla="*/ 2294388 w 2294388"/>
              <a:gd name="connsiteY7" fmla="*/ 332990 h 399590"/>
              <a:gd name="connsiteX8" fmla="*/ 2227788 w 2294388"/>
              <a:gd name="connsiteY8" fmla="*/ 399590 h 399590"/>
              <a:gd name="connsiteX9" fmla="*/ 1730715 w 2294388"/>
              <a:gd name="connsiteY9" fmla="*/ 399590 h 399590"/>
              <a:gd name="connsiteX10" fmla="*/ 1168806 w 2294388"/>
              <a:gd name="connsiteY10" fmla="*/ 399590 h 399590"/>
              <a:gd name="connsiteX11" fmla="*/ 671733 w 2294388"/>
              <a:gd name="connsiteY11" fmla="*/ 399590 h 399590"/>
              <a:gd name="connsiteX12" fmla="*/ 66600 w 2294388"/>
              <a:gd name="connsiteY12" fmla="*/ 399590 h 399590"/>
              <a:gd name="connsiteX13" fmla="*/ 0 w 2294388"/>
              <a:gd name="connsiteY13" fmla="*/ 332990 h 399590"/>
              <a:gd name="connsiteX14" fmla="*/ 0 w 229438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38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03487" y="9835"/>
                  <a:pt x="480803" y="26308"/>
                  <a:pt x="628509" y="0"/>
                </a:cubicBezTo>
                <a:cubicBezTo>
                  <a:pt x="776215" y="-26308"/>
                  <a:pt x="895962" y="132"/>
                  <a:pt x="1125582" y="0"/>
                </a:cubicBezTo>
                <a:cubicBezTo>
                  <a:pt x="1355202" y="-132"/>
                  <a:pt x="1513041" y="-1813"/>
                  <a:pt x="1687491" y="0"/>
                </a:cubicBezTo>
                <a:cubicBezTo>
                  <a:pt x="1861941" y="1813"/>
                  <a:pt x="2001575" y="-4976"/>
                  <a:pt x="2227788" y="0"/>
                </a:cubicBezTo>
                <a:cubicBezTo>
                  <a:pt x="2270549" y="2945"/>
                  <a:pt x="2294684" y="34586"/>
                  <a:pt x="2294388" y="66600"/>
                </a:cubicBezTo>
                <a:cubicBezTo>
                  <a:pt x="2293979" y="145208"/>
                  <a:pt x="2287788" y="278051"/>
                  <a:pt x="2294388" y="332990"/>
                </a:cubicBezTo>
                <a:cubicBezTo>
                  <a:pt x="2297517" y="368370"/>
                  <a:pt x="2265092" y="398465"/>
                  <a:pt x="2227788" y="399590"/>
                </a:cubicBezTo>
                <a:cubicBezTo>
                  <a:pt x="2089388" y="380152"/>
                  <a:pt x="1838460" y="384490"/>
                  <a:pt x="1730715" y="399590"/>
                </a:cubicBezTo>
                <a:cubicBezTo>
                  <a:pt x="1622970" y="414690"/>
                  <a:pt x="1305671" y="375381"/>
                  <a:pt x="1168806" y="399590"/>
                </a:cubicBezTo>
                <a:cubicBezTo>
                  <a:pt x="1031941" y="423799"/>
                  <a:pt x="872891" y="388024"/>
                  <a:pt x="671733" y="399590"/>
                </a:cubicBezTo>
                <a:cubicBezTo>
                  <a:pt x="470575" y="411156"/>
                  <a:pt x="363969" y="417105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29438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7204" y="20794"/>
                  <a:pt x="371107" y="-5528"/>
                  <a:pt x="606897" y="0"/>
                </a:cubicBezTo>
                <a:cubicBezTo>
                  <a:pt x="842687" y="5528"/>
                  <a:pt x="916239" y="-10907"/>
                  <a:pt x="1190418" y="0"/>
                </a:cubicBezTo>
                <a:cubicBezTo>
                  <a:pt x="1464597" y="10907"/>
                  <a:pt x="1794792" y="-51760"/>
                  <a:pt x="2227788" y="0"/>
                </a:cubicBezTo>
                <a:cubicBezTo>
                  <a:pt x="2262026" y="3418"/>
                  <a:pt x="2294142" y="25716"/>
                  <a:pt x="2294388" y="66600"/>
                </a:cubicBezTo>
                <a:cubicBezTo>
                  <a:pt x="2295006" y="163177"/>
                  <a:pt x="2300339" y="233743"/>
                  <a:pt x="2294388" y="332990"/>
                </a:cubicBezTo>
                <a:cubicBezTo>
                  <a:pt x="2288231" y="368193"/>
                  <a:pt x="2263752" y="398983"/>
                  <a:pt x="2227788" y="399590"/>
                </a:cubicBezTo>
                <a:cubicBezTo>
                  <a:pt x="2038625" y="414946"/>
                  <a:pt x="1916450" y="426297"/>
                  <a:pt x="1665879" y="399590"/>
                </a:cubicBezTo>
                <a:cubicBezTo>
                  <a:pt x="1415308" y="372883"/>
                  <a:pt x="1301235" y="380537"/>
                  <a:pt x="1103970" y="399590"/>
                </a:cubicBezTo>
                <a:cubicBezTo>
                  <a:pt x="906705" y="418643"/>
                  <a:pt x="731405" y="400290"/>
                  <a:pt x="628509" y="399590"/>
                </a:cubicBezTo>
                <a:cubicBezTo>
                  <a:pt x="525613" y="398890"/>
                  <a:pt x="199721" y="388805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أنشطة تمويلية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51BA19-4DD5-1D23-820B-DEDC7C03C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67" y="1987272"/>
            <a:ext cx="1387496" cy="13874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FFDE7E-BE1F-2C92-EC98-CC4AF60D6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166" y="3035140"/>
            <a:ext cx="1387496" cy="1387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27A03A-36C5-A1DF-08B3-DAC4717CC434}"/>
              </a:ext>
            </a:extLst>
          </p:cNvPr>
          <p:cNvSpPr txBox="1"/>
          <p:nvPr/>
        </p:nvSpPr>
        <p:spPr>
          <a:xfrm>
            <a:off x="9005582" y="71306"/>
            <a:ext cx="237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قائمة التدفقات النقدية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80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504" y="6116769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93C468-F09A-B4B7-D4DC-D3C5E830C159}"/>
              </a:ext>
            </a:extLst>
          </p:cNvPr>
          <p:cNvSpPr/>
          <p:nvPr/>
        </p:nvSpPr>
        <p:spPr>
          <a:xfrm>
            <a:off x="7568577" y="986735"/>
            <a:ext cx="2294388" cy="399590"/>
          </a:xfrm>
          <a:custGeom>
            <a:avLst/>
            <a:gdLst>
              <a:gd name="connsiteX0" fmla="*/ 0 w 2294388"/>
              <a:gd name="connsiteY0" fmla="*/ 66600 h 399590"/>
              <a:gd name="connsiteX1" fmla="*/ 66600 w 2294388"/>
              <a:gd name="connsiteY1" fmla="*/ 0 h 399590"/>
              <a:gd name="connsiteX2" fmla="*/ 628509 w 2294388"/>
              <a:gd name="connsiteY2" fmla="*/ 0 h 399590"/>
              <a:gd name="connsiteX3" fmla="*/ 1125582 w 2294388"/>
              <a:gd name="connsiteY3" fmla="*/ 0 h 399590"/>
              <a:gd name="connsiteX4" fmla="*/ 1687491 w 2294388"/>
              <a:gd name="connsiteY4" fmla="*/ 0 h 399590"/>
              <a:gd name="connsiteX5" fmla="*/ 2227788 w 2294388"/>
              <a:gd name="connsiteY5" fmla="*/ 0 h 399590"/>
              <a:gd name="connsiteX6" fmla="*/ 2294388 w 2294388"/>
              <a:gd name="connsiteY6" fmla="*/ 66600 h 399590"/>
              <a:gd name="connsiteX7" fmla="*/ 2294388 w 2294388"/>
              <a:gd name="connsiteY7" fmla="*/ 332990 h 399590"/>
              <a:gd name="connsiteX8" fmla="*/ 2227788 w 2294388"/>
              <a:gd name="connsiteY8" fmla="*/ 399590 h 399590"/>
              <a:gd name="connsiteX9" fmla="*/ 1730715 w 2294388"/>
              <a:gd name="connsiteY9" fmla="*/ 399590 h 399590"/>
              <a:gd name="connsiteX10" fmla="*/ 1168806 w 2294388"/>
              <a:gd name="connsiteY10" fmla="*/ 399590 h 399590"/>
              <a:gd name="connsiteX11" fmla="*/ 671733 w 2294388"/>
              <a:gd name="connsiteY11" fmla="*/ 399590 h 399590"/>
              <a:gd name="connsiteX12" fmla="*/ 66600 w 2294388"/>
              <a:gd name="connsiteY12" fmla="*/ 399590 h 399590"/>
              <a:gd name="connsiteX13" fmla="*/ 0 w 2294388"/>
              <a:gd name="connsiteY13" fmla="*/ 332990 h 399590"/>
              <a:gd name="connsiteX14" fmla="*/ 0 w 229438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38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03487" y="9835"/>
                  <a:pt x="480803" y="26308"/>
                  <a:pt x="628509" y="0"/>
                </a:cubicBezTo>
                <a:cubicBezTo>
                  <a:pt x="776215" y="-26308"/>
                  <a:pt x="895962" y="132"/>
                  <a:pt x="1125582" y="0"/>
                </a:cubicBezTo>
                <a:cubicBezTo>
                  <a:pt x="1355202" y="-132"/>
                  <a:pt x="1513041" y="-1813"/>
                  <a:pt x="1687491" y="0"/>
                </a:cubicBezTo>
                <a:cubicBezTo>
                  <a:pt x="1861941" y="1813"/>
                  <a:pt x="2001575" y="-4976"/>
                  <a:pt x="2227788" y="0"/>
                </a:cubicBezTo>
                <a:cubicBezTo>
                  <a:pt x="2270549" y="2945"/>
                  <a:pt x="2294684" y="34586"/>
                  <a:pt x="2294388" y="66600"/>
                </a:cubicBezTo>
                <a:cubicBezTo>
                  <a:pt x="2293979" y="145208"/>
                  <a:pt x="2287788" y="278051"/>
                  <a:pt x="2294388" y="332990"/>
                </a:cubicBezTo>
                <a:cubicBezTo>
                  <a:pt x="2297517" y="368370"/>
                  <a:pt x="2265092" y="398465"/>
                  <a:pt x="2227788" y="399590"/>
                </a:cubicBezTo>
                <a:cubicBezTo>
                  <a:pt x="2089388" y="380152"/>
                  <a:pt x="1838460" y="384490"/>
                  <a:pt x="1730715" y="399590"/>
                </a:cubicBezTo>
                <a:cubicBezTo>
                  <a:pt x="1622970" y="414690"/>
                  <a:pt x="1305671" y="375381"/>
                  <a:pt x="1168806" y="399590"/>
                </a:cubicBezTo>
                <a:cubicBezTo>
                  <a:pt x="1031941" y="423799"/>
                  <a:pt x="872891" y="388024"/>
                  <a:pt x="671733" y="399590"/>
                </a:cubicBezTo>
                <a:cubicBezTo>
                  <a:pt x="470575" y="411156"/>
                  <a:pt x="363969" y="417105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29438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7204" y="20794"/>
                  <a:pt x="371107" y="-5528"/>
                  <a:pt x="606897" y="0"/>
                </a:cubicBezTo>
                <a:cubicBezTo>
                  <a:pt x="842687" y="5528"/>
                  <a:pt x="916239" y="-10907"/>
                  <a:pt x="1190418" y="0"/>
                </a:cubicBezTo>
                <a:cubicBezTo>
                  <a:pt x="1464597" y="10907"/>
                  <a:pt x="1794792" y="-51760"/>
                  <a:pt x="2227788" y="0"/>
                </a:cubicBezTo>
                <a:cubicBezTo>
                  <a:pt x="2262026" y="3418"/>
                  <a:pt x="2294142" y="25716"/>
                  <a:pt x="2294388" y="66600"/>
                </a:cubicBezTo>
                <a:cubicBezTo>
                  <a:pt x="2295006" y="163177"/>
                  <a:pt x="2300339" y="233743"/>
                  <a:pt x="2294388" y="332990"/>
                </a:cubicBezTo>
                <a:cubicBezTo>
                  <a:pt x="2288231" y="368193"/>
                  <a:pt x="2263752" y="398983"/>
                  <a:pt x="2227788" y="399590"/>
                </a:cubicBezTo>
                <a:cubicBezTo>
                  <a:pt x="2038625" y="414946"/>
                  <a:pt x="1916450" y="426297"/>
                  <a:pt x="1665879" y="399590"/>
                </a:cubicBezTo>
                <a:cubicBezTo>
                  <a:pt x="1415308" y="372883"/>
                  <a:pt x="1301235" y="380537"/>
                  <a:pt x="1103970" y="399590"/>
                </a:cubicBezTo>
                <a:cubicBezTo>
                  <a:pt x="906705" y="418643"/>
                  <a:pt x="731405" y="400290"/>
                  <a:pt x="628509" y="399590"/>
                </a:cubicBezTo>
                <a:cubicBezTo>
                  <a:pt x="525613" y="398890"/>
                  <a:pt x="199721" y="388805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أنشطة تشغيلية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B01A14-4836-496B-6A4B-97AAE9C14903}"/>
              </a:ext>
            </a:extLst>
          </p:cNvPr>
          <p:cNvSpPr/>
          <p:nvPr/>
        </p:nvSpPr>
        <p:spPr>
          <a:xfrm>
            <a:off x="5520757" y="196305"/>
            <a:ext cx="3087235" cy="399590"/>
          </a:xfrm>
          <a:custGeom>
            <a:avLst/>
            <a:gdLst>
              <a:gd name="connsiteX0" fmla="*/ 0 w 3087235"/>
              <a:gd name="connsiteY0" fmla="*/ 66600 h 399590"/>
              <a:gd name="connsiteX1" fmla="*/ 66600 w 3087235"/>
              <a:gd name="connsiteY1" fmla="*/ 0 h 399590"/>
              <a:gd name="connsiteX2" fmla="*/ 627867 w 3087235"/>
              <a:gd name="connsiteY2" fmla="*/ 0 h 399590"/>
              <a:gd name="connsiteX3" fmla="*/ 1189133 w 3087235"/>
              <a:gd name="connsiteY3" fmla="*/ 0 h 399590"/>
              <a:gd name="connsiteX4" fmla="*/ 1720860 w 3087235"/>
              <a:gd name="connsiteY4" fmla="*/ 0 h 399590"/>
              <a:gd name="connsiteX5" fmla="*/ 2370747 w 3087235"/>
              <a:gd name="connsiteY5" fmla="*/ 0 h 399590"/>
              <a:gd name="connsiteX6" fmla="*/ 3020635 w 3087235"/>
              <a:gd name="connsiteY6" fmla="*/ 0 h 399590"/>
              <a:gd name="connsiteX7" fmla="*/ 3087235 w 3087235"/>
              <a:gd name="connsiteY7" fmla="*/ 66600 h 399590"/>
              <a:gd name="connsiteX8" fmla="*/ 3087235 w 3087235"/>
              <a:gd name="connsiteY8" fmla="*/ 332990 h 399590"/>
              <a:gd name="connsiteX9" fmla="*/ 3020635 w 3087235"/>
              <a:gd name="connsiteY9" fmla="*/ 399590 h 399590"/>
              <a:gd name="connsiteX10" fmla="*/ 2370747 w 3087235"/>
              <a:gd name="connsiteY10" fmla="*/ 399590 h 399590"/>
              <a:gd name="connsiteX11" fmla="*/ 1809481 w 3087235"/>
              <a:gd name="connsiteY11" fmla="*/ 399590 h 399590"/>
              <a:gd name="connsiteX12" fmla="*/ 1307295 w 3087235"/>
              <a:gd name="connsiteY12" fmla="*/ 399590 h 399590"/>
              <a:gd name="connsiteX13" fmla="*/ 657407 w 3087235"/>
              <a:gd name="connsiteY13" fmla="*/ 399590 h 399590"/>
              <a:gd name="connsiteX14" fmla="*/ 66600 w 3087235"/>
              <a:gd name="connsiteY14" fmla="*/ 399590 h 399590"/>
              <a:gd name="connsiteX15" fmla="*/ 0 w 3087235"/>
              <a:gd name="connsiteY15" fmla="*/ 332990 h 399590"/>
              <a:gd name="connsiteX16" fmla="*/ 0 w 3087235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7235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339861" y="8789"/>
                  <a:pt x="448002" y="-18176"/>
                  <a:pt x="627867" y="0"/>
                </a:cubicBezTo>
                <a:cubicBezTo>
                  <a:pt x="807732" y="18176"/>
                  <a:pt x="988031" y="-2008"/>
                  <a:pt x="1189133" y="0"/>
                </a:cubicBezTo>
                <a:cubicBezTo>
                  <a:pt x="1390235" y="2008"/>
                  <a:pt x="1536744" y="15484"/>
                  <a:pt x="1720860" y="0"/>
                </a:cubicBezTo>
                <a:cubicBezTo>
                  <a:pt x="1904976" y="-15484"/>
                  <a:pt x="2193206" y="-10243"/>
                  <a:pt x="2370747" y="0"/>
                </a:cubicBezTo>
                <a:cubicBezTo>
                  <a:pt x="2548288" y="10243"/>
                  <a:pt x="2727761" y="-26171"/>
                  <a:pt x="3020635" y="0"/>
                </a:cubicBezTo>
                <a:cubicBezTo>
                  <a:pt x="3060546" y="-1402"/>
                  <a:pt x="3087757" y="28693"/>
                  <a:pt x="3087235" y="66600"/>
                </a:cubicBezTo>
                <a:cubicBezTo>
                  <a:pt x="3095004" y="190006"/>
                  <a:pt x="3100041" y="260984"/>
                  <a:pt x="3087235" y="332990"/>
                </a:cubicBezTo>
                <a:cubicBezTo>
                  <a:pt x="3086446" y="366734"/>
                  <a:pt x="3055330" y="397526"/>
                  <a:pt x="3020635" y="399590"/>
                </a:cubicBezTo>
                <a:cubicBezTo>
                  <a:pt x="2857078" y="386577"/>
                  <a:pt x="2643126" y="379329"/>
                  <a:pt x="2370747" y="399590"/>
                </a:cubicBezTo>
                <a:cubicBezTo>
                  <a:pt x="2098368" y="419851"/>
                  <a:pt x="1996482" y="385968"/>
                  <a:pt x="1809481" y="399590"/>
                </a:cubicBezTo>
                <a:cubicBezTo>
                  <a:pt x="1622480" y="413212"/>
                  <a:pt x="1521694" y="382820"/>
                  <a:pt x="1307295" y="399590"/>
                </a:cubicBezTo>
                <a:cubicBezTo>
                  <a:pt x="1092896" y="416360"/>
                  <a:pt x="898010" y="382196"/>
                  <a:pt x="657407" y="399590"/>
                </a:cubicBezTo>
                <a:cubicBezTo>
                  <a:pt x="416804" y="416984"/>
                  <a:pt x="202036" y="391286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087235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03228" y="28955"/>
                  <a:pt x="460359" y="-15848"/>
                  <a:pt x="657407" y="0"/>
                </a:cubicBezTo>
                <a:cubicBezTo>
                  <a:pt x="854455" y="15848"/>
                  <a:pt x="1145218" y="-9612"/>
                  <a:pt x="1307295" y="0"/>
                </a:cubicBezTo>
                <a:cubicBezTo>
                  <a:pt x="1469372" y="9612"/>
                  <a:pt x="1807119" y="23343"/>
                  <a:pt x="1957182" y="0"/>
                </a:cubicBezTo>
                <a:cubicBezTo>
                  <a:pt x="2107245" y="-23343"/>
                  <a:pt x="2509048" y="-1088"/>
                  <a:pt x="3020635" y="0"/>
                </a:cubicBezTo>
                <a:cubicBezTo>
                  <a:pt x="3059750" y="-7821"/>
                  <a:pt x="3091061" y="32516"/>
                  <a:pt x="3087235" y="66600"/>
                </a:cubicBezTo>
                <a:cubicBezTo>
                  <a:pt x="3092154" y="171387"/>
                  <a:pt x="3080197" y="238546"/>
                  <a:pt x="3087235" y="332990"/>
                </a:cubicBezTo>
                <a:cubicBezTo>
                  <a:pt x="3081550" y="374967"/>
                  <a:pt x="3054556" y="401575"/>
                  <a:pt x="3020635" y="399590"/>
                </a:cubicBezTo>
                <a:cubicBezTo>
                  <a:pt x="2850536" y="370621"/>
                  <a:pt x="2715251" y="385722"/>
                  <a:pt x="2429828" y="399590"/>
                </a:cubicBezTo>
                <a:cubicBezTo>
                  <a:pt x="2144405" y="413458"/>
                  <a:pt x="2146668" y="377008"/>
                  <a:pt x="1927642" y="399590"/>
                </a:cubicBezTo>
                <a:cubicBezTo>
                  <a:pt x="1708616" y="422172"/>
                  <a:pt x="1589074" y="406316"/>
                  <a:pt x="1366375" y="399590"/>
                </a:cubicBezTo>
                <a:cubicBezTo>
                  <a:pt x="1143676" y="392864"/>
                  <a:pt x="998993" y="412798"/>
                  <a:pt x="716488" y="399590"/>
                </a:cubicBezTo>
                <a:cubicBezTo>
                  <a:pt x="433983" y="386382"/>
                  <a:pt x="317231" y="429860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مصادر التدفق النقدي </a:t>
            </a:r>
            <a:r>
              <a:rPr lang="ar-EG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الوارد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والصادر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767865-E561-554B-2350-758FC51A7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53" y="457234"/>
            <a:ext cx="1387496" cy="138749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C7A4A7-536E-AFF7-0D21-4EAD01517FA5}"/>
              </a:ext>
            </a:extLst>
          </p:cNvPr>
          <p:cNvSpPr/>
          <p:nvPr/>
        </p:nvSpPr>
        <p:spPr>
          <a:xfrm>
            <a:off x="2783133" y="1976960"/>
            <a:ext cx="7079832" cy="399590"/>
          </a:xfrm>
          <a:custGeom>
            <a:avLst/>
            <a:gdLst>
              <a:gd name="connsiteX0" fmla="*/ 0 w 7079832"/>
              <a:gd name="connsiteY0" fmla="*/ 66600 h 399590"/>
              <a:gd name="connsiteX1" fmla="*/ 66600 w 7079832"/>
              <a:gd name="connsiteY1" fmla="*/ 0 h 399590"/>
              <a:gd name="connsiteX2" fmla="*/ 900196 w 7079832"/>
              <a:gd name="connsiteY2" fmla="*/ 0 h 399590"/>
              <a:gd name="connsiteX3" fmla="*/ 1525393 w 7079832"/>
              <a:gd name="connsiteY3" fmla="*/ 0 h 399590"/>
              <a:gd name="connsiteX4" fmla="*/ 2011657 w 7079832"/>
              <a:gd name="connsiteY4" fmla="*/ 0 h 399590"/>
              <a:gd name="connsiteX5" fmla="*/ 2845253 w 7079832"/>
              <a:gd name="connsiteY5" fmla="*/ 0 h 399590"/>
              <a:gd name="connsiteX6" fmla="*/ 3331517 w 7079832"/>
              <a:gd name="connsiteY6" fmla="*/ 0 h 399590"/>
              <a:gd name="connsiteX7" fmla="*/ 4095647 w 7079832"/>
              <a:gd name="connsiteY7" fmla="*/ 0 h 399590"/>
              <a:gd name="connsiteX8" fmla="*/ 4720843 w 7079832"/>
              <a:gd name="connsiteY8" fmla="*/ 0 h 399590"/>
              <a:gd name="connsiteX9" fmla="*/ 5554439 w 7079832"/>
              <a:gd name="connsiteY9" fmla="*/ 0 h 399590"/>
              <a:gd name="connsiteX10" fmla="*/ 6388035 w 7079832"/>
              <a:gd name="connsiteY10" fmla="*/ 0 h 399590"/>
              <a:gd name="connsiteX11" fmla="*/ 7013232 w 7079832"/>
              <a:gd name="connsiteY11" fmla="*/ 0 h 399590"/>
              <a:gd name="connsiteX12" fmla="*/ 7079832 w 7079832"/>
              <a:gd name="connsiteY12" fmla="*/ 66600 h 399590"/>
              <a:gd name="connsiteX13" fmla="*/ 7079832 w 7079832"/>
              <a:gd name="connsiteY13" fmla="*/ 332990 h 399590"/>
              <a:gd name="connsiteX14" fmla="*/ 7013232 w 7079832"/>
              <a:gd name="connsiteY14" fmla="*/ 399590 h 399590"/>
              <a:gd name="connsiteX15" fmla="*/ 6318569 w 7079832"/>
              <a:gd name="connsiteY15" fmla="*/ 399590 h 399590"/>
              <a:gd name="connsiteX16" fmla="*/ 5693372 w 7079832"/>
              <a:gd name="connsiteY16" fmla="*/ 399590 h 399590"/>
              <a:gd name="connsiteX17" fmla="*/ 4859776 w 7079832"/>
              <a:gd name="connsiteY17" fmla="*/ 399590 h 399590"/>
              <a:gd name="connsiteX18" fmla="*/ 4026180 w 7079832"/>
              <a:gd name="connsiteY18" fmla="*/ 399590 h 399590"/>
              <a:gd name="connsiteX19" fmla="*/ 3539916 w 7079832"/>
              <a:gd name="connsiteY19" fmla="*/ 399590 h 399590"/>
              <a:gd name="connsiteX20" fmla="*/ 2706320 w 7079832"/>
              <a:gd name="connsiteY20" fmla="*/ 399590 h 399590"/>
              <a:gd name="connsiteX21" fmla="*/ 2081123 w 7079832"/>
              <a:gd name="connsiteY21" fmla="*/ 399590 h 399590"/>
              <a:gd name="connsiteX22" fmla="*/ 1316994 w 7079832"/>
              <a:gd name="connsiteY22" fmla="*/ 399590 h 399590"/>
              <a:gd name="connsiteX23" fmla="*/ 691797 w 7079832"/>
              <a:gd name="connsiteY23" fmla="*/ 399590 h 399590"/>
              <a:gd name="connsiteX24" fmla="*/ 66600 w 7079832"/>
              <a:gd name="connsiteY24" fmla="*/ 399590 h 399590"/>
              <a:gd name="connsiteX25" fmla="*/ 0 w 7079832"/>
              <a:gd name="connsiteY25" fmla="*/ 332990 h 399590"/>
              <a:gd name="connsiteX26" fmla="*/ 0 w 7079832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9832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245450" y="-16518"/>
                  <a:pt x="696490" y="3918"/>
                  <a:pt x="900196" y="0"/>
                </a:cubicBezTo>
                <a:cubicBezTo>
                  <a:pt x="1103902" y="-3918"/>
                  <a:pt x="1252842" y="-26628"/>
                  <a:pt x="1525393" y="0"/>
                </a:cubicBezTo>
                <a:cubicBezTo>
                  <a:pt x="1797944" y="26628"/>
                  <a:pt x="1875224" y="2839"/>
                  <a:pt x="2011657" y="0"/>
                </a:cubicBezTo>
                <a:cubicBezTo>
                  <a:pt x="2148090" y="-2839"/>
                  <a:pt x="2643670" y="-3036"/>
                  <a:pt x="2845253" y="0"/>
                </a:cubicBezTo>
                <a:cubicBezTo>
                  <a:pt x="3046836" y="3036"/>
                  <a:pt x="3132388" y="7383"/>
                  <a:pt x="3331517" y="0"/>
                </a:cubicBezTo>
                <a:cubicBezTo>
                  <a:pt x="3530646" y="-7383"/>
                  <a:pt x="3768987" y="-36586"/>
                  <a:pt x="4095647" y="0"/>
                </a:cubicBezTo>
                <a:cubicBezTo>
                  <a:pt x="4422307" y="36586"/>
                  <a:pt x="4576572" y="3790"/>
                  <a:pt x="4720843" y="0"/>
                </a:cubicBezTo>
                <a:cubicBezTo>
                  <a:pt x="4865114" y="-3790"/>
                  <a:pt x="5217073" y="-10083"/>
                  <a:pt x="5554439" y="0"/>
                </a:cubicBezTo>
                <a:cubicBezTo>
                  <a:pt x="5891805" y="10083"/>
                  <a:pt x="6073720" y="18973"/>
                  <a:pt x="6388035" y="0"/>
                </a:cubicBezTo>
                <a:cubicBezTo>
                  <a:pt x="6702350" y="-18973"/>
                  <a:pt x="6718663" y="15425"/>
                  <a:pt x="7013232" y="0"/>
                </a:cubicBezTo>
                <a:cubicBezTo>
                  <a:pt x="7046241" y="1504"/>
                  <a:pt x="7084598" y="33434"/>
                  <a:pt x="7079832" y="66600"/>
                </a:cubicBezTo>
                <a:cubicBezTo>
                  <a:pt x="7071782" y="135436"/>
                  <a:pt x="7082539" y="238994"/>
                  <a:pt x="7079832" y="332990"/>
                </a:cubicBezTo>
                <a:cubicBezTo>
                  <a:pt x="7075895" y="364584"/>
                  <a:pt x="7051254" y="402536"/>
                  <a:pt x="7013232" y="399590"/>
                </a:cubicBezTo>
                <a:cubicBezTo>
                  <a:pt x="6866655" y="369548"/>
                  <a:pt x="6569692" y="419907"/>
                  <a:pt x="6318569" y="399590"/>
                </a:cubicBezTo>
                <a:cubicBezTo>
                  <a:pt x="6067446" y="379273"/>
                  <a:pt x="5828716" y="399419"/>
                  <a:pt x="5693372" y="399590"/>
                </a:cubicBezTo>
                <a:cubicBezTo>
                  <a:pt x="5558028" y="399761"/>
                  <a:pt x="5238218" y="417230"/>
                  <a:pt x="4859776" y="399590"/>
                </a:cubicBezTo>
                <a:cubicBezTo>
                  <a:pt x="4481334" y="381950"/>
                  <a:pt x="4204939" y="414259"/>
                  <a:pt x="4026180" y="399590"/>
                </a:cubicBezTo>
                <a:cubicBezTo>
                  <a:pt x="3847421" y="384921"/>
                  <a:pt x="3712775" y="394048"/>
                  <a:pt x="3539916" y="399590"/>
                </a:cubicBezTo>
                <a:cubicBezTo>
                  <a:pt x="3367057" y="405132"/>
                  <a:pt x="3048161" y="363231"/>
                  <a:pt x="2706320" y="399590"/>
                </a:cubicBezTo>
                <a:cubicBezTo>
                  <a:pt x="2364479" y="435949"/>
                  <a:pt x="2322527" y="372794"/>
                  <a:pt x="2081123" y="399590"/>
                </a:cubicBezTo>
                <a:cubicBezTo>
                  <a:pt x="1839719" y="426386"/>
                  <a:pt x="1650227" y="400320"/>
                  <a:pt x="1316994" y="399590"/>
                </a:cubicBezTo>
                <a:cubicBezTo>
                  <a:pt x="983761" y="398860"/>
                  <a:pt x="990031" y="403753"/>
                  <a:pt x="691797" y="399590"/>
                </a:cubicBezTo>
                <a:cubicBezTo>
                  <a:pt x="393563" y="395427"/>
                  <a:pt x="288966" y="421641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70798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2841" y="9882"/>
                  <a:pt x="471501" y="-2845"/>
                  <a:pt x="761263" y="0"/>
                </a:cubicBezTo>
                <a:cubicBezTo>
                  <a:pt x="1051025" y="2845"/>
                  <a:pt x="1279737" y="30929"/>
                  <a:pt x="1594859" y="0"/>
                </a:cubicBezTo>
                <a:cubicBezTo>
                  <a:pt x="1909981" y="-30929"/>
                  <a:pt x="2081405" y="-20126"/>
                  <a:pt x="2428455" y="0"/>
                </a:cubicBezTo>
                <a:cubicBezTo>
                  <a:pt x="2775505" y="20126"/>
                  <a:pt x="2803781" y="-27062"/>
                  <a:pt x="3053652" y="0"/>
                </a:cubicBezTo>
                <a:cubicBezTo>
                  <a:pt x="3303523" y="27062"/>
                  <a:pt x="3473396" y="-6117"/>
                  <a:pt x="3817781" y="0"/>
                </a:cubicBezTo>
                <a:cubicBezTo>
                  <a:pt x="4162166" y="6117"/>
                  <a:pt x="4418204" y="1835"/>
                  <a:pt x="4651377" y="0"/>
                </a:cubicBezTo>
                <a:cubicBezTo>
                  <a:pt x="4884550" y="-1835"/>
                  <a:pt x="5057477" y="30077"/>
                  <a:pt x="5276574" y="0"/>
                </a:cubicBezTo>
                <a:cubicBezTo>
                  <a:pt x="5495671" y="-30077"/>
                  <a:pt x="5637600" y="2608"/>
                  <a:pt x="5971237" y="0"/>
                </a:cubicBezTo>
                <a:cubicBezTo>
                  <a:pt x="6304874" y="-2608"/>
                  <a:pt x="6706282" y="-1102"/>
                  <a:pt x="7013232" y="0"/>
                </a:cubicBezTo>
                <a:cubicBezTo>
                  <a:pt x="7054821" y="7500"/>
                  <a:pt x="7078714" y="34915"/>
                  <a:pt x="7079832" y="66600"/>
                </a:cubicBezTo>
                <a:cubicBezTo>
                  <a:pt x="7071736" y="122664"/>
                  <a:pt x="7088432" y="272605"/>
                  <a:pt x="7079832" y="332990"/>
                </a:cubicBezTo>
                <a:cubicBezTo>
                  <a:pt x="7076937" y="375703"/>
                  <a:pt x="7044753" y="402796"/>
                  <a:pt x="7013232" y="399590"/>
                </a:cubicBezTo>
                <a:cubicBezTo>
                  <a:pt x="6820841" y="396280"/>
                  <a:pt x="6654985" y="425073"/>
                  <a:pt x="6457501" y="399590"/>
                </a:cubicBezTo>
                <a:cubicBezTo>
                  <a:pt x="6260017" y="374107"/>
                  <a:pt x="6055826" y="421180"/>
                  <a:pt x="5901771" y="399590"/>
                </a:cubicBezTo>
                <a:cubicBezTo>
                  <a:pt x="5747716" y="378001"/>
                  <a:pt x="5422066" y="390137"/>
                  <a:pt x="5137641" y="399590"/>
                </a:cubicBezTo>
                <a:cubicBezTo>
                  <a:pt x="4853216" y="409044"/>
                  <a:pt x="4611428" y="394515"/>
                  <a:pt x="4373512" y="399590"/>
                </a:cubicBezTo>
                <a:cubicBezTo>
                  <a:pt x="4135596" y="404665"/>
                  <a:pt x="4045409" y="398604"/>
                  <a:pt x="3817781" y="399590"/>
                </a:cubicBezTo>
                <a:cubicBezTo>
                  <a:pt x="3590153" y="400576"/>
                  <a:pt x="3353035" y="366596"/>
                  <a:pt x="3053652" y="399590"/>
                </a:cubicBezTo>
                <a:cubicBezTo>
                  <a:pt x="2754269" y="432584"/>
                  <a:pt x="2668249" y="430507"/>
                  <a:pt x="2428455" y="399590"/>
                </a:cubicBezTo>
                <a:cubicBezTo>
                  <a:pt x="2188661" y="368673"/>
                  <a:pt x="2076840" y="384501"/>
                  <a:pt x="1872724" y="399590"/>
                </a:cubicBezTo>
                <a:cubicBezTo>
                  <a:pt x="1668608" y="414679"/>
                  <a:pt x="1362053" y="389469"/>
                  <a:pt x="1039128" y="399590"/>
                </a:cubicBezTo>
                <a:cubicBezTo>
                  <a:pt x="716203" y="409711"/>
                  <a:pt x="290604" y="35631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العمليات النقدية 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 أنشطة الشركة الرئيسية المرتبطة بقائمة الدخل ( صافي الدخل )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83CD7F-9B2D-DCD2-8E47-D183283463F6}"/>
              </a:ext>
            </a:extLst>
          </p:cNvPr>
          <p:cNvSpPr/>
          <p:nvPr/>
        </p:nvSpPr>
        <p:spPr>
          <a:xfrm>
            <a:off x="2783133" y="2595784"/>
            <a:ext cx="7079832" cy="399590"/>
          </a:xfrm>
          <a:custGeom>
            <a:avLst/>
            <a:gdLst>
              <a:gd name="connsiteX0" fmla="*/ 0 w 7079832"/>
              <a:gd name="connsiteY0" fmla="*/ 66600 h 399590"/>
              <a:gd name="connsiteX1" fmla="*/ 66600 w 7079832"/>
              <a:gd name="connsiteY1" fmla="*/ 0 h 399590"/>
              <a:gd name="connsiteX2" fmla="*/ 900196 w 7079832"/>
              <a:gd name="connsiteY2" fmla="*/ 0 h 399590"/>
              <a:gd name="connsiteX3" fmla="*/ 1525393 w 7079832"/>
              <a:gd name="connsiteY3" fmla="*/ 0 h 399590"/>
              <a:gd name="connsiteX4" fmla="*/ 2011657 w 7079832"/>
              <a:gd name="connsiteY4" fmla="*/ 0 h 399590"/>
              <a:gd name="connsiteX5" fmla="*/ 2845253 w 7079832"/>
              <a:gd name="connsiteY5" fmla="*/ 0 h 399590"/>
              <a:gd name="connsiteX6" fmla="*/ 3331517 w 7079832"/>
              <a:gd name="connsiteY6" fmla="*/ 0 h 399590"/>
              <a:gd name="connsiteX7" fmla="*/ 4095647 w 7079832"/>
              <a:gd name="connsiteY7" fmla="*/ 0 h 399590"/>
              <a:gd name="connsiteX8" fmla="*/ 4720843 w 7079832"/>
              <a:gd name="connsiteY8" fmla="*/ 0 h 399590"/>
              <a:gd name="connsiteX9" fmla="*/ 5554439 w 7079832"/>
              <a:gd name="connsiteY9" fmla="*/ 0 h 399590"/>
              <a:gd name="connsiteX10" fmla="*/ 6388035 w 7079832"/>
              <a:gd name="connsiteY10" fmla="*/ 0 h 399590"/>
              <a:gd name="connsiteX11" fmla="*/ 7013232 w 7079832"/>
              <a:gd name="connsiteY11" fmla="*/ 0 h 399590"/>
              <a:gd name="connsiteX12" fmla="*/ 7079832 w 7079832"/>
              <a:gd name="connsiteY12" fmla="*/ 66600 h 399590"/>
              <a:gd name="connsiteX13" fmla="*/ 7079832 w 7079832"/>
              <a:gd name="connsiteY13" fmla="*/ 332990 h 399590"/>
              <a:gd name="connsiteX14" fmla="*/ 7013232 w 7079832"/>
              <a:gd name="connsiteY14" fmla="*/ 399590 h 399590"/>
              <a:gd name="connsiteX15" fmla="*/ 6318569 w 7079832"/>
              <a:gd name="connsiteY15" fmla="*/ 399590 h 399590"/>
              <a:gd name="connsiteX16" fmla="*/ 5693372 w 7079832"/>
              <a:gd name="connsiteY16" fmla="*/ 399590 h 399590"/>
              <a:gd name="connsiteX17" fmla="*/ 4859776 w 7079832"/>
              <a:gd name="connsiteY17" fmla="*/ 399590 h 399590"/>
              <a:gd name="connsiteX18" fmla="*/ 4026180 w 7079832"/>
              <a:gd name="connsiteY18" fmla="*/ 399590 h 399590"/>
              <a:gd name="connsiteX19" fmla="*/ 3539916 w 7079832"/>
              <a:gd name="connsiteY19" fmla="*/ 399590 h 399590"/>
              <a:gd name="connsiteX20" fmla="*/ 2706320 w 7079832"/>
              <a:gd name="connsiteY20" fmla="*/ 399590 h 399590"/>
              <a:gd name="connsiteX21" fmla="*/ 2081123 w 7079832"/>
              <a:gd name="connsiteY21" fmla="*/ 399590 h 399590"/>
              <a:gd name="connsiteX22" fmla="*/ 1316994 w 7079832"/>
              <a:gd name="connsiteY22" fmla="*/ 399590 h 399590"/>
              <a:gd name="connsiteX23" fmla="*/ 691797 w 7079832"/>
              <a:gd name="connsiteY23" fmla="*/ 399590 h 399590"/>
              <a:gd name="connsiteX24" fmla="*/ 66600 w 7079832"/>
              <a:gd name="connsiteY24" fmla="*/ 399590 h 399590"/>
              <a:gd name="connsiteX25" fmla="*/ 0 w 7079832"/>
              <a:gd name="connsiteY25" fmla="*/ 332990 h 399590"/>
              <a:gd name="connsiteX26" fmla="*/ 0 w 7079832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9832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245450" y="-16518"/>
                  <a:pt x="696490" y="3918"/>
                  <a:pt x="900196" y="0"/>
                </a:cubicBezTo>
                <a:cubicBezTo>
                  <a:pt x="1103902" y="-3918"/>
                  <a:pt x="1252842" y="-26628"/>
                  <a:pt x="1525393" y="0"/>
                </a:cubicBezTo>
                <a:cubicBezTo>
                  <a:pt x="1797944" y="26628"/>
                  <a:pt x="1875224" y="2839"/>
                  <a:pt x="2011657" y="0"/>
                </a:cubicBezTo>
                <a:cubicBezTo>
                  <a:pt x="2148090" y="-2839"/>
                  <a:pt x="2643670" y="-3036"/>
                  <a:pt x="2845253" y="0"/>
                </a:cubicBezTo>
                <a:cubicBezTo>
                  <a:pt x="3046836" y="3036"/>
                  <a:pt x="3132388" y="7383"/>
                  <a:pt x="3331517" y="0"/>
                </a:cubicBezTo>
                <a:cubicBezTo>
                  <a:pt x="3530646" y="-7383"/>
                  <a:pt x="3768987" y="-36586"/>
                  <a:pt x="4095647" y="0"/>
                </a:cubicBezTo>
                <a:cubicBezTo>
                  <a:pt x="4422307" y="36586"/>
                  <a:pt x="4576572" y="3790"/>
                  <a:pt x="4720843" y="0"/>
                </a:cubicBezTo>
                <a:cubicBezTo>
                  <a:pt x="4865114" y="-3790"/>
                  <a:pt x="5217073" y="-10083"/>
                  <a:pt x="5554439" y="0"/>
                </a:cubicBezTo>
                <a:cubicBezTo>
                  <a:pt x="5891805" y="10083"/>
                  <a:pt x="6073720" y="18973"/>
                  <a:pt x="6388035" y="0"/>
                </a:cubicBezTo>
                <a:cubicBezTo>
                  <a:pt x="6702350" y="-18973"/>
                  <a:pt x="6718663" y="15425"/>
                  <a:pt x="7013232" y="0"/>
                </a:cubicBezTo>
                <a:cubicBezTo>
                  <a:pt x="7046241" y="1504"/>
                  <a:pt x="7084598" y="33434"/>
                  <a:pt x="7079832" y="66600"/>
                </a:cubicBezTo>
                <a:cubicBezTo>
                  <a:pt x="7071782" y="135436"/>
                  <a:pt x="7082539" y="238994"/>
                  <a:pt x="7079832" y="332990"/>
                </a:cubicBezTo>
                <a:cubicBezTo>
                  <a:pt x="7075895" y="364584"/>
                  <a:pt x="7051254" y="402536"/>
                  <a:pt x="7013232" y="399590"/>
                </a:cubicBezTo>
                <a:cubicBezTo>
                  <a:pt x="6866655" y="369548"/>
                  <a:pt x="6569692" y="419907"/>
                  <a:pt x="6318569" y="399590"/>
                </a:cubicBezTo>
                <a:cubicBezTo>
                  <a:pt x="6067446" y="379273"/>
                  <a:pt x="5828716" y="399419"/>
                  <a:pt x="5693372" y="399590"/>
                </a:cubicBezTo>
                <a:cubicBezTo>
                  <a:pt x="5558028" y="399761"/>
                  <a:pt x="5238218" y="417230"/>
                  <a:pt x="4859776" y="399590"/>
                </a:cubicBezTo>
                <a:cubicBezTo>
                  <a:pt x="4481334" y="381950"/>
                  <a:pt x="4204939" y="414259"/>
                  <a:pt x="4026180" y="399590"/>
                </a:cubicBezTo>
                <a:cubicBezTo>
                  <a:pt x="3847421" y="384921"/>
                  <a:pt x="3712775" y="394048"/>
                  <a:pt x="3539916" y="399590"/>
                </a:cubicBezTo>
                <a:cubicBezTo>
                  <a:pt x="3367057" y="405132"/>
                  <a:pt x="3048161" y="363231"/>
                  <a:pt x="2706320" y="399590"/>
                </a:cubicBezTo>
                <a:cubicBezTo>
                  <a:pt x="2364479" y="435949"/>
                  <a:pt x="2322527" y="372794"/>
                  <a:pt x="2081123" y="399590"/>
                </a:cubicBezTo>
                <a:cubicBezTo>
                  <a:pt x="1839719" y="426386"/>
                  <a:pt x="1650227" y="400320"/>
                  <a:pt x="1316994" y="399590"/>
                </a:cubicBezTo>
                <a:cubicBezTo>
                  <a:pt x="983761" y="398860"/>
                  <a:pt x="990031" y="403753"/>
                  <a:pt x="691797" y="399590"/>
                </a:cubicBezTo>
                <a:cubicBezTo>
                  <a:pt x="393563" y="395427"/>
                  <a:pt x="288966" y="421641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70798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2841" y="9882"/>
                  <a:pt x="471501" y="-2845"/>
                  <a:pt x="761263" y="0"/>
                </a:cubicBezTo>
                <a:cubicBezTo>
                  <a:pt x="1051025" y="2845"/>
                  <a:pt x="1279737" y="30929"/>
                  <a:pt x="1594859" y="0"/>
                </a:cubicBezTo>
                <a:cubicBezTo>
                  <a:pt x="1909981" y="-30929"/>
                  <a:pt x="2081405" y="-20126"/>
                  <a:pt x="2428455" y="0"/>
                </a:cubicBezTo>
                <a:cubicBezTo>
                  <a:pt x="2775505" y="20126"/>
                  <a:pt x="2803781" y="-27062"/>
                  <a:pt x="3053652" y="0"/>
                </a:cubicBezTo>
                <a:cubicBezTo>
                  <a:pt x="3303523" y="27062"/>
                  <a:pt x="3473396" y="-6117"/>
                  <a:pt x="3817781" y="0"/>
                </a:cubicBezTo>
                <a:cubicBezTo>
                  <a:pt x="4162166" y="6117"/>
                  <a:pt x="4418204" y="1835"/>
                  <a:pt x="4651377" y="0"/>
                </a:cubicBezTo>
                <a:cubicBezTo>
                  <a:pt x="4884550" y="-1835"/>
                  <a:pt x="5057477" y="30077"/>
                  <a:pt x="5276574" y="0"/>
                </a:cubicBezTo>
                <a:cubicBezTo>
                  <a:pt x="5495671" y="-30077"/>
                  <a:pt x="5637600" y="2608"/>
                  <a:pt x="5971237" y="0"/>
                </a:cubicBezTo>
                <a:cubicBezTo>
                  <a:pt x="6304874" y="-2608"/>
                  <a:pt x="6706282" y="-1102"/>
                  <a:pt x="7013232" y="0"/>
                </a:cubicBezTo>
                <a:cubicBezTo>
                  <a:pt x="7054821" y="7500"/>
                  <a:pt x="7078714" y="34915"/>
                  <a:pt x="7079832" y="66600"/>
                </a:cubicBezTo>
                <a:cubicBezTo>
                  <a:pt x="7071736" y="122664"/>
                  <a:pt x="7088432" y="272605"/>
                  <a:pt x="7079832" y="332990"/>
                </a:cubicBezTo>
                <a:cubicBezTo>
                  <a:pt x="7076937" y="375703"/>
                  <a:pt x="7044753" y="402796"/>
                  <a:pt x="7013232" y="399590"/>
                </a:cubicBezTo>
                <a:cubicBezTo>
                  <a:pt x="6820841" y="396280"/>
                  <a:pt x="6654985" y="425073"/>
                  <a:pt x="6457501" y="399590"/>
                </a:cubicBezTo>
                <a:cubicBezTo>
                  <a:pt x="6260017" y="374107"/>
                  <a:pt x="6055826" y="421180"/>
                  <a:pt x="5901771" y="399590"/>
                </a:cubicBezTo>
                <a:cubicBezTo>
                  <a:pt x="5747716" y="378001"/>
                  <a:pt x="5422066" y="390137"/>
                  <a:pt x="5137641" y="399590"/>
                </a:cubicBezTo>
                <a:cubicBezTo>
                  <a:pt x="4853216" y="409044"/>
                  <a:pt x="4611428" y="394515"/>
                  <a:pt x="4373512" y="399590"/>
                </a:cubicBezTo>
                <a:cubicBezTo>
                  <a:pt x="4135596" y="404665"/>
                  <a:pt x="4045409" y="398604"/>
                  <a:pt x="3817781" y="399590"/>
                </a:cubicBezTo>
                <a:cubicBezTo>
                  <a:pt x="3590153" y="400576"/>
                  <a:pt x="3353035" y="366596"/>
                  <a:pt x="3053652" y="399590"/>
                </a:cubicBezTo>
                <a:cubicBezTo>
                  <a:pt x="2754269" y="432584"/>
                  <a:pt x="2668249" y="430507"/>
                  <a:pt x="2428455" y="399590"/>
                </a:cubicBezTo>
                <a:cubicBezTo>
                  <a:pt x="2188661" y="368673"/>
                  <a:pt x="2076840" y="384501"/>
                  <a:pt x="1872724" y="399590"/>
                </a:cubicBezTo>
                <a:cubicBezTo>
                  <a:pt x="1668608" y="414679"/>
                  <a:pt x="1362053" y="389469"/>
                  <a:pt x="1039128" y="399590"/>
                </a:cubicBezTo>
                <a:cubicBezTo>
                  <a:pt x="716203" y="409711"/>
                  <a:pt x="290604" y="35631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تعتبر مؤشر لقياس مدى </a:t>
            </a:r>
            <a:r>
              <a:rPr lang="ar-EG" sz="1600" b="1" dirty="0">
                <a:solidFill>
                  <a:srgbClr val="00B05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قدرة الشركة على الاستمرار في العمل</a:t>
            </a:r>
            <a:endParaRPr lang="en-US" b="1" dirty="0">
              <a:solidFill>
                <a:srgbClr val="00B05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C0D6F0-681D-9FD9-B079-26BF5843A2F6}"/>
              </a:ext>
            </a:extLst>
          </p:cNvPr>
          <p:cNvSpPr/>
          <p:nvPr/>
        </p:nvSpPr>
        <p:spPr>
          <a:xfrm>
            <a:off x="7675602" y="3536432"/>
            <a:ext cx="2294388" cy="399590"/>
          </a:xfrm>
          <a:custGeom>
            <a:avLst/>
            <a:gdLst>
              <a:gd name="connsiteX0" fmla="*/ 0 w 2294388"/>
              <a:gd name="connsiteY0" fmla="*/ 66600 h 399590"/>
              <a:gd name="connsiteX1" fmla="*/ 66600 w 2294388"/>
              <a:gd name="connsiteY1" fmla="*/ 0 h 399590"/>
              <a:gd name="connsiteX2" fmla="*/ 628509 w 2294388"/>
              <a:gd name="connsiteY2" fmla="*/ 0 h 399590"/>
              <a:gd name="connsiteX3" fmla="*/ 1125582 w 2294388"/>
              <a:gd name="connsiteY3" fmla="*/ 0 h 399590"/>
              <a:gd name="connsiteX4" fmla="*/ 1687491 w 2294388"/>
              <a:gd name="connsiteY4" fmla="*/ 0 h 399590"/>
              <a:gd name="connsiteX5" fmla="*/ 2227788 w 2294388"/>
              <a:gd name="connsiteY5" fmla="*/ 0 h 399590"/>
              <a:gd name="connsiteX6" fmla="*/ 2294388 w 2294388"/>
              <a:gd name="connsiteY6" fmla="*/ 66600 h 399590"/>
              <a:gd name="connsiteX7" fmla="*/ 2294388 w 2294388"/>
              <a:gd name="connsiteY7" fmla="*/ 332990 h 399590"/>
              <a:gd name="connsiteX8" fmla="*/ 2227788 w 2294388"/>
              <a:gd name="connsiteY8" fmla="*/ 399590 h 399590"/>
              <a:gd name="connsiteX9" fmla="*/ 1730715 w 2294388"/>
              <a:gd name="connsiteY9" fmla="*/ 399590 h 399590"/>
              <a:gd name="connsiteX10" fmla="*/ 1168806 w 2294388"/>
              <a:gd name="connsiteY10" fmla="*/ 399590 h 399590"/>
              <a:gd name="connsiteX11" fmla="*/ 671733 w 2294388"/>
              <a:gd name="connsiteY11" fmla="*/ 399590 h 399590"/>
              <a:gd name="connsiteX12" fmla="*/ 66600 w 2294388"/>
              <a:gd name="connsiteY12" fmla="*/ 399590 h 399590"/>
              <a:gd name="connsiteX13" fmla="*/ 0 w 2294388"/>
              <a:gd name="connsiteY13" fmla="*/ 332990 h 399590"/>
              <a:gd name="connsiteX14" fmla="*/ 0 w 229438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38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03487" y="9835"/>
                  <a:pt x="480803" y="26308"/>
                  <a:pt x="628509" y="0"/>
                </a:cubicBezTo>
                <a:cubicBezTo>
                  <a:pt x="776215" y="-26308"/>
                  <a:pt x="895962" y="132"/>
                  <a:pt x="1125582" y="0"/>
                </a:cubicBezTo>
                <a:cubicBezTo>
                  <a:pt x="1355202" y="-132"/>
                  <a:pt x="1513041" y="-1813"/>
                  <a:pt x="1687491" y="0"/>
                </a:cubicBezTo>
                <a:cubicBezTo>
                  <a:pt x="1861941" y="1813"/>
                  <a:pt x="2001575" y="-4976"/>
                  <a:pt x="2227788" y="0"/>
                </a:cubicBezTo>
                <a:cubicBezTo>
                  <a:pt x="2270549" y="2945"/>
                  <a:pt x="2294684" y="34586"/>
                  <a:pt x="2294388" y="66600"/>
                </a:cubicBezTo>
                <a:cubicBezTo>
                  <a:pt x="2293979" y="145208"/>
                  <a:pt x="2287788" y="278051"/>
                  <a:pt x="2294388" y="332990"/>
                </a:cubicBezTo>
                <a:cubicBezTo>
                  <a:pt x="2297517" y="368370"/>
                  <a:pt x="2265092" y="398465"/>
                  <a:pt x="2227788" y="399590"/>
                </a:cubicBezTo>
                <a:cubicBezTo>
                  <a:pt x="2089388" y="380152"/>
                  <a:pt x="1838460" y="384490"/>
                  <a:pt x="1730715" y="399590"/>
                </a:cubicBezTo>
                <a:cubicBezTo>
                  <a:pt x="1622970" y="414690"/>
                  <a:pt x="1305671" y="375381"/>
                  <a:pt x="1168806" y="399590"/>
                </a:cubicBezTo>
                <a:cubicBezTo>
                  <a:pt x="1031941" y="423799"/>
                  <a:pt x="872891" y="388024"/>
                  <a:pt x="671733" y="399590"/>
                </a:cubicBezTo>
                <a:cubicBezTo>
                  <a:pt x="470575" y="411156"/>
                  <a:pt x="363969" y="417105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29438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7204" y="20794"/>
                  <a:pt x="371107" y="-5528"/>
                  <a:pt x="606897" y="0"/>
                </a:cubicBezTo>
                <a:cubicBezTo>
                  <a:pt x="842687" y="5528"/>
                  <a:pt x="916239" y="-10907"/>
                  <a:pt x="1190418" y="0"/>
                </a:cubicBezTo>
                <a:cubicBezTo>
                  <a:pt x="1464597" y="10907"/>
                  <a:pt x="1794792" y="-51760"/>
                  <a:pt x="2227788" y="0"/>
                </a:cubicBezTo>
                <a:cubicBezTo>
                  <a:pt x="2262026" y="3418"/>
                  <a:pt x="2294142" y="25716"/>
                  <a:pt x="2294388" y="66600"/>
                </a:cubicBezTo>
                <a:cubicBezTo>
                  <a:pt x="2295006" y="163177"/>
                  <a:pt x="2300339" y="233743"/>
                  <a:pt x="2294388" y="332990"/>
                </a:cubicBezTo>
                <a:cubicBezTo>
                  <a:pt x="2288231" y="368193"/>
                  <a:pt x="2263752" y="398983"/>
                  <a:pt x="2227788" y="399590"/>
                </a:cubicBezTo>
                <a:cubicBezTo>
                  <a:pt x="2038625" y="414946"/>
                  <a:pt x="1916450" y="426297"/>
                  <a:pt x="1665879" y="399590"/>
                </a:cubicBezTo>
                <a:cubicBezTo>
                  <a:pt x="1415308" y="372883"/>
                  <a:pt x="1301235" y="380537"/>
                  <a:pt x="1103970" y="399590"/>
                </a:cubicBezTo>
                <a:cubicBezTo>
                  <a:pt x="906705" y="418643"/>
                  <a:pt x="731405" y="400290"/>
                  <a:pt x="628509" y="399590"/>
                </a:cubicBezTo>
                <a:cubicBezTo>
                  <a:pt x="525613" y="398890"/>
                  <a:pt x="199721" y="388805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A532D66-9B66-2728-DB86-547F490A2961}"/>
              </a:ext>
            </a:extLst>
          </p:cNvPr>
          <p:cNvSpPr/>
          <p:nvPr/>
        </p:nvSpPr>
        <p:spPr>
          <a:xfrm>
            <a:off x="2823342" y="4170824"/>
            <a:ext cx="7079832" cy="399590"/>
          </a:xfrm>
          <a:custGeom>
            <a:avLst/>
            <a:gdLst>
              <a:gd name="connsiteX0" fmla="*/ 0 w 7079832"/>
              <a:gd name="connsiteY0" fmla="*/ 66600 h 399590"/>
              <a:gd name="connsiteX1" fmla="*/ 66600 w 7079832"/>
              <a:gd name="connsiteY1" fmla="*/ 0 h 399590"/>
              <a:gd name="connsiteX2" fmla="*/ 900196 w 7079832"/>
              <a:gd name="connsiteY2" fmla="*/ 0 h 399590"/>
              <a:gd name="connsiteX3" fmla="*/ 1525393 w 7079832"/>
              <a:gd name="connsiteY3" fmla="*/ 0 h 399590"/>
              <a:gd name="connsiteX4" fmla="*/ 2011657 w 7079832"/>
              <a:gd name="connsiteY4" fmla="*/ 0 h 399590"/>
              <a:gd name="connsiteX5" fmla="*/ 2845253 w 7079832"/>
              <a:gd name="connsiteY5" fmla="*/ 0 h 399590"/>
              <a:gd name="connsiteX6" fmla="*/ 3331517 w 7079832"/>
              <a:gd name="connsiteY6" fmla="*/ 0 h 399590"/>
              <a:gd name="connsiteX7" fmla="*/ 4095647 w 7079832"/>
              <a:gd name="connsiteY7" fmla="*/ 0 h 399590"/>
              <a:gd name="connsiteX8" fmla="*/ 4720843 w 7079832"/>
              <a:gd name="connsiteY8" fmla="*/ 0 h 399590"/>
              <a:gd name="connsiteX9" fmla="*/ 5554439 w 7079832"/>
              <a:gd name="connsiteY9" fmla="*/ 0 h 399590"/>
              <a:gd name="connsiteX10" fmla="*/ 6388035 w 7079832"/>
              <a:gd name="connsiteY10" fmla="*/ 0 h 399590"/>
              <a:gd name="connsiteX11" fmla="*/ 7013232 w 7079832"/>
              <a:gd name="connsiteY11" fmla="*/ 0 h 399590"/>
              <a:gd name="connsiteX12" fmla="*/ 7079832 w 7079832"/>
              <a:gd name="connsiteY12" fmla="*/ 66600 h 399590"/>
              <a:gd name="connsiteX13" fmla="*/ 7079832 w 7079832"/>
              <a:gd name="connsiteY13" fmla="*/ 332990 h 399590"/>
              <a:gd name="connsiteX14" fmla="*/ 7013232 w 7079832"/>
              <a:gd name="connsiteY14" fmla="*/ 399590 h 399590"/>
              <a:gd name="connsiteX15" fmla="*/ 6318569 w 7079832"/>
              <a:gd name="connsiteY15" fmla="*/ 399590 h 399590"/>
              <a:gd name="connsiteX16" fmla="*/ 5693372 w 7079832"/>
              <a:gd name="connsiteY16" fmla="*/ 399590 h 399590"/>
              <a:gd name="connsiteX17" fmla="*/ 4859776 w 7079832"/>
              <a:gd name="connsiteY17" fmla="*/ 399590 h 399590"/>
              <a:gd name="connsiteX18" fmla="*/ 4026180 w 7079832"/>
              <a:gd name="connsiteY18" fmla="*/ 399590 h 399590"/>
              <a:gd name="connsiteX19" fmla="*/ 3539916 w 7079832"/>
              <a:gd name="connsiteY19" fmla="*/ 399590 h 399590"/>
              <a:gd name="connsiteX20" fmla="*/ 2706320 w 7079832"/>
              <a:gd name="connsiteY20" fmla="*/ 399590 h 399590"/>
              <a:gd name="connsiteX21" fmla="*/ 2081123 w 7079832"/>
              <a:gd name="connsiteY21" fmla="*/ 399590 h 399590"/>
              <a:gd name="connsiteX22" fmla="*/ 1316994 w 7079832"/>
              <a:gd name="connsiteY22" fmla="*/ 399590 h 399590"/>
              <a:gd name="connsiteX23" fmla="*/ 691797 w 7079832"/>
              <a:gd name="connsiteY23" fmla="*/ 399590 h 399590"/>
              <a:gd name="connsiteX24" fmla="*/ 66600 w 7079832"/>
              <a:gd name="connsiteY24" fmla="*/ 399590 h 399590"/>
              <a:gd name="connsiteX25" fmla="*/ 0 w 7079832"/>
              <a:gd name="connsiteY25" fmla="*/ 332990 h 399590"/>
              <a:gd name="connsiteX26" fmla="*/ 0 w 7079832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9832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245450" y="-16518"/>
                  <a:pt x="696490" y="3918"/>
                  <a:pt x="900196" y="0"/>
                </a:cubicBezTo>
                <a:cubicBezTo>
                  <a:pt x="1103902" y="-3918"/>
                  <a:pt x="1252842" y="-26628"/>
                  <a:pt x="1525393" y="0"/>
                </a:cubicBezTo>
                <a:cubicBezTo>
                  <a:pt x="1797944" y="26628"/>
                  <a:pt x="1875224" y="2839"/>
                  <a:pt x="2011657" y="0"/>
                </a:cubicBezTo>
                <a:cubicBezTo>
                  <a:pt x="2148090" y="-2839"/>
                  <a:pt x="2643670" y="-3036"/>
                  <a:pt x="2845253" y="0"/>
                </a:cubicBezTo>
                <a:cubicBezTo>
                  <a:pt x="3046836" y="3036"/>
                  <a:pt x="3132388" y="7383"/>
                  <a:pt x="3331517" y="0"/>
                </a:cubicBezTo>
                <a:cubicBezTo>
                  <a:pt x="3530646" y="-7383"/>
                  <a:pt x="3768987" y="-36586"/>
                  <a:pt x="4095647" y="0"/>
                </a:cubicBezTo>
                <a:cubicBezTo>
                  <a:pt x="4422307" y="36586"/>
                  <a:pt x="4576572" y="3790"/>
                  <a:pt x="4720843" y="0"/>
                </a:cubicBezTo>
                <a:cubicBezTo>
                  <a:pt x="4865114" y="-3790"/>
                  <a:pt x="5217073" y="-10083"/>
                  <a:pt x="5554439" y="0"/>
                </a:cubicBezTo>
                <a:cubicBezTo>
                  <a:pt x="5891805" y="10083"/>
                  <a:pt x="6073720" y="18973"/>
                  <a:pt x="6388035" y="0"/>
                </a:cubicBezTo>
                <a:cubicBezTo>
                  <a:pt x="6702350" y="-18973"/>
                  <a:pt x="6718663" y="15425"/>
                  <a:pt x="7013232" y="0"/>
                </a:cubicBezTo>
                <a:cubicBezTo>
                  <a:pt x="7046241" y="1504"/>
                  <a:pt x="7084598" y="33434"/>
                  <a:pt x="7079832" y="66600"/>
                </a:cubicBezTo>
                <a:cubicBezTo>
                  <a:pt x="7071782" y="135436"/>
                  <a:pt x="7082539" y="238994"/>
                  <a:pt x="7079832" y="332990"/>
                </a:cubicBezTo>
                <a:cubicBezTo>
                  <a:pt x="7075895" y="364584"/>
                  <a:pt x="7051254" y="402536"/>
                  <a:pt x="7013232" y="399590"/>
                </a:cubicBezTo>
                <a:cubicBezTo>
                  <a:pt x="6866655" y="369548"/>
                  <a:pt x="6569692" y="419907"/>
                  <a:pt x="6318569" y="399590"/>
                </a:cubicBezTo>
                <a:cubicBezTo>
                  <a:pt x="6067446" y="379273"/>
                  <a:pt x="5828716" y="399419"/>
                  <a:pt x="5693372" y="399590"/>
                </a:cubicBezTo>
                <a:cubicBezTo>
                  <a:pt x="5558028" y="399761"/>
                  <a:pt x="5238218" y="417230"/>
                  <a:pt x="4859776" y="399590"/>
                </a:cubicBezTo>
                <a:cubicBezTo>
                  <a:pt x="4481334" y="381950"/>
                  <a:pt x="4204939" y="414259"/>
                  <a:pt x="4026180" y="399590"/>
                </a:cubicBezTo>
                <a:cubicBezTo>
                  <a:pt x="3847421" y="384921"/>
                  <a:pt x="3712775" y="394048"/>
                  <a:pt x="3539916" y="399590"/>
                </a:cubicBezTo>
                <a:cubicBezTo>
                  <a:pt x="3367057" y="405132"/>
                  <a:pt x="3048161" y="363231"/>
                  <a:pt x="2706320" y="399590"/>
                </a:cubicBezTo>
                <a:cubicBezTo>
                  <a:pt x="2364479" y="435949"/>
                  <a:pt x="2322527" y="372794"/>
                  <a:pt x="2081123" y="399590"/>
                </a:cubicBezTo>
                <a:cubicBezTo>
                  <a:pt x="1839719" y="426386"/>
                  <a:pt x="1650227" y="400320"/>
                  <a:pt x="1316994" y="399590"/>
                </a:cubicBezTo>
                <a:cubicBezTo>
                  <a:pt x="983761" y="398860"/>
                  <a:pt x="990031" y="403753"/>
                  <a:pt x="691797" y="399590"/>
                </a:cubicBezTo>
                <a:cubicBezTo>
                  <a:pt x="393563" y="395427"/>
                  <a:pt x="288966" y="421641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70798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2841" y="9882"/>
                  <a:pt x="471501" y="-2845"/>
                  <a:pt x="761263" y="0"/>
                </a:cubicBezTo>
                <a:cubicBezTo>
                  <a:pt x="1051025" y="2845"/>
                  <a:pt x="1279737" y="30929"/>
                  <a:pt x="1594859" y="0"/>
                </a:cubicBezTo>
                <a:cubicBezTo>
                  <a:pt x="1909981" y="-30929"/>
                  <a:pt x="2081405" y="-20126"/>
                  <a:pt x="2428455" y="0"/>
                </a:cubicBezTo>
                <a:cubicBezTo>
                  <a:pt x="2775505" y="20126"/>
                  <a:pt x="2803781" y="-27062"/>
                  <a:pt x="3053652" y="0"/>
                </a:cubicBezTo>
                <a:cubicBezTo>
                  <a:pt x="3303523" y="27062"/>
                  <a:pt x="3473396" y="-6117"/>
                  <a:pt x="3817781" y="0"/>
                </a:cubicBezTo>
                <a:cubicBezTo>
                  <a:pt x="4162166" y="6117"/>
                  <a:pt x="4418204" y="1835"/>
                  <a:pt x="4651377" y="0"/>
                </a:cubicBezTo>
                <a:cubicBezTo>
                  <a:pt x="4884550" y="-1835"/>
                  <a:pt x="5057477" y="30077"/>
                  <a:pt x="5276574" y="0"/>
                </a:cubicBezTo>
                <a:cubicBezTo>
                  <a:pt x="5495671" y="-30077"/>
                  <a:pt x="5637600" y="2608"/>
                  <a:pt x="5971237" y="0"/>
                </a:cubicBezTo>
                <a:cubicBezTo>
                  <a:pt x="6304874" y="-2608"/>
                  <a:pt x="6706282" y="-1102"/>
                  <a:pt x="7013232" y="0"/>
                </a:cubicBezTo>
                <a:cubicBezTo>
                  <a:pt x="7054821" y="7500"/>
                  <a:pt x="7078714" y="34915"/>
                  <a:pt x="7079832" y="66600"/>
                </a:cubicBezTo>
                <a:cubicBezTo>
                  <a:pt x="7071736" y="122664"/>
                  <a:pt x="7088432" y="272605"/>
                  <a:pt x="7079832" y="332990"/>
                </a:cubicBezTo>
                <a:cubicBezTo>
                  <a:pt x="7076937" y="375703"/>
                  <a:pt x="7044753" y="402796"/>
                  <a:pt x="7013232" y="399590"/>
                </a:cubicBezTo>
                <a:cubicBezTo>
                  <a:pt x="6820841" y="396280"/>
                  <a:pt x="6654985" y="425073"/>
                  <a:pt x="6457501" y="399590"/>
                </a:cubicBezTo>
                <a:cubicBezTo>
                  <a:pt x="6260017" y="374107"/>
                  <a:pt x="6055826" y="421180"/>
                  <a:pt x="5901771" y="399590"/>
                </a:cubicBezTo>
                <a:cubicBezTo>
                  <a:pt x="5747716" y="378001"/>
                  <a:pt x="5422066" y="390137"/>
                  <a:pt x="5137641" y="399590"/>
                </a:cubicBezTo>
                <a:cubicBezTo>
                  <a:pt x="4853216" y="409044"/>
                  <a:pt x="4611428" y="394515"/>
                  <a:pt x="4373512" y="399590"/>
                </a:cubicBezTo>
                <a:cubicBezTo>
                  <a:pt x="4135596" y="404665"/>
                  <a:pt x="4045409" y="398604"/>
                  <a:pt x="3817781" y="399590"/>
                </a:cubicBezTo>
                <a:cubicBezTo>
                  <a:pt x="3590153" y="400576"/>
                  <a:pt x="3353035" y="366596"/>
                  <a:pt x="3053652" y="399590"/>
                </a:cubicBezTo>
                <a:cubicBezTo>
                  <a:pt x="2754269" y="432584"/>
                  <a:pt x="2668249" y="430507"/>
                  <a:pt x="2428455" y="399590"/>
                </a:cubicBezTo>
                <a:cubicBezTo>
                  <a:pt x="2188661" y="368673"/>
                  <a:pt x="2076840" y="384501"/>
                  <a:pt x="1872724" y="399590"/>
                </a:cubicBezTo>
                <a:cubicBezTo>
                  <a:pt x="1668608" y="414679"/>
                  <a:pt x="1362053" y="389469"/>
                  <a:pt x="1039128" y="399590"/>
                </a:cubicBezTo>
                <a:cubicBezTo>
                  <a:pt x="716203" y="409711"/>
                  <a:pt x="290604" y="35631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التحصيلات من المبيعات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E07073-B1D2-8497-B4D4-B4094CB6853B}"/>
              </a:ext>
            </a:extLst>
          </p:cNvPr>
          <p:cNvSpPr/>
          <p:nvPr/>
        </p:nvSpPr>
        <p:spPr>
          <a:xfrm>
            <a:off x="2890158" y="4817453"/>
            <a:ext cx="7079832" cy="399590"/>
          </a:xfrm>
          <a:custGeom>
            <a:avLst/>
            <a:gdLst>
              <a:gd name="connsiteX0" fmla="*/ 0 w 7079832"/>
              <a:gd name="connsiteY0" fmla="*/ 66600 h 399590"/>
              <a:gd name="connsiteX1" fmla="*/ 66600 w 7079832"/>
              <a:gd name="connsiteY1" fmla="*/ 0 h 399590"/>
              <a:gd name="connsiteX2" fmla="*/ 900196 w 7079832"/>
              <a:gd name="connsiteY2" fmla="*/ 0 h 399590"/>
              <a:gd name="connsiteX3" fmla="*/ 1525393 w 7079832"/>
              <a:gd name="connsiteY3" fmla="*/ 0 h 399590"/>
              <a:gd name="connsiteX4" fmla="*/ 2011657 w 7079832"/>
              <a:gd name="connsiteY4" fmla="*/ 0 h 399590"/>
              <a:gd name="connsiteX5" fmla="*/ 2845253 w 7079832"/>
              <a:gd name="connsiteY5" fmla="*/ 0 h 399590"/>
              <a:gd name="connsiteX6" fmla="*/ 3331517 w 7079832"/>
              <a:gd name="connsiteY6" fmla="*/ 0 h 399590"/>
              <a:gd name="connsiteX7" fmla="*/ 4095647 w 7079832"/>
              <a:gd name="connsiteY7" fmla="*/ 0 h 399590"/>
              <a:gd name="connsiteX8" fmla="*/ 4720843 w 7079832"/>
              <a:gd name="connsiteY8" fmla="*/ 0 h 399590"/>
              <a:gd name="connsiteX9" fmla="*/ 5554439 w 7079832"/>
              <a:gd name="connsiteY9" fmla="*/ 0 h 399590"/>
              <a:gd name="connsiteX10" fmla="*/ 6388035 w 7079832"/>
              <a:gd name="connsiteY10" fmla="*/ 0 h 399590"/>
              <a:gd name="connsiteX11" fmla="*/ 7013232 w 7079832"/>
              <a:gd name="connsiteY11" fmla="*/ 0 h 399590"/>
              <a:gd name="connsiteX12" fmla="*/ 7079832 w 7079832"/>
              <a:gd name="connsiteY12" fmla="*/ 66600 h 399590"/>
              <a:gd name="connsiteX13" fmla="*/ 7079832 w 7079832"/>
              <a:gd name="connsiteY13" fmla="*/ 332990 h 399590"/>
              <a:gd name="connsiteX14" fmla="*/ 7013232 w 7079832"/>
              <a:gd name="connsiteY14" fmla="*/ 399590 h 399590"/>
              <a:gd name="connsiteX15" fmla="*/ 6318569 w 7079832"/>
              <a:gd name="connsiteY15" fmla="*/ 399590 h 399590"/>
              <a:gd name="connsiteX16" fmla="*/ 5693372 w 7079832"/>
              <a:gd name="connsiteY16" fmla="*/ 399590 h 399590"/>
              <a:gd name="connsiteX17" fmla="*/ 4859776 w 7079832"/>
              <a:gd name="connsiteY17" fmla="*/ 399590 h 399590"/>
              <a:gd name="connsiteX18" fmla="*/ 4026180 w 7079832"/>
              <a:gd name="connsiteY18" fmla="*/ 399590 h 399590"/>
              <a:gd name="connsiteX19" fmla="*/ 3539916 w 7079832"/>
              <a:gd name="connsiteY19" fmla="*/ 399590 h 399590"/>
              <a:gd name="connsiteX20" fmla="*/ 2706320 w 7079832"/>
              <a:gd name="connsiteY20" fmla="*/ 399590 h 399590"/>
              <a:gd name="connsiteX21" fmla="*/ 2081123 w 7079832"/>
              <a:gd name="connsiteY21" fmla="*/ 399590 h 399590"/>
              <a:gd name="connsiteX22" fmla="*/ 1316994 w 7079832"/>
              <a:gd name="connsiteY22" fmla="*/ 399590 h 399590"/>
              <a:gd name="connsiteX23" fmla="*/ 691797 w 7079832"/>
              <a:gd name="connsiteY23" fmla="*/ 399590 h 399590"/>
              <a:gd name="connsiteX24" fmla="*/ 66600 w 7079832"/>
              <a:gd name="connsiteY24" fmla="*/ 399590 h 399590"/>
              <a:gd name="connsiteX25" fmla="*/ 0 w 7079832"/>
              <a:gd name="connsiteY25" fmla="*/ 332990 h 399590"/>
              <a:gd name="connsiteX26" fmla="*/ 0 w 7079832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9832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245450" y="-16518"/>
                  <a:pt x="696490" y="3918"/>
                  <a:pt x="900196" y="0"/>
                </a:cubicBezTo>
                <a:cubicBezTo>
                  <a:pt x="1103902" y="-3918"/>
                  <a:pt x="1252842" y="-26628"/>
                  <a:pt x="1525393" y="0"/>
                </a:cubicBezTo>
                <a:cubicBezTo>
                  <a:pt x="1797944" y="26628"/>
                  <a:pt x="1875224" y="2839"/>
                  <a:pt x="2011657" y="0"/>
                </a:cubicBezTo>
                <a:cubicBezTo>
                  <a:pt x="2148090" y="-2839"/>
                  <a:pt x="2643670" y="-3036"/>
                  <a:pt x="2845253" y="0"/>
                </a:cubicBezTo>
                <a:cubicBezTo>
                  <a:pt x="3046836" y="3036"/>
                  <a:pt x="3132388" y="7383"/>
                  <a:pt x="3331517" y="0"/>
                </a:cubicBezTo>
                <a:cubicBezTo>
                  <a:pt x="3530646" y="-7383"/>
                  <a:pt x="3768987" y="-36586"/>
                  <a:pt x="4095647" y="0"/>
                </a:cubicBezTo>
                <a:cubicBezTo>
                  <a:pt x="4422307" y="36586"/>
                  <a:pt x="4576572" y="3790"/>
                  <a:pt x="4720843" y="0"/>
                </a:cubicBezTo>
                <a:cubicBezTo>
                  <a:pt x="4865114" y="-3790"/>
                  <a:pt x="5217073" y="-10083"/>
                  <a:pt x="5554439" y="0"/>
                </a:cubicBezTo>
                <a:cubicBezTo>
                  <a:pt x="5891805" y="10083"/>
                  <a:pt x="6073720" y="18973"/>
                  <a:pt x="6388035" y="0"/>
                </a:cubicBezTo>
                <a:cubicBezTo>
                  <a:pt x="6702350" y="-18973"/>
                  <a:pt x="6718663" y="15425"/>
                  <a:pt x="7013232" y="0"/>
                </a:cubicBezTo>
                <a:cubicBezTo>
                  <a:pt x="7046241" y="1504"/>
                  <a:pt x="7084598" y="33434"/>
                  <a:pt x="7079832" y="66600"/>
                </a:cubicBezTo>
                <a:cubicBezTo>
                  <a:pt x="7071782" y="135436"/>
                  <a:pt x="7082539" y="238994"/>
                  <a:pt x="7079832" y="332990"/>
                </a:cubicBezTo>
                <a:cubicBezTo>
                  <a:pt x="7075895" y="364584"/>
                  <a:pt x="7051254" y="402536"/>
                  <a:pt x="7013232" y="399590"/>
                </a:cubicBezTo>
                <a:cubicBezTo>
                  <a:pt x="6866655" y="369548"/>
                  <a:pt x="6569692" y="419907"/>
                  <a:pt x="6318569" y="399590"/>
                </a:cubicBezTo>
                <a:cubicBezTo>
                  <a:pt x="6067446" y="379273"/>
                  <a:pt x="5828716" y="399419"/>
                  <a:pt x="5693372" y="399590"/>
                </a:cubicBezTo>
                <a:cubicBezTo>
                  <a:pt x="5558028" y="399761"/>
                  <a:pt x="5238218" y="417230"/>
                  <a:pt x="4859776" y="399590"/>
                </a:cubicBezTo>
                <a:cubicBezTo>
                  <a:pt x="4481334" y="381950"/>
                  <a:pt x="4204939" y="414259"/>
                  <a:pt x="4026180" y="399590"/>
                </a:cubicBezTo>
                <a:cubicBezTo>
                  <a:pt x="3847421" y="384921"/>
                  <a:pt x="3712775" y="394048"/>
                  <a:pt x="3539916" y="399590"/>
                </a:cubicBezTo>
                <a:cubicBezTo>
                  <a:pt x="3367057" y="405132"/>
                  <a:pt x="3048161" y="363231"/>
                  <a:pt x="2706320" y="399590"/>
                </a:cubicBezTo>
                <a:cubicBezTo>
                  <a:pt x="2364479" y="435949"/>
                  <a:pt x="2322527" y="372794"/>
                  <a:pt x="2081123" y="399590"/>
                </a:cubicBezTo>
                <a:cubicBezTo>
                  <a:pt x="1839719" y="426386"/>
                  <a:pt x="1650227" y="400320"/>
                  <a:pt x="1316994" y="399590"/>
                </a:cubicBezTo>
                <a:cubicBezTo>
                  <a:pt x="983761" y="398860"/>
                  <a:pt x="990031" y="403753"/>
                  <a:pt x="691797" y="399590"/>
                </a:cubicBezTo>
                <a:cubicBezTo>
                  <a:pt x="393563" y="395427"/>
                  <a:pt x="288966" y="421641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70798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2841" y="9882"/>
                  <a:pt x="471501" y="-2845"/>
                  <a:pt x="761263" y="0"/>
                </a:cubicBezTo>
                <a:cubicBezTo>
                  <a:pt x="1051025" y="2845"/>
                  <a:pt x="1279737" y="30929"/>
                  <a:pt x="1594859" y="0"/>
                </a:cubicBezTo>
                <a:cubicBezTo>
                  <a:pt x="1909981" y="-30929"/>
                  <a:pt x="2081405" y="-20126"/>
                  <a:pt x="2428455" y="0"/>
                </a:cubicBezTo>
                <a:cubicBezTo>
                  <a:pt x="2775505" y="20126"/>
                  <a:pt x="2803781" y="-27062"/>
                  <a:pt x="3053652" y="0"/>
                </a:cubicBezTo>
                <a:cubicBezTo>
                  <a:pt x="3303523" y="27062"/>
                  <a:pt x="3473396" y="-6117"/>
                  <a:pt x="3817781" y="0"/>
                </a:cubicBezTo>
                <a:cubicBezTo>
                  <a:pt x="4162166" y="6117"/>
                  <a:pt x="4418204" y="1835"/>
                  <a:pt x="4651377" y="0"/>
                </a:cubicBezTo>
                <a:cubicBezTo>
                  <a:pt x="4884550" y="-1835"/>
                  <a:pt x="5057477" y="30077"/>
                  <a:pt x="5276574" y="0"/>
                </a:cubicBezTo>
                <a:cubicBezTo>
                  <a:pt x="5495671" y="-30077"/>
                  <a:pt x="5637600" y="2608"/>
                  <a:pt x="5971237" y="0"/>
                </a:cubicBezTo>
                <a:cubicBezTo>
                  <a:pt x="6304874" y="-2608"/>
                  <a:pt x="6706282" y="-1102"/>
                  <a:pt x="7013232" y="0"/>
                </a:cubicBezTo>
                <a:cubicBezTo>
                  <a:pt x="7054821" y="7500"/>
                  <a:pt x="7078714" y="34915"/>
                  <a:pt x="7079832" y="66600"/>
                </a:cubicBezTo>
                <a:cubicBezTo>
                  <a:pt x="7071736" y="122664"/>
                  <a:pt x="7088432" y="272605"/>
                  <a:pt x="7079832" y="332990"/>
                </a:cubicBezTo>
                <a:cubicBezTo>
                  <a:pt x="7076937" y="375703"/>
                  <a:pt x="7044753" y="402796"/>
                  <a:pt x="7013232" y="399590"/>
                </a:cubicBezTo>
                <a:cubicBezTo>
                  <a:pt x="6820841" y="396280"/>
                  <a:pt x="6654985" y="425073"/>
                  <a:pt x="6457501" y="399590"/>
                </a:cubicBezTo>
                <a:cubicBezTo>
                  <a:pt x="6260017" y="374107"/>
                  <a:pt x="6055826" y="421180"/>
                  <a:pt x="5901771" y="399590"/>
                </a:cubicBezTo>
                <a:cubicBezTo>
                  <a:pt x="5747716" y="378001"/>
                  <a:pt x="5422066" y="390137"/>
                  <a:pt x="5137641" y="399590"/>
                </a:cubicBezTo>
                <a:cubicBezTo>
                  <a:pt x="4853216" y="409044"/>
                  <a:pt x="4611428" y="394515"/>
                  <a:pt x="4373512" y="399590"/>
                </a:cubicBezTo>
                <a:cubicBezTo>
                  <a:pt x="4135596" y="404665"/>
                  <a:pt x="4045409" y="398604"/>
                  <a:pt x="3817781" y="399590"/>
                </a:cubicBezTo>
                <a:cubicBezTo>
                  <a:pt x="3590153" y="400576"/>
                  <a:pt x="3353035" y="366596"/>
                  <a:pt x="3053652" y="399590"/>
                </a:cubicBezTo>
                <a:cubicBezTo>
                  <a:pt x="2754269" y="432584"/>
                  <a:pt x="2668249" y="430507"/>
                  <a:pt x="2428455" y="399590"/>
                </a:cubicBezTo>
                <a:cubicBezTo>
                  <a:pt x="2188661" y="368673"/>
                  <a:pt x="2076840" y="384501"/>
                  <a:pt x="1872724" y="399590"/>
                </a:cubicBezTo>
                <a:cubicBezTo>
                  <a:pt x="1668608" y="414679"/>
                  <a:pt x="1362053" y="389469"/>
                  <a:pt x="1039128" y="399590"/>
                </a:cubicBezTo>
                <a:cubicBezTo>
                  <a:pt x="716203" y="409711"/>
                  <a:pt x="290604" y="35631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المدفوعات للموردين والخدمات الأخرى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D6A5C3-E923-9AFC-2D44-F282061FE451}"/>
              </a:ext>
            </a:extLst>
          </p:cNvPr>
          <p:cNvSpPr/>
          <p:nvPr/>
        </p:nvSpPr>
        <p:spPr>
          <a:xfrm>
            <a:off x="2890158" y="5424428"/>
            <a:ext cx="7079832" cy="399590"/>
          </a:xfrm>
          <a:custGeom>
            <a:avLst/>
            <a:gdLst>
              <a:gd name="connsiteX0" fmla="*/ 0 w 7079832"/>
              <a:gd name="connsiteY0" fmla="*/ 66600 h 399590"/>
              <a:gd name="connsiteX1" fmla="*/ 66600 w 7079832"/>
              <a:gd name="connsiteY1" fmla="*/ 0 h 399590"/>
              <a:gd name="connsiteX2" fmla="*/ 900196 w 7079832"/>
              <a:gd name="connsiteY2" fmla="*/ 0 h 399590"/>
              <a:gd name="connsiteX3" fmla="*/ 1525393 w 7079832"/>
              <a:gd name="connsiteY3" fmla="*/ 0 h 399590"/>
              <a:gd name="connsiteX4" fmla="*/ 2011657 w 7079832"/>
              <a:gd name="connsiteY4" fmla="*/ 0 h 399590"/>
              <a:gd name="connsiteX5" fmla="*/ 2845253 w 7079832"/>
              <a:gd name="connsiteY5" fmla="*/ 0 h 399590"/>
              <a:gd name="connsiteX6" fmla="*/ 3331517 w 7079832"/>
              <a:gd name="connsiteY6" fmla="*/ 0 h 399590"/>
              <a:gd name="connsiteX7" fmla="*/ 4095647 w 7079832"/>
              <a:gd name="connsiteY7" fmla="*/ 0 h 399590"/>
              <a:gd name="connsiteX8" fmla="*/ 4720843 w 7079832"/>
              <a:gd name="connsiteY8" fmla="*/ 0 h 399590"/>
              <a:gd name="connsiteX9" fmla="*/ 5554439 w 7079832"/>
              <a:gd name="connsiteY9" fmla="*/ 0 h 399590"/>
              <a:gd name="connsiteX10" fmla="*/ 6388035 w 7079832"/>
              <a:gd name="connsiteY10" fmla="*/ 0 h 399590"/>
              <a:gd name="connsiteX11" fmla="*/ 7013232 w 7079832"/>
              <a:gd name="connsiteY11" fmla="*/ 0 h 399590"/>
              <a:gd name="connsiteX12" fmla="*/ 7079832 w 7079832"/>
              <a:gd name="connsiteY12" fmla="*/ 66600 h 399590"/>
              <a:gd name="connsiteX13" fmla="*/ 7079832 w 7079832"/>
              <a:gd name="connsiteY13" fmla="*/ 332990 h 399590"/>
              <a:gd name="connsiteX14" fmla="*/ 7013232 w 7079832"/>
              <a:gd name="connsiteY14" fmla="*/ 399590 h 399590"/>
              <a:gd name="connsiteX15" fmla="*/ 6318569 w 7079832"/>
              <a:gd name="connsiteY15" fmla="*/ 399590 h 399590"/>
              <a:gd name="connsiteX16" fmla="*/ 5693372 w 7079832"/>
              <a:gd name="connsiteY16" fmla="*/ 399590 h 399590"/>
              <a:gd name="connsiteX17" fmla="*/ 4859776 w 7079832"/>
              <a:gd name="connsiteY17" fmla="*/ 399590 h 399590"/>
              <a:gd name="connsiteX18" fmla="*/ 4026180 w 7079832"/>
              <a:gd name="connsiteY18" fmla="*/ 399590 h 399590"/>
              <a:gd name="connsiteX19" fmla="*/ 3539916 w 7079832"/>
              <a:gd name="connsiteY19" fmla="*/ 399590 h 399590"/>
              <a:gd name="connsiteX20" fmla="*/ 2706320 w 7079832"/>
              <a:gd name="connsiteY20" fmla="*/ 399590 h 399590"/>
              <a:gd name="connsiteX21" fmla="*/ 2081123 w 7079832"/>
              <a:gd name="connsiteY21" fmla="*/ 399590 h 399590"/>
              <a:gd name="connsiteX22" fmla="*/ 1316994 w 7079832"/>
              <a:gd name="connsiteY22" fmla="*/ 399590 h 399590"/>
              <a:gd name="connsiteX23" fmla="*/ 691797 w 7079832"/>
              <a:gd name="connsiteY23" fmla="*/ 399590 h 399590"/>
              <a:gd name="connsiteX24" fmla="*/ 66600 w 7079832"/>
              <a:gd name="connsiteY24" fmla="*/ 399590 h 399590"/>
              <a:gd name="connsiteX25" fmla="*/ 0 w 7079832"/>
              <a:gd name="connsiteY25" fmla="*/ 332990 h 399590"/>
              <a:gd name="connsiteX26" fmla="*/ 0 w 7079832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9832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245450" y="-16518"/>
                  <a:pt x="696490" y="3918"/>
                  <a:pt x="900196" y="0"/>
                </a:cubicBezTo>
                <a:cubicBezTo>
                  <a:pt x="1103902" y="-3918"/>
                  <a:pt x="1252842" y="-26628"/>
                  <a:pt x="1525393" y="0"/>
                </a:cubicBezTo>
                <a:cubicBezTo>
                  <a:pt x="1797944" y="26628"/>
                  <a:pt x="1875224" y="2839"/>
                  <a:pt x="2011657" y="0"/>
                </a:cubicBezTo>
                <a:cubicBezTo>
                  <a:pt x="2148090" y="-2839"/>
                  <a:pt x="2643670" y="-3036"/>
                  <a:pt x="2845253" y="0"/>
                </a:cubicBezTo>
                <a:cubicBezTo>
                  <a:pt x="3046836" y="3036"/>
                  <a:pt x="3132388" y="7383"/>
                  <a:pt x="3331517" y="0"/>
                </a:cubicBezTo>
                <a:cubicBezTo>
                  <a:pt x="3530646" y="-7383"/>
                  <a:pt x="3768987" y="-36586"/>
                  <a:pt x="4095647" y="0"/>
                </a:cubicBezTo>
                <a:cubicBezTo>
                  <a:pt x="4422307" y="36586"/>
                  <a:pt x="4576572" y="3790"/>
                  <a:pt x="4720843" y="0"/>
                </a:cubicBezTo>
                <a:cubicBezTo>
                  <a:pt x="4865114" y="-3790"/>
                  <a:pt x="5217073" y="-10083"/>
                  <a:pt x="5554439" y="0"/>
                </a:cubicBezTo>
                <a:cubicBezTo>
                  <a:pt x="5891805" y="10083"/>
                  <a:pt x="6073720" y="18973"/>
                  <a:pt x="6388035" y="0"/>
                </a:cubicBezTo>
                <a:cubicBezTo>
                  <a:pt x="6702350" y="-18973"/>
                  <a:pt x="6718663" y="15425"/>
                  <a:pt x="7013232" y="0"/>
                </a:cubicBezTo>
                <a:cubicBezTo>
                  <a:pt x="7046241" y="1504"/>
                  <a:pt x="7084598" y="33434"/>
                  <a:pt x="7079832" y="66600"/>
                </a:cubicBezTo>
                <a:cubicBezTo>
                  <a:pt x="7071782" y="135436"/>
                  <a:pt x="7082539" y="238994"/>
                  <a:pt x="7079832" y="332990"/>
                </a:cubicBezTo>
                <a:cubicBezTo>
                  <a:pt x="7075895" y="364584"/>
                  <a:pt x="7051254" y="402536"/>
                  <a:pt x="7013232" y="399590"/>
                </a:cubicBezTo>
                <a:cubicBezTo>
                  <a:pt x="6866655" y="369548"/>
                  <a:pt x="6569692" y="419907"/>
                  <a:pt x="6318569" y="399590"/>
                </a:cubicBezTo>
                <a:cubicBezTo>
                  <a:pt x="6067446" y="379273"/>
                  <a:pt x="5828716" y="399419"/>
                  <a:pt x="5693372" y="399590"/>
                </a:cubicBezTo>
                <a:cubicBezTo>
                  <a:pt x="5558028" y="399761"/>
                  <a:pt x="5238218" y="417230"/>
                  <a:pt x="4859776" y="399590"/>
                </a:cubicBezTo>
                <a:cubicBezTo>
                  <a:pt x="4481334" y="381950"/>
                  <a:pt x="4204939" y="414259"/>
                  <a:pt x="4026180" y="399590"/>
                </a:cubicBezTo>
                <a:cubicBezTo>
                  <a:pt x="3847421" y="384921"/>
                  <a:pt x="3712775" y="394048"/>
                  <a:pt x="3539916" y="399590"/>
                </a:cubicBezTo>
                <a:cubicBezTo>
                  <a:pt x="3367057" y="405132"/>
                  <a:pt x="3048161" y="363231"/>
                  <a:pt x="2706320" y="399590"/>
                </a:cubicBezTo>
                <a:cubicBezTo>
                  <a:pt x="2364479" y="435949"/>
                  <a:pt x="2322527" y="372794"/>
                  <a:pt x="2081123" y="399590"/>
                </a:cubicBezTo>
                <a:cubicBezTo>
                  <a:pt x="1839719" y="426386"/>
                  <a:pt x="1650227" y="400320"/>
                  <a:pt x="1316994" y="399590"/>
                </a:cubicBezTo>
                <a:cubicBezTo>
                  <a:pt x="983761" y="398860"/>
                  <a:pt x="990031" y="403753"/>
                  <a:pt x="691797" y="399590"/>
                </a:cubicBezTo>
                <a:cubicBezTo>
                  <a:pt x="393563" y="395427"/>
                  <a:pt x="288966" y="421641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70798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2841" y="9882"/>
                  <a:pt x="471501" y="-2845"/>
                  <a:pt x="761263" y="0"/>
                </a:cubicBezTo>
                <a:cubicBezTo>
                  <a:pt x="1051025" y="2845"/>
                  <a:pt x="1279737" y="30929"/>
                  <a:pt x="1594859" y="0"/>
                </a:cubicBezTo>
                <a:cubicBezTo>
                  <a:pt x="1909981" y="-30929"/>
                  <a:pt x="2081405" y="-20126"/>
                  <a:pt x="2428455" y="0"/>
                </a:cubicBezTo>
                <a:cubicBezTo>
                  <a:pt x="2775505" y="20126"/>
                  <a:pt x="2803781" y="-27062"/>
                  <a:pt x="3053652" y="0"/>
                </a:cubicBezTo>
                <a:cubicBezTo>
                  <a:pt x="3303523" y="27062"/>
                  <a:pt x="3473396" y="-6117"/>
                  <a:pt x="3817781" y="0"/>
                </a:cubicBezTo>
                <a:cubicBezTo>
                  <a:pt x="4162166" y="6117"/>
                  <a:pt x="4418204" y="1835"/>
                  <a:pt x="4651377" y="0"/>
                </a:cubicBezTo>
                <a:cubicBezTo>
                  <a:pt x="4884550" y="-1835"/>
                  <a:pt x="5057477" y="30077"/>
                  <a:pt x="5276574" y="0"/>
                </a:cubicBezTo>
                <a:cubicBezTo>
                  <a:pt x="5495671" y="-30077"/>
                  <a:pt x="5637600" y="2608"/>
                  <a:pt x="5971237" y="0"/>
                </a:cubicBezTo>
                <a:cubicBezTo>
                  <a:pt x="6304874" y="-2608"/>
                  <a:pt x="6706282" y="-1102"/>
                  <a:pt x="7013232" y="0"/>
                </a:cubicBezTo>
                <a:cubicBezTo>
                  <a:pt x="7054821" y="7500"/>
                  <a:pt x="7078714" y="34915"/>
                  <a:pt x="7079832" y="66600"/>
                </a:cubicBezTo>
                <a:cubicBezTo>
                  <a:pt x="7071736" y="122664"/>
                  <a:pt x="7088432" y="272605"/>
                  <a:pt x="7079832" y="332990"/>
                </a:cubicBezTo>
                <a:cubicBezTo>
                  <a:pt x="7076937" y="375703"/>
                  <a:pt x="7044753" y="402796"/>
                  <a:pt x="7013232" y="399590"/>
                </a:cubicBezTo>
                <a:cubicBezTo>
                  <a:pt x="6820841" y="396280"/>
                  <a:pt x="6654985" y="425073"/>
                  <a:pt x="6457501" y="399590"/>
                </a:cubicBezTo>
                <a:cubicBezTo>
                  <a:pt x="6260017" y="374107"/>
                  <a:pt x="6055826" y="421180"/>
                  <a:pt x="5901771" y="399590"/>
                </a:cubicBezTo>
                <a:cubicBezTo>
                  <a:pt x="5747716" y="378001"/>
                  <a:pt x="5422066" y="390137"/>
                  <a:pt x="5137641" y="399590"/>
                </a:cubicBezTo>
                <a:cubicBezTo>
                  <a:pt x="4853216" y="409044"/>
                  <a:pt x="4611428" y="394515"/>
                  <a:pt x="4373512" y="399590"/>
                </a:cubicBezTo>
                <a:cubicBezTo>
                  <a:pt x="4135596" y="404665"/>
                  <a:pt x="4045409" y="398604"/>
                  <a:pt x="3817781" y="399590"/>
                </a:cubicBezTo>
                <a:cubicBezTo>
                  <a:pt x="3590153" y="400576"/>
                  <a:pt x="3353035" y="366596"/>
                  <a:pt x="3053652" y="399590"/>
                </a:cubicBezTo>
                <a:cubicBezTo>
                  <a:pt x="2754269" y="432584"/>
                  <a:pt x="2668249" y="430507"/>
                  <a:pt x="2428455" y="399590"/>
                </a:cubicBezTo>
                <a:cubicBezTo>
                  <a:pt x="2188661" y="368673"/>
                  <a:pt x="2076840" y="384501"/>
                  <a:pt x="1872724" y="399590"/>
                </a:cubicBezTo>
                <a:cubicBezTo>
                  <a:pt x="1668608" y="414679"/>
                  <a:pt x="1362053" y="389469"/>
                  <a:pt x="1039128" y="399590"/>
                </a:cubicBezTo>
                <a:cubicBezTo>
                  <a:pt x="716203" y="409711"/>
                  <a:pt x="290604" y="35631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الفوائد المدفوعة والمستلمة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5D2415-E0E6-EAA5-1F0E-073A83B54DE1}"/>
              </a:ext>
            </a:extLst>
          </p:cNvPr>
          <p:cNvSpPr/>
          <p:nvPr/>
        </p:nvSpPr>
        <p:spPr>
          <a:xfrm>
            <a:off x="2890158" y="6035375"/>
            <a:ext cx="7079832" cy="399590"/>
          </a:xfrm>
          <a:custGeom>
            <a:avLst/>
            <a:gdLst>
              <a:gd name="connsiteX0" fmla="*/ 0 w 7079832"/>
              <a:gd name="connsiteY0" fmla="*/ 66600 h 399590"/>
              <a:gd name="connsiteX1" fmla="*/ 66600 w 7079832"/>
              <a:gd name="connsiteY1" fmla="*/ 0 h 399590"/>
              <a:gd name="connsiteX2" fmla="*/ 900196 w 7079832"/>
              <a:gd name="connsiteY2" fmla="*/ 0 h 399590"/>
              <a:gd name="connsiteX3" fmla="*/ 1525393 w 7079832"/>
              <a:gd name="connsiteY3" fmla="*/ 0 h 399590"/>
              <a:gd name="connsiteX4" fmla="*/ 2011657 w 7079832"/>
              <a:gd name="connsiteY4" fmla="*/ 0 h 399590"/>
              <a:gd name="connsiteX5" fmla="*/ 2845253 w 7079832"/>
              <a:gd name="connsiteY5" fmla="*/ 0 h 399590"/>
              <a:gd name="connsiteX6" fmla="*/ 3331517 w 7079832"/>
              <a:gd name="connsiteY6" fmla="*/ 0 h 399590"/>
              <a:gd name="connsiteX7" fmla="*/ 4095647 w 7079832"/>
              <a:gd name="connsiteY7" fmla="*/ 0 h 399590"/>
              <a:gd name="connsiteX8" fmla="*/ 4720843 w 7079832"/>
              <a:gd name="connsiteY8" fmla="*/ 0 h 399590"/>
              <a:gd name="connsiteX9" fmla="*/ 5554439 w 7079832"/>
              <a:gd name="connsiteY9" fmla="*/ 0 h 399590"/>
              <a:gd name="connsiteX10" fmla="*/ 6388035 w 7079832"/>
              <a:gd name="connsiteY10" fmla="*/ 0 h 399590"/>
              <a:gd name="connsiteX11" fmla="*/ 7013232 w 7079832"/>
              <a:gd name="connsiteY11" fmla="*/ 0 h 399590"/>
              <a:gd name="connsiteX12" fmla="*/ 7079832 w 7079832"/>
              <a:gd name="connsiteY12" fmla="*/ 66600 h 399590"/>
              <a:gd name="connsiteX13" fmla="*/ 7079832 w 7079832"/>
              <a:gd name="connsiteY13" fmla="*/ 332990 h 399590"/>
              <a:gd name="connsiteX14" fmla="*/ 7013232 w 7079832"/>
              <a:gd name="connsiteY14" fmla="*/ 399590 h 399590"/>
              <a:gd name="connsiteX15" fmla="*/ 6318569 w 7079832"/>
              <a:gd name="connsiteY15" fmla="*/ 399590 h 399590"/>
              <a:gd name="connsiteX16" fmla="*/ 5693372 w 7079832"/>
              <a:gd name="connsiteY16" fmla="*/ 399590 h 399590"/>
              <a:gd name="connsiteX17" fmla="*/ 4859776 w 7079832"/>
              <a:gd name="connsiteY17" fmla="*/ 399590 h 399590"/>
              <a:gd name="connsiteX18" fmla="*/ 4026180 w 7079832"/>
              <a:gd name="connsiteY18" fmla="*/ 399590 h 399590"/>
              <a:gd name="connsiteX19" fmla="*/ 3539916 w 7079832"/>
              <a:gd name="connsiteY19" fmla="*/ 399590 h 399590"/>
              <a:gd name="connsiteX20" fmla="*/ 2706320 w 7079832"/>
              <a:gd name="connsiteY20" fmla="*/ 399590 h 399590"/>
              <a:gd name="connsiteX21" fmla="*/ 2081123 w 7079832"/>
              <a:gd name="connsiteY21" fmla="*/ 399590 h 399590"/>
              <a:gd name="connsiteX22" fmla="*/ 1316994 w 7079832"/>
              <a:gd name="connsiteY22" fmla="*/ 399590 h 399590"/>
              <a:gd name="connsiteX23" fmla="*/ 691797 w 7079832"/>
              <a:gd name="connsiteY23" fmla="*/ 399590 h 399590"/>
              <a:gd name="connsiteX24" fmla="*/ 66600 w 7079832"/>
              <a:gd name="connsiteY24" fmla="*/ 399590 h 399590"/>
              <a:gd name="connsiteX25" fmla="*/ 0 w 7079832"/>
              <a:gd name="connsiteY25" fmla="*/ 332990 h 399590"/>
              <a:gd name="connsiteX26" fmla="*/ 0 w 7079832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9832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245450" y="-16518"/>
                  <a:pt x="696490" y="3918"/>
                  <a:pt x="900196" y="0"/>
                </a:cubicBezTo>
                <a:cubicBezTo>
                  <a:pt x="1103902" y="-3918"/>
                  <a:pt x="1252842" y="-26628"/>
                  <a:pt x="1525393" y="0"/>
                </a:cubicBezTo>
                <a:cubicBezTo>
                  <a:pt x="1797944" y="26628"/>
                  <a:pt x="1875224" y="2839"/>
                  <a:pt x="2011657" y="0"/>
                </a:cubicBezTo>
                <a:cubicBezTo>
                  <a:pt x="2148090" y="-2839"/>
                  <a:pt x="2643670" y="-3036"/>
                  <a:pt x="2845253" y="0"/>
                </a:cubicBezTo>
                <a:cubicBezTo>
                  <a:pt x="3046836" y="3036"/>
                  <a:pt x="3132388" y="7383"/>
                  <a:pt x="3331517" y="0"/>
                </a:cubicBezTo>
                <a:cubicBezTo>
                  <a:pt x="3530646" y="-7383"/>
                  <a:pt x="3768987" y="-36586"/>
                  <a:pt x="4095647" y="0"/>
                </a:cubicBezTo>
                <a:cubicBezTo>
                  <a:pt x="4422307" y="36586"/>
                  <a:pt x="4576572" y="3790"/>
                  <a:pt x="4720843" y="0"/>
                </a:cubicBezTo>
                <a:cubicBezTo>
                  <a:pt x="4865114" y="-3790"/>
                  <a:pt x="5217073" y="-10083"/>
                  <a:pt x="5554439" y="0"/>
                </a:cubicBezTo>
                <a:cubicBezTo>
                  <a:pt x="5891805" y="10083"/>
                  <a:pt x="6073720" y="18973"/>
                  <a:pt x="6388035" y="0"/>
                </a:cubicBezTo>
                <a:cubicBezTo>
                  <a:pt x="6702350" y="-18973"/>
                  <a:pt x="6718663" y="15425"/>
                  <a:pt x="7013232" y="0"/>
                </a:cubicBezTo>
                <a:cubicBezTo>
                  <a:pt x="7046241" y="1504"/>
                  <a:pt x="7084598" y="33434"/>
                  <a:pt x="7079832" y="66600"/>
                </a:cubicBezTo>
                <a:cubicBezTo>
                  <a:pt x="7071782" y="135436"/>
                  <a:pt x="7082539" y="238994"/>
                  <a:pt x="7079832" y="332990"/>
                </a:cubicBezTo>
                <a:cubicBezTo>
                  <a:pt x="7075895" y="364584"/>
                  <a:pt x="7051254" y="402536"/>
                  <a:pt x="7013232" y="399590"/>
                </a:cubicBezTo>
                <a:cubicBezTo>
                  <a:pt x="6866655" y="369548"/>
                  <a:pt x="6569692" y="419907"/>
                  <a:pt x="6318569" y="399590"/>
                </a:cubicBezTo>
                <a:cubicBezTo>
                  <a:pt x="6067446" y="379273"/>
                  <a:pt x="5828716" y="399419"/>
                  <a:pt x="5693372" y="399590"/>
                </a:cubicBezTo>
                <a:cubicBezTo>
                  <a:pt x="5558028" y="399761"/>
                  <a:pt x="5238218" y="417230"/>
                  <a:pt x="4859776" y="399590"/>
                </a:cubicBezTo>
                <a:cubicBezTo>
                  <a:pt x="4481334" y="381950"/>
                  <a:pt x="4204939" y="414259"/>
                  <a:pt x="4026180" y="399590"/>
                </a:cubicBezTo>
                <a:cubicBezTo>
                  <a:pt x="3847421" y="384921"/>
                  <a:pt x="3712775" y="394048"/>
                  <a:pt x="3539916" y="399590"/>
                </a:cubicBezTo>
                <a:cubicBezTo>
                  <a:pt x="3367057" y="405132"/>
                  <a:pt x="3048161" y="363231"/>
                  <a:pt x="2706320" y="399590"/>
                </a:cubicBezTo>
                <a:cubicBezTo>
                  <a:pt x="2364479" y="435949"/>
                  <a:pt x="2322527" y="372794"/>
                  <a:pt x="2081123" y="399590"/>
                </a:cubicBezTo>
                <a:cubicBezTo>
                  <a:pt x="1839719" y="426386"/>
                  <a:pt x="1650227" y="400320"/>
                  <a:pt x="1316994" y="399590"/>
                </a:cubicBezTo>
                <a:cubicBezTo>
                  <a:pt x="983761" y="398860"/>
                  <a:pt x="990031" y="403753"/>
                  <a:pt x="691797" y="399590"/>
                </a:cubicBezTo>
                <a:cubicBezTo>
                  <a:pt x="393563" y="395427"/>
                  <a:pt x="288966" y="421641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70798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2841" y="9882"/>
                  <a:pt x="471501" y="-2845"/>
                  <a:pt x="761263" y="0"/>
                </a:cubicBezTo>
                <a:cubicBezTo>
                  <a:pt x="1051025" y="2845"/>
                  <a:pt x="1279737" y="30929"/>
                  <a:pt x="1594859" y="0"/>
                </a:cubicBezTo>
                <a:cubicBezTo>
                  <a:pt x="1909981" y="-30929"/>
                  <a:pt x="2081405" y="-20126"/>
                  <a:pt x="2428455" y="0"/>
                </a:cubicBezTo>
                <a:cubicBezTo>
                  <a:pt x="2775505" y="20126"/>
                  <a:pt x="2803781" y="-27062"/>
                  <a:pt x="3053652" y="0"/>
                </a:cubicBezTo>
                <a:cubicBezTo>
                  <a:pt x="3303523" y="27062"/>
                  <a:pt x="3473396" y="-6117"/>
                  <a:pt x="3817781" y="0"/>
                </a:cubicBezTo>
                <a:cubicBezTo>
                  <a:pt x="4162166" y="6117"/>
                  <a:pt x="4418204" y="1835"/>
                  <a:pt x="4651377" y="0"/>
                </a:cubicBezTo>
                <a:cubicBezTo>
                  <a:pt x="4884550" y="-1835"/>
                  <a:pt x="5057477" y="30077"/>
                  <a:pt x="5276574" y="0"/>
                </a:cubicBezTo>
                <a:cubicBezTo>
                  <a:pt x="5495671" y="-30077"/>
                  <a:pt x="5637600" y="2608"/>
                  <a:pt x="5971237" y="0"/>
                </a:cubicBezTo>
                <a:cubicBezTo>
                  <a:pt x="6304874" y="-2608"/>
                  <a:pt x="6706282" y="-1102"/>
                  <a:pt x="7013232" y="0"/>
                </a:cubicBezTo>
                <a:cubicBezTo>
                  <a:pt x="7054821" y="7500"/>
                  <a:pt x="7078714" y="34915"/>
                  <a:pt x="7079832" y="66600"/>
                </a:cubicBezTo>
                <a:cubicBezTo>
                  <a:pt x="7071736" y="122664"/>
                  <a:pt x="7088432" y="272605"/>
                  <a:pt x="7079832" y="332990"/>
                </a:cubicBezTo>
                <a:cubicBezTo>
                  <a:pt x="7076937" y="375703"/>
                  <a:pt x="7044753" y="402796"/>
                  <a:pt x="7013232" y="399590"/>
                </a:cubicBezTo>
                <a:cubicBezTo>
                  <a:pt x="6820841" y="396280"/>
                  <a:pt x="6654985" y="425073"/>
                  <a:pt x="6457501" y="399590"/>
                </a:cubicBezTo>
                <a:cubicBezTo>
                  <a:pt x="6260017" y="374107"/>
                  <a:pt x="6055826" y="421180"/>
                  <a:pt x="5901771" y="399590"/>
                </a:cubicBezTo>
                <a:cubicBezTo>
                  <a:pt x="5747716" y="378001"/>
                  <a:pt x="5422066" y="390137"/>
                  <a:pt x="5137641" y="399590"/>
                </a:cubicBezTo>
                <a:cubicBezTo>
                  <a:pt x="4853216" y="409044"/>
                  <a:pt x="4611428" y="394515"/>
                  <a:pt x="4373512" y="399590"/>
                </a:cubicBezTo>
                <a:cubicBezTo>
                  <a:pt x="4135596" y="404665"/>
                  <a:pt x="4045409" y="398604"/>
                  <a:pt x="3817781" y="399590"/>
                </a:cubicBezTo>
                <a:cubicBezTo>
                  <a:pt x="3590153" y="400576"/>
                  <a:pt x="3353035" y="366596"/>
                  <a:pt x="3053652" y="399590"/>
                </a:cubicBezTo>
                <a:cubicBezTo>
                  <a:pt x="2754269" y="432584"/>
                  <a:pt x="2668249" y="430507"/>
                  <a:pt x="2428455" y="399590"/>
                </a:cubicBezTo>
                <a:cubicBezTo>
                  <a:pt x="2188661" y="368673"/>
                  <a:pt x="2076840" y="384501"/>
                  <a:pt x="1872724" y="399590"/>
                </a:cubicBezTo>
                <a:cubicBezTo>
                  <a:pt x="1668608" y="414679"/>
                  <a:pt x="1362053" y="389469"/>
                  <a:pt x="1039128" y="399590"/>
                </a:cubicBezTo>
                <a:cubicBezTo>
                  <a:pt x="716203" y="409711"/>
                  <a:pt x="290604" y="35631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توزيعات الأرباح المستلمة ( لو الشركة مستثمرة في أسهم خارجية وتستقبل توزيعات)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EA9ADA-A91D-577E-D29C-1030115610B4}"/>
              </a:ext>
            </a:extLst>
          </p:cNvPr>
          <p:cNvSpPr txBox="1"/>
          <p:nvPr/>
        </p:nvSpPr>
        <p:spPr>
          <a:xfrm>
            <a:off x="9005582" y="71306"/>
            <a:ext cx="237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قائمة التدفقات النقدية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1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6325" y="6188074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4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93C468-F09A-B4B7-D4DC-D3C5E830C159}"/>
              </a:ext>
            </a:extLst>
          </p:cNvPr>
          <p:cNvSpPr/>
          <p:nvPr/>
        </p:nvSpPr>
        <p:spPr>
          <a:xfrm>
            <a:off x="7568577" y="986735"/>
            <a:ext cx="2294388" cy="399590"/>
          </a:xfrm>
          <a:custGeom>
            <a:avLst/>
            <a:gdLst>
              <a:gd name="connsiteX0" fmla="*/ 0 w 2294388"/>
              <a:gd name="connsiteY0" fmla="*/ 66600 h 399590"/>
              <a:gd name="connsiteX1" fmla="*/ 66600 w 2294388"/>
              <a:gd name="connsiteY1" fmla="*/ 0 h 399590"/>
              <a:gd name="connsiteX2" fmla="*/ 628509 w 2294388"/>
              <a:gd name="connsiteY2" fmla="*/ 0 h 399590"/>
              <a:gd name="connsiteX3" fmla="*/ 1125582 w 2294388"/>
              <a:gd name="connsiteY3" fmla="*/ 0 h 399590"/>
              <a:gd name="connsiteX4" fmla="*/ 1687491 w 2294388"/>
              <a:gd name="connsiteY4" fmla="*/ 0 h 399590"/>
              <a:gd name="connsiteX5" fmla="*/ 2227788 w 2294388"/>
              <a:gd name="connsiteY5" fmla="*/ 0 h 399590"/>
              <a:gd name="connsiteX6" fmla="*/ 2294388 w 2294388"/>
              <a:gd name="connsiteY6" fmla="*/ 66600 h 399590"/>
              <a:gd name="connsiteX7" fmla="*/ 2294388 w 2294388"/>
              <a:gd name="connsiteY7" fmla="*/ 332990 h 399590"/>
              <a:gd name="connsiteX8" fmla="*/ 2227788 w 2294388"/>
              <a:gd name="connsiteY8" fmla="*/ 399590 h 399590"/>
              <a:gd name="connsiteX9" fmla="*/ 1730715 w 2294388"/>
              <a:gd name="connsiteY9" fmla="*/ 399590 h 399590"/>
              <a:gd name="connsiteX10" fmla="*/ 1168806 w 2294388"/>
              <a:gd name="connsiteY10" fmla="*/ 399590 h 399590"/>
              <a:gd name="connsiteX11" fmla="*/ 671733 w 2294388"/>
              <a:gd name="connsiteY11" fmla="*/ 399590 h 399590"/>
              <a:gd name="connsiteX12" fmla="*/ 66600 w 2294388"/>
              <a:gd name="connsiteY12" fmla="*/ 399590 h 399590"/>
              <a:gd name="connsiteX13" fmla="*/ 0 w 2294388"/>
              <a:gd name="connsiteY13" fmla="*/ 332990 h 399590"/>
              <a:gd name="connsiteX14" fmla="*/ 0 w 229438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38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03487" y="9835"/>
                  <a:pt x="480803" y="26308"/>
                  <a:pt x="628509" y="0"/>
                </a:cubicBezTo>
                <a:cubicBezTo>
                  <a:pt x="776215" y="-26308"/>
                  <a:pt x="895962" y="132"/>
                  <a:pt x="1125582" y="0"/>
                </a:cubicBezTo>
                <a:cubicBezTo>
                  <a:pt x="1355202" y="-132"/>
                  <a:pt x="1513041" y="-1813"/>
                  <a:pt x="1687491" y="0"/>
                </a:cubicBezTo>
                <a:cubicBezTo>
                  <a:pt x="1861941" y="1813"/>
                  <a:pt x="2001575" y="-4976"/>
                  <a:pt x="2227788" y="0"/>
                </a:cubicBezTo>
                <a:cubicBezTo>
                  <a:pt x="2270549" y="2945"/>
                  <a:pt x="2294684" y="34586"/>
                  <a:pt x="2294388" y="66600"/>
                </a:cubicBezTo>
                <a:cubicBezTo>
                  <a:pt x="2293979" y="145208"/>
                  <a:pt x="2287788" y="278051"/>
                  <a:pt x="2294388" y="332990"/>
                </a:cubicBezTo>
                <a:cubicBezTo>
                  <a:pt x="2297517" y="368370"/>
                  <a:pt x="2265092" y="398465"/>
                  <a:pt x="2227788" y="399590"/>
                </a:cubicBezTo>
                <a:cubicBezTo>
                  <a:pt x="2089388" y="380152"/>
                  <a:pt x="1838460" y="384490"/>
                  <a:pt x="1730715" y="399590"/>
                </a:cubicBezTo>
                <a:cubicBezTo>
                  <a:pt x="1622970" y="414690"/>
                  <a:pt x="1305671" y="375381"/>
                  <a:pt x="1168806" y="399590"/>
                </a:cubicBezTo>
                <a:cubicBezTo>
                  <a:pt x="1031941" y="423799"/>
                  <a:pt x="872891" y="388024"/>
                  <a:pt x="671733" y="399590"/>
                </a:cubicBezTo>
                <a:cubicBezTo>
                  <a:pt x="470575" y="411156"/>
                  <a:pt x="363969" y="417105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29438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7204" y="20794"/>
                  <a:pt x="371107" y="-5528"/>
                  <a:pt x="606897" y="0"/>
                </a:cubicBezTo>
                <a:cubicBezTo>
                  <a:pt x="842687" y="5528"/>
                  <a:pt x="916239" y="-10907"/>
                  <a:pt x="1190418" y="0"/>
                </a:cubicBezTo>
                <a:cubicBezTo>
                  <a:pt x="1464597" y="10907"/>
                  <a:pt x="1794792" y="-51760"/>
                  <a:pt x="2227788" y="0"/>
                </a:cubicBezTo>
                <a:cubicBezTo>
                  <a:pt x="2262026" y="3418"/>
                  <a:pt x="2294142" y="25716"/>
                  <a:pt x="2294388" y="66600"/>
                </a:cubicBezTo>
                <a:cubicBezTo>
                  <a:pt x="2295006" y="163177"/>
                  <a:pt x="2300339" y="233743"/>
                  <a:pt x="2294388" y="332990"/>
                </a:cubicBezTo>
                <a:cubicBezTo>
                  <a:pt x="2288231" y="368193"/>
                  <a:pt x="2263752" y="398983"/>
                  <a:pt x="2227788" y="399590"/>
                </a:cubicBezTo>
                <a:cubicBezTo>
                  <a:pt x="2038625" y="414946"/>
                  <a:pt x="1916450" y="426297"/>
                  <a:pt x="1665879" y="399590"/>
                </a:cubicBezTo>
                <a:cubicBezTo>
                  <a:pt x="1415308" y="372883"/>
                  <a:pt x="1301235" y="380537"/>
                  <a:pt x="1103970" y="399590"/>
                </a:cubicBezTo>
                <a:cubicBezTo>
                  <a:pt x="906705" y="418643"/>
                  <a:pt x="731405" y="400290"/>
                  <a:pt x="628509" y="399590"/>
                </a:cubicBezTo>
                <a:cubicBezTo>
                  <a:pt x="525613" y="398890"/>
                  <a:pt x="199721" y="388805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أنشطة استثمارية</a:t>
            </a:r>
            <a:endParaRPr lang="en-US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B01A14-4836-496B-6A4B-97AAE9C14903}"/>
              </a:ext>
            </a:extLst>
          </p:cNvPr>
          <p:cNvSpPr/>
          <p:nvPr/>
        </p:nvSpPr>
        <p:spPr>
          <a:xfrm>
            <a:off x="5129868" y="146430"/>
            <a:ext cx="3234043" cy="399590"/>
          </a:xfrm>
          <a:custGeom>
            <a:avLst/>
            <a:gdLst>
              <a:gd name="connsiteX0" fmla="*/ 0 w 3234043"/>
              <a:gd name="connsiteY0" fmla="*/ 66600 h 399590"/>
              <a:gd name="connsiteX1" fmla="*/ 66600 w 3234043"/>
              <a:gd name="connsiteY1" fmla="*/ 0 h 399590"/>
              <a:gd name="connsiteX2" fmla="*/ 655760 w 3234043"/>
              <a:gd name="connsiteY2" fmla="*/ 0 h 399590"/>
              <a:gd name="connsiteX3" fmla="*/ 1244920 w 3234043"/>
              <a:gd name="connsiteY3" fmla="*/ 0 h 399590"/>
              <a:gd name="connsiteX4" fmla="*/ 1803072 w 3234043"/>
              <a:gd name="connsiteY4" fmla="*/ 0 h 399590"/>
              <a:gd name="connsiteX5" fmla="*/ 2485258 w 3234043"/>
              <a:gd name="connsiteY5" fmla="*/ 0 h 399590"/>
              <a:gd name="connsiteX6" fmla="*/ 3167443 w 3234043"/>
              <a:gd name="connsiteY6" fmla="*/ 0 h 399590"/>
              <a:gd name="connsiteX7" fmla="*/ 3234043 w 3234043"/>
              <a:gd name="connsiteY7" fmla="*/ 66600 h 399590"/>
              <a:gd name="connsiteX8" fmla="*/ 3234043 w 3234043"/>
              <a:gd name="connsiteY8" fmla="*/ 332990 h 399590"/>
              <a:gd name="connsiteX9" fmla="*/ 3167443 w 3234043"/>
              <a:gd name="connsiteY9" fmla="*/ 399590 h 399590"/>
              <a:gd name="connsiteX10" fmla="*/ 2485258 w 3234043"/>
              <a:gd name="connsiteY10" fmla="*/ 399590 h 399590"/>
              <a:gd name="connsiteX11" fmla="*/ 1896097 w 3234043"/>
              <a:gd name="connsiteY11" fmla="*/ 399590 h 399590"/>
              <a:gd name="connsiteX12" fmla="*/ 1368954 w 3234043"/>
              <a:gd name="connsiteY12" fmla="*/ 399590 h 399590"/>
              <a:gd name="connsiteX13" fmla="*/ 686769 w 3234043"/>
              <a:gd name="connsiteY13" fmla="*/ 399590 h 399590"/>
              <a:gd name="connsiteX14" fmla="*/ 66600 w 3234043"/>
              <a:gd name="connsiteY14" fmla="*/ 399590 h 399590"/>
              <a:gd name="connsiteX15" fmla="*/ 0 w 3234043"/>
              <a:gd name="connsiteY15" fmla="*/ 332990 h 399590"/>
              <a:gd name="connsiteX16" fmla="*/ 0 w 3234043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4043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224378" y="-13450"/>
                  <a:pt x="390890" y="22748"/>
                  <a:pt x="655760" y="0"/>
                </a:cubicBezTo>
                <a:cubicBezTo>
                  <a:pt x="920630" y="-22748"/>
                  <a:pt x="1115141" y="23122"/>
                  <a:pt x="1244920" y="0"/>
                </a:cubicBezTo>
                <a:cubicBezTo>
                  <a:pt x="1374699" y="-23122"/>
                  <a:pt x="1660271" y="-660"/>
                  <a:pt x="1803072" y="0"/>
                </a:cubicBezTo>
                <a:cubicBezTo>
                  <a:pt x="1945873" y="660"/>
                  <a:pt x="2246292" y="5518"/>
                  <a:pt x="2485258" y="0"/>
                </a:cubicBezTo>
                <a:cubicBezTo>
                  <a:pt x="2724224" y="-5518"/>
                  <a:pt x="2954356" y="-17805"/>
                  <a:pt x="3167443" y="0"/>
                </a:cubicBezTo>
                <a:cubicBezTo>
                  <a:pt x="3207354" y="-1402"/>
                  <a:pt x="3234565" y="28693"/>
                  <a:pt x="3234043" y="66600"/>
                </a:cubicBezTo>
                <a:cubicBezTo>
                  <a:pt x="3241812" y="190006"/>
                  <a:pt x="3246849" y="260984"/>
                  <a:pt x="3234043" y="332990"/>
                </a:cubicBezTo>
                <a:cubicBezTo>
                  <a:pt x="3233254" y="366734"/>
                  <a:pt x="3202138" y="397526"/>
                  <a:pt x="3167443" y="399590"/>
                </a:cubicBezTo>
                <a:cubicBezTo>
                  <a:pt x="2885120" y="401125"/>
                  <a:pt x="2793881" y="396327"/>
                  <a:pt x="2485258" y="399590"/>
                </a:cubicBezTo>
                <a:cubicBezTo>
                  <a:pt x="2176635" y="402853"/>
                  <a:pt x="2044860" y="371984"/>
                  <a:pt x="1896097" y="399590"/>
                </a:cubicBezTo>
                <a:cubicBezTo>
                  <a:pt x="1747334" y="427196"/>
                  <a:pt x="1504859" y="391135"/>
                  <a:pt x="1368954" y="399590"/>
                </a:cubicBezTo>
                <a:cubicBezTo>
                  <a:pt x="1233049" y="408045"/>
                  <a:pt x="916200" y="417879"/>
                  <a:pt x="686769" y="399590"/>
                </a:cubicBezTo>
                <a:cubicBezTo>
                  <a:pt x="457338" y="381301"/>
                  <a:pt x="280999" y="417013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23404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71076" y="-21255"/>
                  <a:pt x="526532" y="-506"/>
                  <a:pt x="686769" y="0"/>
                </a:cubicBezTo>
                <a:cubicBezTo>
                  <a:pt x="847006" y="506"/>
                  <a:pt x="1042154" y="11912"/>
                  <a:pt x="1368954" y="0"/>
                </a:cubicBezTo>
                <a:cubicBezTo>
                  <a:pt x="1695755" y="-11912"/>
                  <a:pt x="1906606" y="-5369"/>
                  <a:pt x="2051140" y="0"/>
                </a:cubicBezTo>
                <a:cubicBezTo>
                  <a:pt x="2195674" y="5369"/>
                  <a:pt x="2609558" y="12319"/>
                  <a:pt x="3167443" y="0"/>
                </a:cubicBezTo>
                <a:cubicBezTo>
                  <a:pt x="3206558" y="-7821"/>
                  <a:pt x="3237869" y="32516"/>
                  <a:pt x="3234043" y="66600"/>
                </a:cubicBezTo>
                <a:cubicBezTo>
                  <a:pt x="3238962" y="171387"/>
                  <a:pt x="3227005" y="238546"/>
                  <a:pt x="3234043" y="332990"/>
                </a:cubicBezTo>
                <a:cubicBezTo>
                  <a:pt x="3228358" y="374967"/>
                  <a:pt x="3201364" y="401575"/>
                  <a:pt x="3167443" y="399590"/>
                </a:cubicBezTo>
                <a:cubicBezTo>
                  <a:pt x="2969378" y="430572"/>
                  <a:pt x="2682749" y="379469"/>
                  <a:pt x="2547274" y="399590"/>
                </a:cubicBezTo>
                <a:cubicBezTo>
                  <a:pt x="2411799" y="419711"/>
                  <a:pt x="2130143" y="379733"/>
                  <a:pt x="2020131" y="399590"/>
                </a:cubicBezTo>
                <a:cubicBezTo>
                  <a:pt x="1910119" y="419447"/>
                  <a:pt x="1661199" y="378305"/>
                  <a:pt x="1430971" y="399590"/>
                </a:cubicBezTo>
                <a:cubicBezTo>
                  <a:pt x="1200743" y="420875"/>
                  <a:pt x="1057170" y="373875"/>
                  <a:pt x="748785" y="399590"/>
                </a:cubicBezTo>
                <a:cubicBezTo>
                  <a:pt x="440400" y="425305"/>
                  <a:pt x="282384" y="399317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مصادر التدفق النقدي </a:t>
            </a:r>
            <a:r>
              <a:rPr lang="ar-EG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الوارد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والصادر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767865-E561-554B-2350-758FC51A7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53" y="457234"/>
            <a:ext cx="1387496" cy="138749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C7A4A7-536E-AFF7-0D21-4EAD01517FA5}"/>
              </a:ext>
            </a:extLst>
          </p:cNvPr>
          <p:cNvSpPr/>
          <p:nvPr/>
        </p:nvSpPr>
        <p:spPr>
          <a:xfrm>
            <a:off x="2783133" y="1976960"/>
            <a:ext cx="7079832" cy="399590"/>
          </a:xfrm>
          <a:custGeom>
            <a:avLst/>
            <a:gdLst>
              <a:gd name="connsiteX0" fmla="*/ 0 w 7079832"/>
              <a:gd name="connsiteY0" fmla="*/ 66600 h 399590"/>
              <a:gd name="connsiteX1" fmla="*/ 66600 w 7079832"/>
              <a:gd name="connsiteY1" fmla="*/ 0 h 399590"/>
              <a:gd name="connsiteX2" fmla="*/ 900196 w 7079832"/>
              <a:gd name="connsiteY2" fmla="*/ 0 h 399590"/>
              <a:gd name="connsiteX3" fmla="*/ 1525393 w 7079832"/>
              <a:gd name="connsiteY3" fmla="*/ 0 h 399590"/>
              <a:gd name="connsiteX4" fmla="*/ 2011657 w 7079832"/>
              <a:gd name="connsiteY4" fmla="*/ 0 h 399590"/>
              <a:gd name="connsiteX5" fmla="*/ 2845253 w 7079832"/>
              <a:gd name="connsiteY5" fmla="*/ 0 h 399590"/>
              <a:gd name="connsiteX6" fmla="*/ 3331517 w 7079832"/>
              <a:gd name="connsiteY6" fmla="*/ 0 h 399590"/>
              <a:gd name="connsiteX7" fmla="*/ 4095647 w 7079832"/>
              <a:gd name="connsiteY7" fmla="*/ 0 h 399590"/>
              <a:gd name="connsiteX8" fmla="*/ 4720843 w 7079832"/>
              <a:gd name="connsiteY8" fmla="*/ 0 h 399590"/>
              <a:gd name="connsiteX9" fmla="*/ 5554439 w 7079832"/>
              <a:gd name="connsiteY9" fmla="*/ 0 h 399590"/>
              <a:gd name="connsiteX10" fmla="*/ 6388035 w 7079832"/>
              <a:gd name="connsiteY10" fmla="*/ 0 h 399590"/>
              <a:gd name="connsiteX11" fmla="*/ 7013232 w 7079832"/>
              <a:gd name="connsiteY11" fmla="*/ 0 h 399590"/>
              <a:gd name="connsiteX12" fmla="*/ 7079832 w 7079832"/>
              <a:gd name="connsiteY12" fmla="*/ 66600 h 399590"/>
              <a:gd name="connsiteX13" fmla="*/ 7079832 w 7079832"/>
              <a:gd name="connsiteY13" fmla="*/ 332990 h 399590"/>
              <a:gd name="connsiteX14" fmla="*/ 7013232 w 7079832"/>
              <a:gd name="connsiteY14" fmla="*/ 399590 h 399590"/>
              <a:gd name="connsiteX15" fmla="*/ 6318569 w 7079832"/>
              <a:gd name="connsiteY15" fmla="*/ 399590 h 399590"/>
              <a:gd name="connsiteX16" fmla="*/ 5693372 w 7079832"/>
              <a:gd name="connsiteY16" fmla="*/ 399590 h 399590"/>
              <a:gd name="connsiteX17" fmla="*/ 4859776 w 7079832"/>
              <a:gd name="connsiteY17" fmla="*/ 399590 h 399590"/>
              <a:gd name="connsiteX18" fmla="*/ 4026180 w 7079832"/>
              <a:gd name="connsiteY18" fmla="*/ 399590 h 399590"/>
              <a:gd name="connsiteX19" fmla="*/ 3539916 w 7079832"/>
              <a:gd name="connsiteY19" fmla="*/ 399590 h 399590"/>
              <a:gd name="connsiteX20" fmla="*/ 2706320 w 7079832"/>
              <a:gd name="connsiteY20" fmla="*/ 399590 h 399590"/>
              <a:gd name="connsiteX21" fmla="*/ 2081123 w 7079832"/>
              <a:gd name="connsiteY21" fmla="*/ 399590 h 399590"/>
              <a:gd name="connsiteX22" fmla="*/ 1316994 w 7079832"/>
              <a:gd name="connsiteY22" fmla="*/ 399590 h 399590"/>
              <a:gd name="connsiteX23" fmla="*/ 691797 w 7079832"/>
              <a:gd name="connsiteY23" fmla="*/ 399590 h 399590"/>
              <a:gd name="connsiteX24" fmla="*/ 66600 w 7079832"/>
              <a:gd name="connsiteY24" fmla="*/ 399590 h 399590"/>
              <a:gd name="connsiteX25" fmla="*/ 0 w 7079832"/>
              <a:gd name="connsiteY25" fmla="*/ 332990 h 399590"/>
              <a:gd name="connsiteX26" fmla="*/ 0 w 7079832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9832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245450" y="-16518"/>
                  <a:pt x="696490" y="3918"/>
                  <a:pt x="900196" y="0"/>
                </a:cubicBezTo>
                <a:cubicBezTo>
                  <a:pt x="1103902" y="-3918"/>
                  <a:pt x="1252842" y="-26628"/>
                  <a:pt x="1525393" y="0"/>
                </a:cubicBezTo>
                <a:cubicBezTo>
                  <a:pt x="1797944" y="26628"/>
                  <a:pt x="1875224" y="2839"/>
                  <a:pt x="2011657" y="0"/>
                </a:cubicBezTo>
                <a:cubicBezTo>
                  <a:pt x="2148090" y="-2839"/>
                  <a:pt x="2643670" y="-3036"/>
                  <a:pt x="2845253" y="0"/>
                </a:cubicBezTo>
                <a:cubicBezTo>
                  <a:pt x="3046836" y="3036"/>
                  <a:pt x="3132388" y="7383"/>
                  <a:pt x="3331517" y="0"/>
                </a:cubicBezTo>
                <a:cubicBezTo>
                  <a:pt x="3530646" y="-7383"/>
                  <a:pt x="3768987" y="-36586"/>
                  <a:pt x="4095647" y="0"/>
                </a:cubicBezTo>
                <a:cubicBezTo>
                  <a:pt x="4422307" y="36586"/>
                  <a:pt x="4576572" y="3790"/>
                  <a:pt x="4720843" y="0"/>
                </a:cubicBezTo>
                <a:cubicBezTo>
                  <a:pt x="4865114" y="-3790"/>
                  <a:pt x="5217073" y="-10083"/>
                  <a:pt x="5554439" y="0"/>
                </a:cubicBezTo>
                <a:cubicBezTo>
                  <a:pt x="5891805" y="10083"/>
                  <a:pt x="6073720" y="18973"/>
                  <a:pt x="6388035" y="0"/>
                </a:cubicBezTo>
                <a:cubicBezTo>
                  <a:pt x="6702350" y="-18973"/>
                  <a:pt x="6718663" y="15425"/>
                  <a:pt x="7013232" y="0"/>
                </a:cubicBezTo>
                <a:cubicBezTo>
                  <a:pt x="7046241" y="1504"/>
                  <a:pt x="7084598" y="33434"/>
                  <a:pt x="7079832" y="66600"/>
                </a:cubicBezTo>
                <a:cubicBezTo>
                  <a:pt x="7071782" y="135436"/>
                  <a:pt x="7082539" y="238994"/>
                  <a:pt x="7079832" y="332990"/>
                </a:cubicBezTo>
                <a:cubicBezTo>
                  <a:pt x="7075895" y="364584"/>
                  <a:pt x="7051254" y="402536"/>
                  <a:pt x="7013232" y="399590"/>
                </a:cubicBezTo>
                <a:cubicBezTo>
                  <a:pt x="6866655" y="369548"/>
                  <a:pt x="6569692" y="419907"/>
                  <a:pt x="6318569" y="399590"/>
                </a:cubicBezTo>
                <a:cubicBezTo>
                  <a:pt x="6067446" y="379273"/>
                  <a:pt x="5828716" y="399419"/>
                  <a:pt x="5693372" y="399590"/>
                </a:cubicBezTo>
                <a:cubicBezTo>
                  <a:pt x="5558028" y="399761"/>
                  <a:pt x="5238218" y="417230"/>
                  <a:pt x="4859776" y="399590"/>
                </a:cubicBezTo>
                <a:cubicBezTo>
                  <a:pt x="4481334" y="381950"/>
                  <a:pt x="4204939" y="414259"/>
                  <a:pt x="4026180" y="399590"/>
                </a:cubicBezTo>
                <a:cubicBezTo>
                  <a:pt x="3847421" y="384921"/>
                  <a:pt x="3712775" y="394048"/>
                  <a:pt x="3539916" y="399590"/>
                </a:cubicBezTo>
                <a:cubicBezTo>
                  <a:pt x="3367057" y="405132"/>
                  <a:pt x="3048161" y="363231"/>
                  <a:pt x="2706320" y="399590"/>
                </a:cubicBezTo>
                <a:cubicBezTo>
                  <a:pt x="2364479" y="435949"/>
                  <a:pt x="2322527" y="372794"/>
                  <a:pt x="2081123" y="399590"/>
                </a:cubicBezTo>
                <a:cubicBezTo>
                  <a:pt x="1839719" y="426386"/>
                  <a:pt x="1650227" y="400320"/>
                  <a:pt x="1316994" y="399590"/>
                </a:cubicBezTo>
                <a:cubicBezTo>
                  <a:pt x="983761" y="398860"/>
                  <a:pt x="990031" y="403753"/>
                  <a:pt x="691797" y="399590"/>
                </a:cubicBezTo>
                <a:cubicBezTo>
                  <a:pt x="393563" y="395427"/>
                  <a:pt x="288966" y="421641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70798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2841" y="9882"/>
                  <a:pt x="471501" y="-2845"/>
                  <a:pt x="761263" y="0"/>
                </a:cubicBezTo>
                <a:cubicBezTo>
                  <a:pt x="1051025" y="2845"/>
                  <a:pt x="1279737" y="30929"/>
                  <a:pt x="1594859" y="0"/>
                </a:cubicBezTo>
                <a:cubicBezTo>
                  <a:pt x="1909981" y="-30929"/>
                  <a:pt x="2081405" y="-20126"/>
                  <a:pt x="2428455" y="0"/>
                </a:cubicBezTo>
                <a:cubicBezTo>
                  <a:pt x="2775505" y="20126"/>
                  <a:pt x="2803781" y="-27062"/>
                  <a:pt x="3053652" y="0"/>
                </a:cubicBezTo>
                <a:cubicBezTo>
                  <a:pt x="3303523" y="27062"/>
                  <a:pt x="3473396" y="-6117"/>
                  <a:pt x="3817781" y="0"/>
                </a:cubicBezTo>
                <a:cubicBezTo>
                  <a:pt x="4162166" y="6117"/>
                  <a:pt x="4418204" y="1835"/>
                  <a:pt x="4651377" y="0"/>
                </a:cubicBezTo>
                <a:cubicBezTo>
                  <a:pt x="4884550" y="-1835"/>
                  <a:pt x="5057477" y="30077"/>
                  <a:pt x="5276574" y="0"/>
                </a:cubicBezTo>
                <a:cubicBezTo>
                  <a:pt x="5495671" y="-30077"/>
                  <a:pt x="5637600" y="2608"/>
                  <a:pt x="5971237" y="0"/>
                </a:cubicBezTo>
                <a:cubicBezTo>
                  <a:pt x="6304874" y="-2608"/>
                  <a:pt x="6706282" y="-1102"/>
                  <a:pt x="7013232" y="0"/>
                </a:cubicBezTo>
                <a:cubicBezTo>
                  <a:pt x="7054821" y="7500"/>
                  <a:pt x="7078714" y="34915"/>
                  <a:pt x="7079832" y="66600"/>
                </a:cubicBezTo>
                <a:cubicBezTo>
                  <a:pt x="7071736" y="122664"/>
                  <a:pt x="7088432" y="272605"/>
                  <a:pt x="7079832" y="332990"/>
                </a:cubicBezTo>
                <a:cubicBezTo>
                  <a:pt x="7076937" y="375703"/>
                  <a:pt x="7044753" y="402796"/>
                  <a:pt x="7013232" y="399590"/>
                </a:cubicBezTo>
                <a:cubicBezTo>
                  <a:pt x="6820841" y="396280"/>
                  <a:pt x="6654985" y="425073"/>
                  <a:pt x="6457501" y="399590"/>
                </a:cubicBezTo>
                <a:cubicBezTo>
                  <a:pt x="6260017" y="374107"/>
                  <a:pt x="6055826" y="421180"/>
                  <a:pt x="5901771" y="399590"/>
                </a:cubicBezTo>
                <a:cubicBezTo>
                  <a:pt x="5747716" y="378001"/>
                  <a:pt x="5422066" y="390137"/>
                  <a:pt x="5137641" y="399590"/>
                </a:cubicBezTo>
                <a:cubicBezTo>
                  <a:pt x="4853216" y="409044"/>
                  <a:pt x="4611428" y="394515"/>
                  <a:pt x="4373512" y="399590"/>
                </a:cubicBezTo>
                <a:cubicBezTo>
                  <a:pt x="4135596" y="404665"/>
                  <a:pt x="4045409" y="398604"/>
                  <a:pt x="3817781" y="399590"/>
                </a:cubicBezTo>
                <a:cubicBezTo>
                  <a:pt x="3590153" y="400576"/>
                  <a:pt x="3353035" y="366596"/>
                  <a:pt x="3053652" y="399590"/>
                </a:cubicBezTo>
                <a:cubicBezTo>
                  <a:pt x="2754269" y="432584"/>
                  <a:pt x="2668249" y="430507"/>
                  <a:pt x="2428455" y="399590"/>
                </a:cubicBezTo>
                <a:cubicBezTo>
                  <a:pt x="2188661" y="368673"/>
                  <a:pt x="2076840" y="384501"/>
                  <a:pt x="1872724" y="399590"/>
                </a:cubicBezTo>
                <a:cubicBezTo>
                  <a:pt x="1668608" y="414679"/>
                  <a:pt x="1362053" y="389469"/>
                  <a:pt x="1039128" y="399590"/>
                </a:cubicBezTo>
                <a:cubicBezTo>
                  <a:pt x="716203" y="409711"/>
                  <a:pt x="290604" y="35631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تتضمن العمليات النقدية </a:t>
            </a:r>
            <a:r>
              <a:rPr lang="ar-E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 غير أنشطة الشركة الرئيسية والمرتبطة بالأصول غير المتداولة</a:t>
            </a:r>
            <a:endParaRPr lang="en-US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83CD7F-9B2D-DCD2-8E47-D183283463F6}"/>
              </a:ext>
            </a:extLst>
          </p:cNvPr>
          <p:cNvSpPr/>
          <p:nvPr/>
        </p:nvSpPr>
        <p:spPr>
          <a:xfrm>
            <a:off x="2783133" y="2595784"/>
            <a:ext cx="7079832" cy="399590"/>
          </a:xfrm>
          <a:custGeom>
            <a:avLst/>
            <a:gdLst>
              <a:gd name="connsiteX0" fmla="*/ 0 w 7079832"/>
              <a:gd name="connsiteY0" fmla="*/ 66600 h 399590"/>
              <a:gd name="connsiteX1" fmla="*/ 66600 w 7079832"/>
              <a:gd name="connsiteY1" fmla="*/ 0 h 399590"/>
              <a:gd name="connsiteX2" fmla="*/ 900196 w 7079832"/>
              <a:gd name="connsiteY2" fmla="*/ 0 h 399590"/>
              <a:gd name="connsiteX3" fmla="*/ 1525393 w 7079832"/>
              <a:gd name="connsiteY3" fmla="*/ 0 h 399590"/>
              <a:gd name="connsiteX4" fmla="*/ 2011657 w 7079832"/>
              <a:gd name="connsiteY4" fmla="*/ 0 h 399590"/>
              <a:gd name="connsiteX5" fmla="*/ 2845253 w 7079832"/>
              <a:gd name="connsiteY5" fmla="*/ 0 h 399590"/>
              <a:gd name="connsiteX6" fmla="*/ 3331517 w 7079832"/>
              <a:gd name="connsiteY6" fmla="*/ 0 h 399590"/>
              <a:gd name="connsiteX7" fmla="*/ 4095647 w 7079832"/>
              <a:gd name="connsiteY7" fmla="*/ 0 h 399590"/>
              <a:gd name="connsiteX8" fmla="*/ 4720843 w 7079832"/>
              <a:gd name="connsiteY8" fmla="*/ 0 h 399590"/>
              <a:gd name="connsiteX9" fmla="*/ 5554439 w 7079832"/>
              <a:gd name="connsiteY9" fmla="*/ 0 h 399590"/>
              <a:gd name="connsiteX10" fmla="*/ 6388035 w 7079832"/>
              <a:gd name="connsiteY10" fmla="*/ 0 h 399590"/>
              <a:gd name="connsiteX11" fmla="*/ 7013232 w 7079832"/>
              <a:gd name="connsiteY11" fmla="*/ 0 h 399590"/>
              <a:gd name="connsiteX12" fmla="*/ 7079832 w 7079832"/>
              <a:gd name="connsiteY12" fmla="*/ 66600 h 399590"/>
              <a:gd name="connsiteX13" fmla="*/ 7079832 w 7079832"/>
              <a:gd name="connsiteY13" fmla="*/ 332990 h 399590"/>
              <a:gd name="connsiteX14" fmla="*/ 7013232 w 7079832"/>
              <a:gd name="connsiteY14" fmla="*/ 399590 h 399590"/>
              <a:gd name="connsiteX15" fmla="*/ 6318569 w 7079832"/>
              <a:gd name="connsiteY15" fmla="*/ 399590 h 399590"/>
              <a:gd name="connsiteX16" fmla="*/ 5693372 w 7079832"/>
              <a:gd name="connsiteY16" fmla="*/ 399590 h 399590"/>
              <a:gd name="connsiteX17" fmla="*/ 4859776 w 7079832"/>
              <a:gd name="connsiteY17" fmla="*/ 399590 h 399590"/>
              <a:gd name="connsiteX18" fmla="*/ 4026180 w 7079832"/>
              <a:gd name="connsiteY18" fmla="*/ 399590 h 399590"/>
              <a:gd name="connsiteX19" fmla="*/ 3539916 w 7079832"/>
              <a:gd name="connsiteY19" fmla="*/ 399590 h 399590"/>
              <a:gd name="connsiteX20" fmla="*/ 2706320 w 7079832"/>
              <a:gd name="connsiteY20" fmla="*/ 399590 h 399590"/>
              <a:gd name="connsiteX21" fmla="*/ 2081123 w 7079832"/>
              <a:gd name="connsiteY21" fmla="*/ 399590 h 399590"/>
              <a:gd name="connsiteX22" fmla="*/ 1316994 w 7079832"/>
              <a:gd name="connsiteY22" fmla="*/ 399590 h 399590"/>
              <a:gd name="connsiteX23" fmla="*/ 691797 w 7079832"/>
              <a:gd name="connsiteY23" fmla="*/ 399590 h 399590"/>
              <a:gd name="connsiteX24" fmla="*/ 66600 w 7079832"/>
              <a:gd name="connsiteY24" fmla="*/ 399590 h 399590"/>
              <a:gd name="connsiteX25" fmla="*/ 0 w 7079832"/>
              <a:gd name="connsiteY25" fmla="*/ 332990 h 399590"/>
              <a:gd name="connsiteX26" fmla="*/ 0 w 7079832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9832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245450" y="-16518"/>
                  <a:pt x="696490" y="3918"/>
                  <a:pt x="900196" y="0"/>
                </a:cubicBezTo>
                <a:cubicBezTo>
                  <a:pt x="1103902" y="-3918"/>
                  <a:pt x="1252842" y="-26628"/>
                  <a:pt x="1525393" y="0"/>
                </a:cubicBezTo>
                <a:cubicBezTo>
                  <a:pt x="1797944" y="26628"/>
                  <a:pt x="1875224" y="2839"/>
                  <a:pt x="2011657" y="0"/>
                </a:cubicBezTo>
                <a:cubicBezTo>
                  <a:pt x="2148090" y="-2839"/>
                  <a:pt x="2643670" y="-3036"/>
                  <a:pt x="2845253" y="0"/>
                </a:cubicBezTo>
                <a:cubicBezTo>
                  <a:pt x="3046836" y="3036"/>
                  <a:pt x="3132388" y="7383"/>
                  <a:pt x="3331517" y="0"/>
                </a:cubicBezTo>
                <a:cubicBezTo>
                  <a:pt x="3530646" y="-7383"/>
                  <a:pt x="3768987" y="-36586"/>
                  <a:pt x="4095647" y="0"/>
                </a:cubicBezTo>
                <a:cubicBezTo>
                  <a:pt x="4422307" y="36586"/>
                  <a:pt x="4576572" y="3790"/>
                  <a:pt x="4720843" y="0"/>
                </a:cubicBezTo>
                <a:cubicBezTo>
                  <a:pt x="4865114" y="-3790"/>
                  <a:pt x="5217073" y="-10083"/>
                  <a:pt x="5554439" y="0"/>
                </a:cubicBezTo>
                <a:cubicBezTo>
                  <a:pt x="5891805" y="10083"/>
                  <a:pt x="6073720" y="18973"/>
                  <a:pt x="6388035" y="0"/>
                </a:cubicBezTo>
                <a:cubicBezTo>
                  <a:pt x="6702350" y="-18973"/>
                  <a:pt x="6718663" y="15425"/>
                  <a:pt x="7013232" y="0"/>
                </a:cubicBezTo>
                <a:cubicBezTo>
                  <a:pt x="7046241" y="1504"/>
                  <a:pt x="7084598" y="33434"/>
                  <a:pt x="7079832" y="66600"/>
                </a:cubicBezTo>
                <a:cubicBezTo>
                  <a:pt x="7071782" y="135436"/>
                  <a:pt x="7082539" y="238994"/>
                  <a:pt x="7079832" y="332990"/>
                </a:cubicBezTo>
                <a:cubicBezTo>
                  <a:pt x="7075895" y="364584"/>
                  <a:pt x="7051254" y="402536"/>
                  <a:pt x="7013232" y="399590"/>
                </a:cubicBezTo>
                <a:cubicBezTo>
                  <a:pt x="6866655" y="369548"/>
                  <a:pt x="6569692" y="419907"/>
                  <a:pt x="6318569" y="399590"/>
                </a:cubicBezTo>
                <a:cubicBezTo>
                  <a:pt x="6067446" y="379273"/>
                  <a:pt x="5828716" y="399419"/>
                  <a:pt x="5693372" y="399590"/>
                </a:cubicBezTo>
                <a:cubicBezTo>
                  <a:pt x="5558028" y="399761"/>
                  <a:pt x="5238218" y="417230"/>
                  <a:pt x="4859776" y="399590"/>
                </a:cubicBezTo>
                <a:cubicBezTo>
                  <a:pt x="4481334" y="381950"/>
                  <a:pt x="4204939" y="414259"/>
                  <a:pt x="4026180" y="399590"/>
                </a:cubicBezTo>
                <a:cubicBezTo>
                  <a:pt x="3847421" y="384921"/>
                  <a:pt x="3712775" y="394048"/>
                  <a:pt x="3539916" y="399590"/>
                </a:cubicBezTo>
                <a:cubicBezTo>
                  <a:pt x="3367057" y="405132"/>
                  <a:pt x="3048161" y="363231"/>
                  <a:pt x="2706320" y="399590"/>
                </a:cubicBezTo>
                <a:cubicBezTo>
                  <a:pt x="2364479" y="435949"/>
                  <a:pt x="2322527" y="372794"/>
                  <a:pt x="2081123" y="399590"/>
                </a:cubicBezTo>
                <a:cubicBezTo>
                  <a:pt x="1839719" y="426386"/>
                  <a:pt x="1650227" y="400320"/>
                  <a:pt x="1316994" y="399590"/>
                </a:cubicBezTo>
                <a:cubicBezTo>
                  <a:pt x="983761" y="398860"/>
                  <a:pt x="990031" y="403753"/>
                  <a:pt x="691797" y="399590"/>
                </a:cubicBezTo>
                <a:cubicBezTo>
                  <a:pt x="393563" y="395427"/>
                  <a:pt x="288966" y="421641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70798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2841" y="9882"/>
                  <a:pt x="471501" y="-2845"/>
                  <a:pt x="761263" y="0"/>
                </a:cubicBezTo>
                <a:cubicBezTo>
                  <a:pt x="1051025" y="2845"/>
                  <a:pt x="1279737" y="30929"/>
                  <a:pt x="1594859" y="0"/>
                </a:cubicBezTo>
                <a:cubicBezTo>
                  <a:pt x="1909981" y="-30929"/>
                  <a:pt x="2081405" y="-20126"/>
                  <a:pt x="2428455" y="0"/>
                </a:cubicBezTo>
                <a:cubicBezTo>
                  <a:pt x="2775505" y="20126"/>
                  <a:pt x="2803781" y="-27062"/>
                  <a:pt x="3053652" y="0"/>
                </a:cubicBezTo>
                <a:cubicBezTo>
                  <a:pt x="3303523" y="27062"/>
                  <a:pt x="3473396" y="-6117"/>
                  <a:pt x="3817781" y="0"/>
                </a:cubicBezTo>
                <a:cubicBezTo>
                  <a:pt x="4162166" y="6117"/>
                  <a:pt x="4418204" y="1835"/>
                  <a:pt x="4651377" y="0"/>
                </a:cubicBezTo>
                <a:cubicBezTo>
                  <a:pt x="4884550" y="-1835"/>
                  <a:pt x="5057477" y="30077"/>
                  <a:pt x="5276574" y="0"/>
                </a:cubicBezTo>
                <a:cubicBezTo>
                  <a:pt x="5495671" y="-30077"/>
                  <a:pt x="5637600" y="2608"/>
                  <a:pt x="5971237" y="0"/>
                </a:cubicBezTo>
                <a:cubicBezTo>
                  <a:pt x="6304874" y="-2608"/>
                  <a:pt x="6706282" y="-1102"/>
                  <a:pt x="7013232" y="0"/>
                </a:cubicBezTo>
                <a:cubicBezTo>
                  <a:pt x="7054821" y="7500"/>
                  <a:pt x="7078714" y="34915"/>
                  <a:pt x="7079832" y="66600"/>
                </a:cubicBezTo>
                <a:cubicBezTo>
                  <a:pt x="7071736" y="122664"/>
                  <a:pt x="7088432" y="272605"/>
                  <a:pt x="7079832" y="332990"/>
                </a:cubicBezTo>
                <a:cubicBezTo>
                  <a:pt x="7076937" y="375703"/>
                  <a:pt x="7044753" y="402796"/>
                  <a:pt x="7013232" y="399590"/>
                </a:cubicBezTo>
                <a:cubicBezTo>
                  <a:pt x="6820841" y="396280"/>
                  <a:pt x="6654985" y="425073"/>
                  <a:pt x="6457501" y="399590"/>
                </a:cubicBezTo>
                <a:cubicBezTo>
                  <a:pt x="6260017" y="374107"/>
                  <a:pt x="6055826" y="421180"/>
                  <a:pt x="5901771" y="399590"/>
                </a:cubicBezTo>
                <a:cubicBezTo>
                  <a:pt x="5747716" y="378001"/>
                  <a:pt x="5422066" y="390137"/>
                  <a:pt x="5137641" y="399590"/>
                </a:cubicBezTo>
                <a:cubicBezTo>
                  <a:pt x="4853216" y="409044"/>
                  <a:pt x="4611428" y="394515"/>
                  <a:pt x="4373512" y="399590"/>
                </a:cubicBezTo>
                <a:cubicBezTo>
                  <a:pt x="4135596" y="404665"/>
                  <a:pt x="4045409" y="398604"/>
                  <a:pt x="3817781" y="399590"/>
                </a:cubicBezTo>
                <a:cubicBezTo>
                  <a:pt x="3590153" y="400576"/>
                  <a:pt x="3353035" y="366596"/>
                  <a:pt x="3053652" y="399590"/>
                </a:cubicBezTo>
                <a:cubicBezTo>
                  <a:pt x="2754269" y="432584"/>
                  <a:pt x="2668249" y="430507"/>
                  <a:pt x="2428455" y="399590"/>
                </a:cubicBezTo>
                <a:cubicBezTo>
                  <a:pt x="2188661" y="368673"/>
                  <a:pt x="2076840" y="384501"/>
                  <a:pt x="1872724" y="399590"/>
                </a:cubicBezTo>
                <a:cubicBezTo>
                  <a:pt x="1668608" y="414679"/>
                  <a:pt x="1362053" y="389469"/>
                  <a:pt x="1039128" y="399590"/>
                </a:cubicBezTo>
                <a:cubicBezTo>
                  <a:pt x="716203" y="409711"/>
                  <a:pt x="290604" y="35631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مهمة لمعرفة التدفقات النقدية الواردة من عمليات استثمارية </a:t>
            </a:r>
            <a:r>
              <a:rPr lang="ar-EG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بخلاف النشاط الرئيسي للشركة</a:t>
            </a:r>
            <a:endParaRPr lang="en-US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C0D6F0-681D-9FD9-B079-26BF5843A2F6}"/>
              </a:ext>
            </a:extLst>
          </p:cNvPr>
          <p:cNvSpPr/>
          <p:nvPr/>
        </p:nvSpPr>
        <p:spPr>
          <a:xfrm>
            <a:off x="7675602" y="3536432"/>
            <a:ext cx="2294388" cy="399590"/>
          </a:xfrm>
          <a:custGeom>
            <a:avLst/>
            <a:gdLst>
              <a:gd name="connsiteX0" fmla="*/ 0 w 2294388"/>
              <a:gd name="connsiteY0" fmla="*/ 66600 h 399590"/>
              <a:gd name="connsiteX1" fmla="*/ 66600 w 2294388"/>
              <a:gd name="connsiteY1" fmla="*/ 0 h 399590"/>
              <a:gd name="connsiteX2" fmla="*/ 628509 w 2294388"/>
              <a:gd name="connsiteY2" fmla="*/ 0 h 399590"/>
              <a:gd name="connsiteX3" fmla="*/ 1125582 w 2294388"/>
              <a:gd name="connsiteY3" fmla="*/ 0 h 399590"/>
              <a:gd name="connsiteX4" fmla="*/ 1687491 w 2294388"/>
              <a:gd name="connsiteY4" fmla="*/ 0 h 399590"/>
              <a:gd name="connsiteX5" fmla="*/ 2227788 w 2294388"/>
              <a:gd name="connsiteY5" fmla="*/ 0 h 399590"/>
              <a:gd name="connsiteX6" fmla="*/ 2294388 w 2294388"/>
              <a:gd name="connsiteY6" fmla="*/ 66600 h 399590"/>
              <a:gd name="connsiteX7" fmla="*/ 2294388 w 2294388"/>
              <a:gd name="connsiteY7" fmla="*/ 332990 h 399590"/>
              <a:gd name="connsiteX8" fmla="*/ 2227788 w 2294388"/>
              <a:gd name="connsiteY8" fmla="*/ 399590 h 399590"/>
              <a:gd name="connsiteX9" fmla="*/ 1730715 w 2294388"/>
              <a:gd name="connsiteY9" fmla="*/ 399590 h 399590"/>
              <a:gd name="connsiteX10" fmla="*/ 1168806 w 2294388"/>
              <a:gd name="connsiteY10" fmla="*/ 399590 h 399590"/>
              <a:gd name="connsiteX11" fmla="*/ 671733 w 2294388"/>
              <a:gd name="connsiteY11" fmla="*/ 399590 h 399590"/>
              <a:gd name="connsiteX12" fmla="*/ 66600 w 2294388"/>
              <a:gd name="connsiteY12" fmla="*/ 399590 h 399590"/>
              <a:gd name="connsiteX13" fmla="*/ 0 w 2294388"/>
              <a:gd name="connsiteY13" fmla="*/ 332990 h 399590"/>
              <a:gd name="connsiteX14" fmla="*/ 0 w 229438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38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03487" y="9835"/>
                  <a:pt x="480803" y="26308"/>
                  <a:pt x="628509" y="0"/>
                </a:cubicBezTo>
                <a:cubicBezTo>
                  <a:pt x="776215" y="-26308"/>
                  <a:pt x="895962" y="132"/>
                  <a:pt x="1125582" y="0"/>
                </a:cubicBezTo>
                <a:cubicBezTo>
                  <a:pt x="1355202" y="-132"/>
                  <a:pt x="1513041" y="-1813"/>
                  <a:pt x="1687491" y="0"/>
                </a:cubicBezTo>
                <a:cubicBezTo>
                  <a:pt x="1861941" y="1813"/>
                  <a:pt x="2001575" y="-4976"/>
                  <a:pt x="2227788" y="0"/>
                </a:cubicBezTo>
                <a:cubicBezTo>
                  <a:pt x="2270549" y="2945"/>
                  <a:pt x="2294684" y="34586"/>
                  <a:pt x="2294388" y="66600"/>
                </a:cubicBezTo>
                <a:cubicBezTo>
                  <a:pt x="2293979" y="145208"/>
                  <a:pt x="2287788" y="278051"/>
                  <a:pt x="2294388" y="332990"/>
                </a:cubicBezTo>
                <a:cubicBezTo>
                  <a:pt x="2297517" y="368370"/>
                  <a:pt x="2265092" y="398465"/>
                  <a:pt x="2227788" y="399590"/>
                </a:cubicBezTo>
                <a:cubicBezTo>
                  <a:pt x="2089388" y="380152"/>
                  <a:pt x="1838460" y="384490"/>
                  <a:pt x="1730715" y="399590"/>
                </a:cubicBezTo>
                <a:cubicBezTo>
                  <a:pt x="1622970" y="414690"/>
                  <a:pt x="1305671" y="375381"/>
                  <a:pt x="1168806" y="399590"/>
                </a:cubicBezTo>
                <a:cubicBezTo>
                  <a:pt x="1031941" y="423799"/>
                  <a:pt x="872891" y="388024"/>
                  <a:pt x="671733" y="399590"/>
                </a:cubicBezTo>
                <a:cubicBezTo>
                  <a:pt x="470575" y="411156"/>
                  <a:pt x="363969" y="417105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29438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7204" y="20794"/>
                  <a:pt x="371107" y="-5528"/>
                  <a:pt x="606897" y="0"/>
                </a:cubicBezTo>
                <a:cubicBezTo>
                  <a:pt x="842687" y="5528"/>
                  <a:pt x="916239" y="-10907"/>
                  <a:pt x="1190418" y="0"/>
                </a:cubicBezTo>
                <a:cubicBezTo>
                  <a:pt x="1464597" y="10907"/>
                  <a:pt x="1794792" y="-51760"/>
                  <a:pt x="2227788" y="0"/>
                </a:cubicBezTo>
                <a:cubicBezTo>
                  <a:pt x="2262026" y="3418"/>
                  <a:pt x="2294142" y="25716"/>
                  <a:pt x="2294388" y="66600"/>
                </a:cubicBezTo>
                <a:cubicBezTo>
                  <a:pt x="2295006" y="163177"/>
                  <a:pt x="2300339" y="233743"/>
                  <a:pt x="2294388" y="332990"/>
                </a:cubicBezTo>
                <a:cubicBezTo>
                  <a:pt x="2288231" y="368193"/>
                  <a:pt x="2263752" y="398983"/>
                  <a:pt x="2227788" y="399590"/>
                </a:cubicBezTo>
                <a:cubicBezTo>
                  <a:pt x="2038625" y="414946"/>
                  <a:pt x="1916450" y="426297"/>
                  <a:pt x="1665879" y="399590"/>
                </a:cubicBezTo>
                <a:cubicBezTo>
                  <a:pt x="1415308" y="372883"/>
                  <a:pt x="1301235" y="380537"/>
                  <a:pt x="1103970" y="399590"/>
                </a:cubicBezTo>
                <a:cubicBezTo>
                  <a:pt x="906705" y="418643"/>
                  <a:pt x="731405" y="400290"/>
                  <a:pt x="628509" y="399590"/>
                </a:cubicBezTo>
                <a:cubicBezTo>
                  <a:pt x="525613" y="398890"/>
                  <a:pt x="199721" y="388805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A532D66-9B66-2728-DB86-547F490A2961}"/>
              </a:ext>
            </a:extLst>
          </p:cNvPr>
          <p:cNvSpPr/>
          <p:nvPr/>
        </p:nvSpPr>
        <p:spPr>
          <a:xfrm>
            <a:off x="2823342" y="4170824"/>
            <a:ext cx="7079832" cy="399590"/>
          </a:xfrm>
          <a:custGeom>
            <a:avLst/>
            <a:gdLst>
              <a:gd name="connsiteX0" fmla="*/ 0 w 7079832"/>
              <a:gd name="connsiteY0" fmla="*/ 66600 h 399590"/>
              <a:gd name="connsiteX1" fmla="*/ 66600 w 7079832"/>
              <a:gd name="connsiteY1" fmla="*/ 0 h 399590"/>
              <a:gd name="connsiteX2" fmla="*/ 900196 w 7079832"/>
              <a:gd name="connsiteY2" fmla="*/ 0 h 399590"/>
              <a:gd name="connsiteX3" fmla="*/ 1525393 w 7079832"/>
              <a:gd name="connsiteY3" fmla="*/ 0 h 399590"/>
              <a:gd name="connsiteX4" fmla="*/ 2011657 w 7079832"/>
              <a:gd name="connsiteY4" fmla="*/ 0 h 399590"/>
              <a:gd name="connsiteX5" fmla="*/ 2845253 w 7079832"/>
              <a:gd name="connsiteY5" fmla="*/ 0 h 399590"/>
              <a:gd name="connsiteX6" fmla="*/ 3331517 w 7079832"/>
              <a:gd name="connsiteY6" fmla="*/ 0 h 399590"/>
              <a:gd name="connsiteX7" fmla="*/ 4095647 w 7079832"/>
              <a:gd name="connsiteY7" fmla="*/ 0 h 399590"/>
              <a:gd name="connsiteX8" fmla="*/ 4720843 w 7079832"/>
              <a:gd name="connsiteY8" fmla="*/ 0 h 399590"/>
              <a:gd name="connsiteX9" fmla="*/ 5554439 w 7079832"/>
              <a:gd name="connsiteY9" fmla="*/ 0 h 399590"/>
              <a:gd name="connsiteX10" fmla="*/ 6388035 w 7079832"/>
              <a:gd name="connsiteY10" fmla="*/ 0 h 399590"/>
              <a:gd name="connsiteX11" fmla="*/ 7013232 w 7079832"/>
              <a:gd name="connsiteY11" fmla="*/ 0 h 399590"/>
              <a:gd name="connsiteX12" fmla="*/ 7079832 w 7079832"/>
              <a:gd name="connsiteY12" fmla="*/ 66600 h 399590"/>
              <a:gd name="connsiteX13" fmla="*/ 7079832 w 7079832"/>
              <a:gd name="connsiteY13" fmla="*/ 332990 h 399590"/>
              <a:gd name="connsiteX14" fmla="*/ 7013232 w 7079832"/>
              <a:gd name="connsiteY14" fmla="*/ 399590 h 399590"/>
              <a:gd name="connsiteX15" fmla="*/ 6318569 w 7079832"/>
              <a:gd name="connsiteY15" fmla="*/ 399590 h 399590"/>
              <a:gd name="connsiteX16" fmla="*/ 5693372 w 7079832"/>
              <a:gd name="connsiteY16" fmla="*/ 399590 h 399590"/>
              <a:gd name="connsiteX17" fmla="*/ 4859776 w 7079832"/>
              <a:gd name="connsiteY17" fmla="*/ 399590 h 399590"/>
              <a:gd name="connsiteX18" fmla="*/ 4026180 w 7079832"/>
              <a:gd name="connsiteY18" fmla="*/ 399590 h 399590"/>
              <a:gd name="connsiteX19" fmla="*/ 3539916 w 7079832"/>
              <a:gd name="connsiteY19" fmla="*/ 399590 h 399590"/>
              <a:gd name="connsiteX20" fmla="*/ 2706320 w 7079832"/>
              <a:gd name="connsiteY20" fmla="*/ 399590 h 399590"/>
              <a:gd name="connsiteX21" fmla="*/ 2081123 w 7079832"/>
              <a:gd name="connsiteY21" fmla="*/ 399590 h 399590"/>
              <a:gd name="connsiteX22" fmla="*/ 1316994 w 7079832"/>
              <a:gd name="connsiteY22" fmla="*/ 399590 h 399590"/>
              <a:gd name="connsiteX23" fmla="*/ 691797 w 7079832"/>
              <a:gd name="connsiteY23" fmla="*/ 399590 h 399590"/>
              <a:gd name="connsiteX24" fmla="*/ 66600 w 7079832"/>
              <a:gd name="connsiteY24" fmla="*/ 399590 h 399590"/>
              <a:gd name="connsiteX25" fmla="*/ 0 w 7079832"/>
              <a:gd name="connsiteY25" fmla="*/ 332990 h 399590"/>
              <a:gd name="connsiteX26" fmla="*/ 0 w 7079832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9832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245450" y="-16518"/>
                  <a:pt x="696490" y="3918"/>
                  <a:pt x="900196" y="0"/>
                </a:cubicBezTo>
                <a:cubicBezTo>
                  <a:pt x="1103902" y="-3918"/>
                  <a:pt x="1252842" y="-26628"/>
                  <a:pt x="1525393" y="0"/>
                </a:cubicBezTo>
                <a:cubicBezTo>
                  <a:pt x="1797944" y="26628"/>
                  <a:pt x="1875224" y="2839"/>
                  <a:pt x="2011657" y="0"/>
                </a:cubicBezTo>
                <a:cubicBezTo>
                  <a:pt x="2148090" y="-2839"/>
                  <a:pt x="2643670" y="-3036"/>
                  <a:pt x="2845253" y="0"/>
                </a:cubicBezTo>
                <a:cubicBezTo>
                  <a:pt x="3046836" y="3036"/>
                  <a:pt x="3132388" y="7383"/>
                  <a:pt x="3331517" y="0"/>
                </a:cubicBezTo>
                <a:cubicBezTo>
                  <a:pt x="3530646" y="-7383"/>
                  <a:pt x="3768987" y="-36586"/>
                  <a:pt x="4095647" y="0"/>
                </a:cubicBezTo>
                <a:cubicBezTo>
                  <a:pt x="4422307" y="36586"/>
                  <a:pt x="4576572" y="3790"/>
                  <a:pt x="4720843" y="0"/>
                </a:cubicBezTo>
                <a:cubicBezTo>
                  <a:pt x="4865114" y="-3790"/>
                  <a:pt x="5217073" y="-10083"/>
                  <a:pt x="5554439" y="0"/>
                </a:cubicBezTo>
                <a:cubicBezTo>
                  <a:pt x="5891805" y="10083"/>
                  <a:pt x="6073720" y="18973"/>
                  <a:pt x="6388035" y="0"/>
                </a:cubicBezTo>
                <a:cubicBezTo>
                  <a:pt x="6702350" y="-18973"/>
                  <a:pt x="6718663" y="15425"/>
                  <a:pt x="7013232" y="0"/>
                </a:cubicBezTo>
                <a:cubicBezTo>
                  <a:pt x="7046241" y="1504"/>
                  <a:pt x="7084598" y="33434"/>
                  <a:pt x="7079832" y="66600"/>
                </a:cubicBezTo>
                <a:cubicBezTo>
                  <a:pt x="7071782" y="135436"/>
                  <a:pt x="7082539" y="238994"/>
                  <a:pt x="7079832" y="332990"/>
                </a:cubicBezTo>
                <a:cubicBezTo>
                  <a:pt x="7075895" y="364584"/>
                  <a:pt x="7051254" y="402536"/>
                  <a:pt x="7013232" y="399590"/>
                </a:cubicBezTo>
                <a:cubicBezTo>
                  <a:pt x="6866655" y="369548"/>
                  <a:pt x="6569692" y="419907"/>
                  <a:pt x="6318569" y="399590"/>
                </a:cubicBezTo>
                <a:cubicBezTo>
                  <a:pt x="6067446" y="379273"/>
                  <a:pt x="5828716" y="399419"/>
                  <a:pt x="5693372" y="399590"/>
                </a:cubicBezTo>
                <a:cubicBezTo>
                  <a:pt x="5558028" y="399761"/>
                  <a:pt x="5238218" y="417230"/>
                  <a:pt x="4859776" y="399590"/>
                </a:cubicBezTo>
                <a:cubicBezTo>
                  <a:pt x="4481334" y="381950"/>
                  <a:pt x="4204939" y="414259"/>
                  <a:pt x="4026180" y="399590"/>
                </a:cubicBezTo>
                <a:cubicBezTo>
                  <a:pt x="3847421" y="384921"/>
                  <a:pt x="3712775" y="394048"/>
                  <a:pt x="3539916" y="399590"/>
                </a:cubicBezTo>
                <a:cubicBezTo>
                  <a:pt x="3367057" y="405132"/>
                  <a:pt x="3048161" y="363231"/>
                  <a:pt x="2706320" y="399590"/>
                </a:cubicBezTo>
                <a:cubicBezTo>
                  <a:pt x="2364479" y="435949"/>
                  <a:pt x="2322527" y="372794"/>
                  <a:pt x="2081123" y="399590"/>
                </a:cubicBezTo>
                <a:cubicBezTo>
                  <a:pt x="1839719" y="426386"/>
                  <a:pt x="1650227" y="400320"/>
                  <a:pt x="1316994" y="399590"/>
                </a:cubicBezTo>
                <a:cubicBezTo>
                  <a:pt x="983761" y="398860"/>
                  <a:pt x="990031" y="403753"/>
                  <a:pt x="691797" y="399590"/>
                </a:cubicBezTo>
                <a:cubicBezTo>
                  <a:pt x="393563" y="395427"/>
                  <a:pt x="288966" y="421641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70798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2841" y="9882"/>
                  <a:pt x="471501" y="-2845"/>
                  <a:pt x="761263" y="0"/>
                </a:cubicBezTo>
                <a:cubicBezTo>
                  <a:pt x="1051025" y="2845"/>
                  <a:pt x="1279737" y="30929"/>
                  <a:pt x="1594859" y="0"/>
                </a:cubicBezTo>
                <a:cubicBezTo>
                  <a:pt x="1909981" y="-30929"/>
                  <a:pt x="2081405" y="-20126"/>
                  <a:pt x="2428455" y="0"/>
                </a:cubicBezTo>
                <a:cubicBezTo>
                  <a:pt x="2775505" y="20126"/>
                  <a:pt x="2803781" y="-27062"/>
                  <a:pt x="3053652" y="0"/>
                </a:cubicBezTo>
                <a:cubicBezTo>
                  <a:pt x="3303523" y="27062"/>
                  <a:pt x="3473396" y="-6117"/>
                  <a:pt x="3817781" y="0"/>
                </a:cubicBezTo>
                <a:cubicBezTo>
                  <a:pt x="4162166" y="6117"/>
                  <a:pt x="4418204" y="1835"/>
                  <a:pt x="4651377" y="0"/>
                </a:cubicBezTo>
                <a:cubicBezTo>
                  <a:pt x="4884550" y="-1835"/>
                  <a:pt x="5057477" y="30077"/>
                  <a:pt x="5276574" y="0"/>
                </a:cubicBezTo>
                <a:cubicBezTo>
                  <a:pt x="5495671" y="-30077"/>
                  <a:pt x="5637600" y="2608"/>
                  <a:pt x="5971237" y="0"/>
                </a:cubicBezTo>
                <a:cubicBezTo>
                  <a:pt x="6304874" y="-2608"/>
                  <a:pt x="6706282" y="-1102"/>
                  <a:pt x="7013232" y="0"/>
                </a:cubicBezTo>
                <a:cubicBezTo>
                  <a:pt x="7054821" y="7500"/>
                  <a:pt x="7078714" y="34915"/>
                  <a:pt x="7079832" y="66600"/>
                </a:cubicBezTo>
                <a:cubicBezTo>
                  <a:pt x="7071736" y="122664"/>
                  <a:pt x="7088432" y="272605"/>
                  <a:pt x="7079832" y="332990"/>
                </a:cubicBezTo>
                <a:cubicBezTo>
                  <a:pt x="7076937" y="375703"/>
                  <a:pt x="7044753" y="402796"/>
                  <a:pt x="7013232" y="399590"/>
                </a:cubicBezTo>
                <a:cubicBezTo>
                  <a:pt x="6820841" y="396280"/>
                  <a:pt x="6654985" y="425073"/>
                  <a:pt x="6457501" y="399590"/>
                </a:cubicBezTo>
                <a:cubicBezTo>
                  <a:pt x="6260017" y="374107"/>
                  <a:pt x="6055826" y="421180"/>
                  <a:pt x="5901771" y="399590"/>
                </a:cubicBezTo>
                <a:cubicBezTo>
                  <a:pt x="5747716" y="378001"/>
                  <a:pt x="5422066" y="390137"/>
                  <a:pt x="5137641" y="399590"/>
                </a:cubicBezTo>
                <a:cubicBezTo>
                  <a:pt x="4853216" y="409044"/>
                  <a:pt x="4611428" y="394515"/>
                  <a:pt x="4373512" y="399590"/>
                </a:cubicBezTo>
                <a:cubicBezTo>
                  <a:pt x="4135596" y="404665"/>
                  <a:pt x="4045409" y="398604"/>
                  <a:pt x="3817781" y="399590"/>
                </a:cubicBezTo>
                <a:cubicBezTo>
                  <a:pt x="3590153" y="400576"/>
                  <a:pt x="3353035" y="366596"/>
                  <a:pt x="3053652" y="399590"/>
                </a:cubicBezTo>
                <a:cubicBezTo>
                  <a:pt x="2754269" y="432584"/>
                  <a:pt x="2668249" y="430507"/>
                  <a:pt x="2428455" y="399590"/>
                </a:cubicBezTo>
                <a:cubicBezTo>
                  <a:pt x="2188661" y="368673"/>
                  <a:pt x="2076840" y="384501"/>
                  <a:pt x="1872724" y="399590"/>
                </a:cubicBezTo>
                <a:cubicBezTo>
                  <a:pt x="1668608" y="414679"/>
                  <a:pt x="1362053" y="389469"/>
                  <a:pt x="1039128" y="399590"/>
                </a:cubicBezTo>
                <a:cubicBezTo>
                  <a:pt x="716203" y="409711"/>
                  <a:pt x="290604" y="35631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شراء وبيع الأصول الثابتة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E07073-B1D2-8497-B4D4-B4094CB6853B}"/>
              </a:ext>
            </a:extLst>
          </p:cNvPr>
          <p:cNvSpPr/>
          <p:nvPr/>
        </p:nvSpPr>
        <p:spPr>
          <a:xfrm>
            <a:off x="2890158" y="4817453"/>
            <a:ext cx="7079832" cy="399590"/>
          </a:xfrm>
          <a:custGeom>
            <a:avLst/>
            <a:gdLst>
              <a:gd name="connsiteX0" fmla="*/ 0 w 7079832"/>
              <a:gd name="connsiteY0" fmla="*/ 66600 h 399590"/>
              <a:gd name="connsiteX1" fmla="*/ 66600 w 7079832"/>
              <a:gd name="connsiteY1" fmla="*/ 0 h 399590"/>
              <a:gd name="connsiteX2" fmla="*/ 900196 w 7079832"/>
              <a:gd name="connsiteY2" fmla="*/ 0 h 399590"/>
              <a:gd name="connsiteX3" fmla="*/ 1525393 w 7079832"/>
              <a:gd name="connsiteY3" fmla="*/ 0 h 399590"/>
              <a:gd name="connsiteX4" fmla="*/ 2011657 w 7079832"/>
              <a:gd name="connsiteY4" fmla="*/ 0 h 399590"/>
              <a:gd name="connsiteX5" fmla="*/ 2845253 w 7079832"/>
              <a:gd name="connsiteY5" fmla="*/ 0 h 399590"/>
              <a:gd name="connsiteX6" fmla="*/ 3331517 w 7079832"/>
              <a:gd name="connsiteY6" fmla="*/ 0 h 399590"/>
              <a:gd name="connsiteX7" fmla="*/ 4095647 w 7079832"/>
              <a:gd name="connsiteY7" fmla="*/ 0 h 399590"/>
              <a:gd name="connsiteX8" fmla="*/ 4720843 w 7079832"/>
              <a:gd name="connsiteY8" fmla="*/ 0 h 399590"/>
              <a:gd name="connsiteX9" fmla="*/ 5554439 w 7079832"/>
              <a:gd name="connsiteY9" fmla="*/ 0 h 399590"/>
              <a:gd name="connsiteX10" fmla="*/ 6388035 w 7079832"/>
              <a:gd name="connsiteY10" fmla="*/ 0 h 399590"/>
              <a:gd name="connsiteX11" fmla="*/ 7013232 w 7079832"/>
              <a:gd name="connsiteY11" fmla="*/ 0 h 399590"/>
              <a:gd name="connsiteX12" fmla="*/ 7079832 w 7079832"/>
              <a:gd name="connsiteY12" fmla="*/ 66600 h 399590"/>
              <a:gd name="connsiteX13" fmla="*/ 7079832 w 7079832"/>
              <a:gd name="connsiteY13" fmla="*/ 332990 h 399590"/>
              <a:gd name="connsiteX14" fmla="*/ 7013232 w 7079832"/>
              <a:gd name="connsiteY14" fmla="*/ 399590 h 399590"/>
              <a:gd name="connsiteX15" fmla="*/ 6318569 w 7079832"/>
              <a:gd name="connsiteY15" fmla="*/ 399590 h 399590"/>
              <a:gd name="connsiteX16" fmla="*/ 5693372 w 7079832"/>
              <a:gd name="connsiteY16" fmla="*/ 399590 h 399590"/>
              <a:gd name="connsiteX17" fmla="*/ 4859776 w 7079832"/>
              <a:gd name="connsiteY17" fmla="*/ 399590 h 399590"/>
              <a:gd name="connsiteX18" fmla="*/ 4026180 w 7079832"/>
              <a:gd name="connsiteY18" fmla="*/ 399590 h 399590"/>
              <a:gd name="connsiteX19" fmla="*/ 3539916 w 7079832"/>
              <a:gd name="connsiteY19" fmla="*/ 399590 h 399590"/>
              <a:gd name="connsiteX20" fmla="*/ 2706320 w 7079832"/>
              <a:gd name="connsiteY20" fmla="*/ 399590 h 399590"/>
              <a:gd name="connsiteX21" fmla="*/ 2081123 w 7079832"/>
              <a:gd name="connsiteY21" fmla="*/ 399590 h 399590"/>
              <a:gd name="connsiteX22" fmla="*/ 1316994 w 7079832"/>
              <a:gd name="connsiteY22" fmla="*/ 399590 h 399590"/>
              <a:gd name="connsiteX23" fmla="*/ 691797 w 7079832"/>
              <a:gd name="connsiteY23" fmla="*/ 399590 h 399590"/>
              <a:gd name="connsiteX24" fmla="*/ 66600 w 7079832"/>
              <a:gd name="connsiteY24" fmla="*/ 399590 h 399590"/>
              <a:gd name="connsiteX25" fmla="*/ 0 w 7079832"/>
              <a:gd name="connsiteY25" fmla="*/ 332990 h 399590"/>
              <a:gd name="connsiteX26" fmla="*/ 0 w 7079832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9832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245450" y="-16518"/>
                  <a:pt x="696490" y="3918"/>
                  <a:pt x="900196" y="0"/>
                </a:cubicBezTo>
                <a:cubicBezTo>
                  <a:pt x="1103902" y="-3918"/>
                  <a:pt x="1252842" y="-26628"/>
                  <a:pt x="1525393" y="0"/>
                </a:cubicBezTo>
                <a:cubicBezTo>
                  <a:pt x="1797944" y="26628"/>
                  <a:pt x="1875224" y="2839"/>
                  <a:pt x="2011657" y="0"/>
                </a:cubicBezTo>
                <a:cubicBezTo>
                  <a:pt x="2148090" y="-2839"/>
                  <a:pt x="2643670" y="-3036"/>
                  <a:pt x="2845253" y="0"/>
                </a:cubicBezTo>
                <a:cubicBezTo>
                  <a:pt x="3046836" y="3036"/>
                  <a:pt x="3132388" y="7383"/>
                  <a:pt x="3331517" y="0"/>
                </a:cubicBezTo>
                <a:cubicBezTo>
                  <a:pt x="3530646" y="-7383"/>
                  <a:pt x="3768987" y="-36586"/>
                  <a:pt x="4095647" y="0"/>
                </a:cubicBezTo>
                <a:cubicBezTo>
                  <a:pt x="4422307" y="36586"/>
                  <a:pt x="4576572" y="3790"/>
                  <a:pt x="4720843" y="0"/>
                </a:cubicBezTo>
                <a:cubicBezTo>
                  <a:pt x="4865114" y="-3790"/>
                  <a:pt x="5217073" y="-10083"/>
                  <a:pt x="5554439" y="0"/>
                </a:cubicBezTo>
                <a:cubicBezTo>
                  <a:pt x="5891805" y="10083"/>
                  <a:pt x="6073720" y="18973"/>
                  <a:pt x="6388035" y="0"/>
                </a:cubicBezTo>
                <a:cubicBezTo>
                  <a:pt x="6702350" y="-18973"/>
                  <a:pt x="6718663" y="15425"/>
                  <a:pt x="7013232" y="0"/>
                </a:cubicBezTo>
                <a:cubicBezTo>
                  <a:pt x="7046241" y="1504"/>
                  <a:pt x="7084598" y="33434"/>
                  <a:pt x="7079832" y="66600"/>
                </a:cubicBezTo>
                <a:cubicBezTo>
                  <a:pt x="7071782" y="135436"/>
                  <a:pt x="7082539" y="238994"/>
                  <a:pt x="7079832" y="332990"/>
                </a:cubicBezTo>
                <a:cubicBezTo>
                  <a:pt x="7075895" y="364584"/>
                  <a:pt x="7051254" y="402536"/>
                  <a:pt x="7013232" y="399590"/>
                </a:cubicBezTo>
                <a:cubicBezTo>
                  <a:pt x="6866655" y="369548"/>
                  <a:pt x="6569692" y="419907"/>
                  <a:pt x="6318569" y="399590"/>
                </a:cubicBezTo>
                <a:cubicBezTo>
                  <a:pt x="6067446" y="379273"/>
                  <a:pt x="5828716" y="399419"/>
                  <a:pt x="5693372" y="399590"/>
                </a:cubicBezTo>
                <a:cubicBezTo>
                  <a:pt x="5558028" y="399761"/>
                  <a:pt x="5238218" y="417230"/>
                  <a:pt x="4859776" y="399590"/>
                </a:cubicBezTo>
                <a:cubicBezTo>
                  <a:pt x="4481334" y="381950"/>
                  <a:pt x="4204939" y="414259"/>
                  <a:pt x="4026180" y="399590"/>
                </a:cubicBezTo>
                <a:cubicBezTo>
                  <a:pt x="3847421" y="384921"/>
                  <a:pt x="3712775" y="394048"/>
                  <a:pt x="3539916" y="399590"/>
                </a:cubicBezTo>
                <a:cubicBezTo>
                  <a:pt x="3367057" y="405132"/>
                  <a:pt x="3048161" y="363231"/>
                  <a:pt x="2706320" y="399590"/>
                </a:cubicBezTo>
                <a:cubicBezTo>
                  <a:pt x="2364479" y="435949"/>
                  <a:pt x="2322527" y="372794"/>
                  <a:pt x="2081123" y="399590"/>
                </a:cubicBezTo>
                <a:cubicBezTo>
                  <a:pt x="1839719" y="426386"/>
                  <a:pt x="1650227" y="400320"/>
                  <a:pt x="1316994" y="399590"/>
                </a:cubicBezTo>
                <a:cubicBezTo>
                  <a:pt x="983761" y="398860"/>
                  <a:pt x="990031" y="403753"/>
                  <a:pt x="691797" y="399590"/>
                </a:cubicBezTo>
                <a:cubicBezTo>
                  <a:pt x="393563" y="395427"/>
                  <a:pt x="288966" y="421641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70798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2841" y="9882"/>
                  <a:pt x="471501" y="-2845"/>
                  <a:pt x="761263" y="0"/>
                </a:cubicBezTo>
                <a:cubicBezTo>
                  <a:pt x="1051025" y="2845"/>
                  <a:pt x="1279737" y="30929"/>
                  <a:pt x="1594859" y="0"/>
                </a:cubicBezTo>
                <a:cubicBezTo>
                  <a:pt x="1909981" y="-30929"/>
                  <a:pt x="2081405" y="-20126"/>
                  <a:pt x="2428455" y="0"/>
                </a:cubicBezTo>
                <a:cubicBezTo>
                  <a:pt x="2775505" y="20126"/>
                  <a:pt x="2803781" y="-27062"/>
                  <a:pt x="3053652" y="0"/>
                </a:cubicBezTo>
                <a:cubicBezTo>
                  <a:pt x="3303523" y="27062"/>
                  <a:pt x="3473396" y="-6117"/>
                  <a:pt x="3817781" y="0"/>
                </a:cubicBezTo>
                <a:cubicBezTo>
                  <a:pt x="4162166" y="6117"/>
                  <a:pt x="4418204" y="1835"/>
                  <a:pt x="4651377" y="0"/>
                </a:cubicBezTo>
                <a:cubicBezTo>
                  <a:pt x="4884550" y="-1835"/>
                  <a:pt x="5057477" y="30077"/>
                  <a:pt x="5276574" y="0"/>
                </a:cubicBezTo>
                <a:cubicBezTo>
                  <a:pt x="5495671" y="-30077"/>
                  <a:pt x="5637600" y="2608"/>
                  <a:pt x="5971237" y="0"/>
                </a:cubicBezTo>
                <a:cubicBezTo>
                  <a:pt x="6304874" y="-2608"/>
                  <a:pt x="6706282" y="-1102"/>
                  <a:pt x="7013232" y="0"/>
                </a:cubicBezTo>
                <a:cubicBezTo>
                  <a:pt x="7054821" y="7500"/>
                  <a:pt x="7078714" y="34915"/>
                  <a:pt x="7079832" y="66600"/>
                </a:cubicBezTo>
                <a:cubicBezTo>
                  <a:pt x="7071736" y="122664"/>
                  <a:pt x="7088432" y="272605"/>
                  <a:pt x="7079832" y="332990"/>
                </a:cubicBezTo>
                <a:cubicBezTo>
                  <a:pt x="7076937" y="375703"/>
                  <a:pt x="7044753" y="402796"/>
                  <a:pt x="7013232" y="399590"/>
                </a:cubicBezTo>
                <a:cubicBezTo>
                  <a:pt x="6820841" y="396280"/>
                  <a:pt x="6654985" y="425073"/>
                  <a:pt x="6457501" y="399590"/>
                </a:cubicBezTo>
                <a:cubicBezTo>
                  <a:pt x="6260017" y="374107"/>
                  <a:pt x="6055826" y="421180"/>
                  <a:pt x="5901771" y="399590"/>
                </a:cubicBezTo>
                <a:cubicBezTo>
                  <a:pt x="5747716" y="378001"/>
                  <a:pt x="5422066" y="390137"/>
                  <a:pt x="5137641" y="399590"/>
                </a:cubicBezTo>
                <a:cubicBezTo>
                  <a:pt x="4853216" y="409044"/>
                  <a:pt x="4611428" y="394515"/>
                  <a:pt x="4373512" y="399590"/>
                </a:cubicBezTo>
                <a:cubicBezTo>
                  <a:pt x="4135596" y="404665"/>
                  <a:pt x="4045409" y="398604"/>
                  <a:pt x="3817781" y="399590"/>
                </a:cubicBezTo>
                <a:cubicBezTo>
                  <a:pt x="3590153" y="400576"/>
                  <a:pt x="3353035" y="366596"/>
                  <a:pt x="3053652" y="399590"/>
                </a:cubicBezTo>
                <a:cubicBezTo>
                  <a:pt x="2754269" y="432584"/>
                  <a:pt x="2668249" y="430507"/>
                  <a:pt x="2428455" y="399590"/>
                </a:cubicBezTo>
                <a:cubicBezTo>
                  <a:pt x="2188661" y="368673"/>
                  <a:pt x="2076840" y="384501"/>
                  <a:pt x="1872724" y="399590"/>
                </a:cubicBezTo>
                <a:cubicBezTo>
                  <a:pt x="1668608" y="414679"/>
                  <a:pt x="1362053" y="389469"/>
                  <a:pt x="1039128" y="399590"/>
                </a:cubicBezTo>
                <a:cubicBezTo>
                  <a:pt x="716203" y="409711"/>
                  <a:pt x="290604" y="35631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شراء وبيع الإستثمارات طويلة الأجل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D6A5C3-E923-9AFC-2D44-F282061FE451}"/>
              </a:ext>
            </a:extLst>
          </p:cNvPr>
          <p:cNvSpPr/>
          <p:nvPr/>
        </p:nvSpPr>
        <p:spPr>
          <a:xfrm>
            <a:off x="2890158" y="5424428"/>
            <a:ext cx="7079832" cy="399590"/>
          </a:xfrm>
          <a:custGeom>
            <a:avLst/>
            <a:gdLst>
              <a:gd name="connsiteX0" fmla="*/ 0 w 7079832"/>
              <a:gd name="connsiteY0" fmla="*/ 66600 h 399590"/>
              <a:gd name="connsiteX1" fmla="*/ 66600 w 7079832"/>
              <a:gd name="connsiteY1" fmla="*/ 0 h 399590"/>
              <a:gd name="connsiteX2" fmla="*/ 900196 w 7079832"/>
              <a:gd name="connsiteY2" fmla="*/ 0 h 399590"/>
              <a:gd name="connsiteX3" fmla="*/ 1525393 w 7079832"/>
              <a:gd name="connsiteY3" fmla="*/ 0 h 399590"/>
              <a:gd name="connsiteX4" fmla="*/ 2011657 w 7079832"/>
              <a:gd name="connsiteY4" fmla="*/ 0 h 399590"/>
              <a:gd name="connsiteX5" fmla="*/ 2845253 w 7079832"/>
              <a:gd name="connsiteY5" fmla="*/ 0 h 399590"/>
              <a:gd name="connsiteX6" fmla="*/ 3331517 w 7079832"/>
              <a:gd name="connsiteY6" fmla="*/ 0 h 399590"/>
              <a:gd name="connsiteX7" fmla="*/ 4095647 w 7079832"/>
              <a:gd name="connsiteY7" fmla="*/ 0 h 399590"/>
              <a:gd name="connsiteX8" fmla="*/ 4720843 w 7079832"/>
              <a:gd name="connsiteY8" fmla="*/ 0 h 399590"/>
              <a:gd name="connsiteX9" fmla="*/ 5554439 w 7079832"/>
              <a:gd name="connsiteY9" fmla="*/ 0 h 399590"/>
              <a:gd name="connsiteX10" fmla="*/ 6388035 w 7079832"/>
              <a:gd name="connsiteY10" fmla="*/ 0 h 399590"/>
              <a:gd name="connsiteX11" fmla="*/ 7013232 w 7079832"/>
              <a:gd name="connsiteY11" fmla="*/ 0 h 399590"/>
              <a:gd name="connsiteX12" fmla="*/ 7079832 w 7079832"/>
              <a:gd name="connsiteY12" fmla="*/ 66600 h 399590"/>
              <a:gd name="connsiteX13" fmla="*/ 7079832 w 7079832"/>
              <a:gd name="connsiteY13" fmla="*/ 332990 h 399590"/>
              <a:gd name="connsiteX14" fmla="*/ 7013232 w 7079832"/>
              <a:gd name="connsiteY14" fmla="*/ 399590 h 399590"/>
              <a:gd name="connsiteX15" fmla="*/ 6318569 w 7079832"/>
              <a:gd name="connsiteY15" fmla="*/ 399590 h 399590"/>
              <a:gd name="connsiteX16" fmla="*/ 5693372 w 7079832"/>
              <a:gd name="connsiteY16" fmla="*/ 399590 h 399590"/>
              <a:gd name="connsiteX17" fmla="*/ 4859776 w 7079832"/>
              <a:gd name="connsiteY17" fmla="*/ 399590 h 399590"/>
              <a:gd name="connsiteX18" fmla="*/ 4026180 w 7079832"/>
              <a:gd name="connsiteY18" fmla="*/ 399590 h 399590"/>
              <a:gd name="connsiteX19" fmla="*/ 3539916 w 7079832"/>
              <a:gd name="connsiteY19" fmla="*/ 399590 h 399590"/>
              <a:gd name="connsiteX20" fmla="*/ 2706320 w 7079832"/>
              <a:gd name="connsiteY20" fmla="*/ 399590 h 399590"/>
              <a:gd name="connsiteX21" fmla="*/ 2081123 w 7079832"/>
              <a:gd name="connsiteY21" fmla="*/ 399590 h 399590"/>
              <a:gd name="connsiteX22" fmla="*/ 1316994 w 7079832"/>
              <a:gd name="connsiteY22" fmla="*/ 399590 h 399590"/>
              <a:gd name="connsiteX23" fmla="*/ 691797 w 7079832"/>
              <a:gd name="connsiteY23" fmla="*/ 399590 h 399590"/>
              <a:gd name="connsiteX24" fmla="*/ 66600 w 7079832"/>
              <a:gd name="connsiteY24" fmla="*/ 399590 h 399590"/>
              <a:gd name="connsiteX25" fmla="*/ 0 w 7079832"/>
              <a:gd name="connsiteY25" fmla="*/ 332990 h 399590"/>
              <a:gd name="connsiteX26" fmla="*/ 0 w 7079832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9832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245450" y="-16518"/>
                  <a:pt x="696490" y="3918"/>
                  <a:pt x="900196" y="0"/>
                </a:cubicBezTo>
                <a:cubicBezTo>
                  <a:pt x="1103902" y="-3918"/>
                  <a:pt x="1252842" y="-26628"/>
                  <a:pt x="1525393" y="0"/>
                </a:cubicBezTo>
                <a:cubicBezTo>
                  <a:pt x="1797944" y="26628"/>
                  <a:pt x="1875224" y="2839"/>
                  <a:pt x="2011657" y="0"/>
                </a:cubicBezTo>
                <a:cubicBezTo>
                  <a:pt x="2148090" y="-2839"/>
                  <a:pt x="2643670" y="-3036"/>
                  <a:pt x="2845253" y="0"/>
                </a:cubicBezTo>
                <a:cubicBezTo>
                  <a:pt x="3046836" y="3036"/>
                  <a:pt x="3132388" y="7383"/>
                  <a:pt x="3331517" y="0"/>
                </a:cubicBezTo>
                <a:cubicBezTo>
                  <a:pt x="3530646" y="-7383"/>
                  <a:pt x="3768987" y="-36586"/>
                  <a:pt x="4095647" y="0"/>
                </a:cubicBezTo>
                <a:cubicBezTo>
                  <a:pt x="4422307" y="36586"/>
                  <a:pt x="4576572" y="3790"/>
                  <a:pt x="4720843" y="0"/>
                </a:cubicBezTo>
                <a:cubicBezTo>
                  <a:pt x="4865114" y="-3790"/>
                  <a:pt x="5217073" y="-10083"/>
                  <a:pt x="5554439" y="0"/>
                </a:cubicBezTo>
                <a:cubicBezTo>
                  <a:pt x="5891805" y="10083"/>
                  <a:pt x="6073720" y="18973"/>
                  <a:pt x="6388035" y="0"/>
                </a:cubicBezTo>
                <a:cubicBezTo>
                  <a:pt x="6702350" y="-18973"/>
                  <a:pt x="6718663" y="15425"/>
                  <a:pt x="7013232" y="0"/>
                </a:cubicBezTo>
                <a:cubicBezTo>
                  <a:pt x="7046241" y="1504"/>
                  <a:pt x="7084598" y="33434"/>
                  <a:pt x="7079832" y="66600"/>
                </a:cubicBezTo>
                <a:cubicBezTo>
                  <a:pt x="7071782" y="135436"/>
                  <a:pt x="7082539" y="238994"/>
                  <a:pt x="7079832" y="332990"/>
                </a:cubicBezTo>
                <a:cubicBezTo>
                  <a:pt x="7075895" y="364584"/>
                  <a:pt x="7051254" y="402536"/>
                  <a:pt x="7013232" y="399590"/>
                </a:cubicBezTo>
                <a:cubicBezTo>
                  <a:pt x="6866655" y="369548"/>
                  <a:pt x="6569692" y="419907"/>
                  <a:pt x="6318569" y="399590"/>
                </a:cubicBezTo>
                <a:cubicBezTo>
                  <a:pt x="6067446" y="379273"/>
                  <a:pt x="5828716" y="399419"/>
                  <a:pt x="5693372" y="399590"/>
                </a:cubicBezTo>
                <a:cubicBezTo>
                  <a:pt x="5558028" y="399761"/>
                  <a:pt x="5238218" y="417230"/>
                  <a:pt x="4859776" y="399590"/>
                </a:cubicBezTo>
                <a:cubicBezTo>
                  <a:pt x="4481334" y="381950"/>
                  <a:pt x="4204939" y="414259"/>
                  <a:pt x="4026180" y="399590"/>
                </a:cubicBezTo>
                <a:cubicBezTo>
                  <a:pt x="3847421" y="384921"/>
                  <a:pt x="3712775" y="394048"/>
                  <a:pt x="3539916" y="399590"/>
                </a:cubicBezTo>
                <a:cubicBezTo>
                  <a:pt x="3367057" y="405132"/>
                  <a:pt x="3048161" y="363231"/>
                  <a:pt x="2706320" y="399590"/>
                </a:cubicBezTo>
                <a:cubicBezTo>
                  <a:pt x="2364479" y="435949"/>
                  <a:pt x="2322527" y="372794"/>
                  <a:pt x="2081123" y="399590"/>
                </a:cubicBezTo>
                <a:cubicBezTo>
                  <a:pt x="1839719" y="426386"/>
                  <a:pt x="1650227" y="400320"/>
                  <a:pt x="1316994" y="399590"/>
                </a:cubicBezTo>
                <a:cubicBezTo>
                  <a:pt x="983761" y="398860"/>
                  <a:pt x="990031" y="403753"/>
                  <a:pt x="691797" y="399590"/>
                </a:cubicBezTo>
                <a:cubicBezTo>
                  <a:pt x="393563" y="395427"/>
                  <a:pt x="288966" y="421641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70798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2841" y="9882"/>
                  <a:pt x="471501" y="-2845"/>
                  <a:pt x="761263" y="0"/>
                </a:cubicBezTo>
                <a:cubicBezTo>
                  <a:pt x="1051025" y="2845"/>
                  <a:pt x="1279737" y="30929"/>
                  <a:pt x="1594859" y="0"/>
                </a:cubicBezTo>
                <a:cubicBezTo>
                  <a:pt x="1909981" y="-30929"/>
                  <a:pt x="2081405" y="-20126"/>
                  <a:pt x="2428455" y="0"/>
                </a:cubicBezTo>
                <a:cubicBezTo>
                  <a:pt x="2775505" y="20126"/>
                  <a:pt x="2803781" y="-27062"/>
                  <a:pt x="3053652" y="0"/>
                </a:cubicBezTo>
                <a:cubicBezTo>
                  <a:pt x="3303523" y="27062"/>
                  <a:pt x="3473396" y="-6117"/>
                  <a:pt x="3817781" y="0"/>
                </a:cubicBezTo>
                <a:cubicBezTo>
                  <a:pt x="4162166" y="6117"/>
                  <a:pt x="4418204" y="1835"/>
                  <a:pt x="4651377" y="0"/>
                </a:cubicBezTo>
                <a:cubicBezTo>
                  <a:pt x="4884550" y="-1835"/>
                  <a:pt x="5057477" y="30077"/>
                  <a:pt x="5276574" y="0"/>
                </a:cubicBezTo>
                <a:cubicBezTo>
                  <a:pt x="5495671" y="-30077"/>
                  <a:pt x="5637600" y="2608"/>
                  <a:pt x="5971237" y="0"/>
                </a:cubicBezTo>
                <a:cubicBezTo>
                  <a:pt x="6304874" y="-2608"/>
                  <a:pt x="6706282" y="-1102"/>
                  <a:pt x="7013232" y="0"/>
                </a:cubicBezTo>
                <a:cubicBezTo>
                  <a:pt x="7054821" y="7500"/>
                  <a:pt x="7078714" y="34915"/>
                  <a:pt x="7079832" y="66600"/>
                </a:cubicBezTo>
                <a:cubicBezTo>
                  <a:pt x="7071736" y="122664"/>
                  <a:pt x="7088432" y="272605"/>
                  <a:pt x="7079832" y="332990"/>
                </a:cubicBezTo>
                <a:cubicBezTo>
                  <a:pt x="7076937" y="375703"/>
                  <a:pt x="7044753" y="402796"/>
                  <a:pt x="7013232" y="399590"/>
                </a:cubicBezTo>
                <a:cubicBezTo>
                  <a:pt x="6820841" y="396280"/>
                  <a:pt x="6654985" y="425073"/>
                  <a:pt x="6457501" y="399590"/>
                </a:cubicBezTo>
                <a:cubicBezTo>
                  <a:pt x="6260017" y="374107"/>
                  <a:pt x="6055826" y="421180"/>
                  <a:pt x="5901771" y="399590"/>
                </a:cubicBezTo>
                <a:cubicBezTo>
                  <a:pt x="5747716" y="378001"/>
                  <a:pt x="5422066" y="390137"/>
                  <a:pt x="5137641" y="399590"/>
                </a:cubicBezTo>
                <a:cubicBezTo>
                  <a:pt x="4853216" y="409044"/>
                  <a:pt x="4611428" y="394515"/>
                  <a:pt x="4373512" y="399590"/>
                </a:cubicBezTo>
                <a:cubicBezTo>
                  <a:pt x="4135596" y="404665"/>
                  <a:pt x="4045409" y="398604"/>
                  <a:pt x="3817781" y="399590"/>
                </a:cubicBezTo>
                <a:cubicBezTo>
                  <a:pt x="3590153" y="400576"/>
                  <a:pt x="3353035" y="366596"/>
                  <a:pt x="3053652" y="399590"/>
                </a:cubicBezTo>
                <a:cubicBezTo>
                  <a:pt x="2754269" y="432584"/>
                  <a:pt x="2668249" y="430507"/>
                  <a:pt x="2428455" y="399590"/>
                </a:cubicBezTo>
                <a:cubicBezTo>
                  <a:pt x="2188661" y="368673"/>
                  <a:pt x="2076840" y="384501"/>
                  <a:pt x="1872724" y="399590"/>
                </a:cubicBezTo>
                <a:cubicBezTo>
                  <a:pt x="1668608" y="414679"/>
                  <a:pt x="1362053" y="389469"/>
                  <a:pt x="1039128" y="399590"/>
                </a:cubicBezTo>
                <a:cubicBezTo>
                  <a:pt x="716203" y="409711"/>
                  <a:pt x="290604" y="35631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منح القروض وإعادة تحصيلها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2F10CF-F19B-89BC-A185-EFF3868A3D58}"/>
              </a:ext>
            </a:extLst>
          </p:cNvPr>
          <p:cNvSpPr txBox="1"/>
          <p:nvPr/>
        </p:nvSpPr>
        <p:spPr>
          <a:xfrm>
            <a:off x="9005582" y="71306"/>
            <a:ext cx="237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قائمة التدفقات النقدية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77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504" y="6105633"/>
            <a:ext cx="1142245" cy="681061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93C468-F09A-B4B7-D4DC-D3C5E830C159}"/>
              </a:ext>
            </a:extLst>
          </p:cNvPr>
          <p:cNvSpPr/>
          <p:nvPr/>
        </p:nvSpPr>
        <p:spPr>
          <a:xfrm>
            <a:off x="7568577" y="986735"/>
            <a:ext cx="2294388" cy="399590"/>
          </a:xfrm>
          <a:custGeom>
            <a:avLst/>
            <a:gdLst>
              <a:gd name="connsiteX0" fmla="*/ 0 w 2294388"/>
              <a:gd name="connsiteY0" fmla="*/ 66600 h 399590"/>
              <a:gd name="connsiteX1" fmla="*/ 66600 w 2294388"/>
              <a:gd name="connsiteY1" fmla="*/ 0 h 399590"/>
              <a:gd name="connsiteX2" fmla="*/ 628509 w 2294388"/>
              <a:gd name="connsiteY2" fmla="*/ 0 h 399590"/>
              <a:gd name="connsiteX3" fmla="*/ 1125582 w 2294388"/>
              <a:gd name="connsiteY3" fmla="*/ 0 h 399590"/>
              <a:gd name="connsiteX4" fmla="*/ 1687491 w 2294388"/>
              <a:gd name="connsiteY4" fmla="*/ 0 h 399590"/>
              <a:gd name="connsiteX5" fmla="*/ 2227788 w 2294388"/>
              <a:gd name="connsiteY5" fmla="*/ 0 h 399590"/>
              <a:gd name="connsiteX6" fmla="*/ 2294388 w 2294388"/>
              <a:gd name="connsiteY6" fmla="*/ 66600 h 399590"/>
              <a:gd name="connsiteX7" fmla="*/ 2294388 w 2294388"/>
              <a:gd name="connsiteY7" fmla="*/ 332990 h 399590"/>
              <a:gd name="connsiteX8" fmla="*/ 2227788 w 2294388"/>
              <a:gd name="connsiteY8" fmla="*/ 399590 h 399590"/>
              <a:gd name="connsiteX9" fmla="*/ 1730715 w 2294388"/>
              <a:gd name="connsiteY9" fmla="*/ 399590 h 399590"/>
              <a:gd name="connsiteX10" fmla="*/ 1168806 w 2294388"/>
              <a:gd name="connsiteY10" fmla="*/ 399590 h 399590"/>
              <a:gd name="connsiteX11" fmla="*/ 671733 w 2294388"/>
              <a:gd name="connsiteY11" fmla="*/ 399590 h 399590"/>
              <a:gd name="connsiteX12" fmla="*/ 66600 w 2294388"/>
              <a:gd name="connsiteY12" fmla="*/ 399590 h 399590"/>
              <a:gd name="connsiteX13" fmla="*/ 0 w 2294388"/>
              <a:gd name="connsiteY13" fmla="*/ 332990 h 399590"/>
              <a:gd name="connsiteX14" fmla="*/ 0 w 229438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38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03487" y="9835"/>
                  <a:pt x="480803" y="26308"/>
                  <a:pt x="628509" y="0"/>
                </a:cubicBezTo>
                <a:cubicBezTo>
                  <a:pt x="776215" y="-26308"/>
                  <a:pt x="895962" y="132"/>
                  <a:pt x="1125582" y="0"/>
                </a:cubicBezTo>
                <a:cubicBezTo>
                  <a:pt x="1355202" y="-132"/>
                  <a:pt x="1513041" y="-1813"/>
                  <a:pt x="1687491" y="0"/>
                </a:cubicBezTo>
                <a:cubicBezTo>
                  <a:pt x="1861941" y="1813"/>
                  <a:pt x="2001575" y="-4976"/>
                  <a:pt x="2227788" y="0"/>
                </a:cubicBezTo>
                <a:cubicBezTo>
                  <a:pt x="2270549" y="2945"/>
                  <a:pt x="2294684" y="34586"/>
                  <a:pt x="2294388" y="66600"/>
                </a:cubicBezTo>
                <a:cubicBezTo>
                  <a:pt x="2293979" y="145208"/>
                  <a:pt x="2287788" y="278051"/>
                  <a:pt x="2294388" y="332990"/>
                </a:cubicBezTo>
                <a:cubicBezTo>
                  <a:pt x="2297517" y="368370"/>
                  <a:pt x="2265092" y="398465"/>
                  <a:pt x="2227788" y="399590"/>
                </a:cubicBezTo>
                <a:cubicBezTo>
                  <a:pt x="2089388" y="380152"/>
                  <a:pt x="1838460" y="384490"/>
                  <a:pt x="1730715" y="399590"/>
                </a:cubicBezTo>
                <a:cubicBezTo>
                  <a:pt x="1622970" y="414690"/>
                  <a:pt x="1305671" y="375381"/>
                  <a:pt x="1168806" y="399590"/>
                </a:cubicBezTo>
                <a:cubicBezTo>
                  <a:pt x="1031941" y="423799"/>
                  <a:pt x="872891" y="388024"/>
                  <a:pt x="671733" y="399590"/>
                </a:cubicBezTo>
                <a:cubicBezTo>
                  <a:pt x="470575" y="411156"/>
                  <a:pt x="363969" y="417105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29438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7204" y="20794"/>
                  <a:pt x="371107" y="-5528"/>
                  <a:pt x="606897" y="0"/>
                </a:cubicBezTo>
                <a:cubicBezTo>
                  <a:pt x="842687" y="5528"/>
                  <a:pt x="916239" y="-10907"/>
                  <a:pt x="1190418" y="0"/>
                </a:cubicBezTo>
                <a:cubicBezTo>
                  <a:pt x="1464597" y="10907"/>
                  <a:pt x="1794792" y="-51760"/>
                  <a:pt x="2227788" y="0"/>
                </a:cubicBezTo>
                <a:cubicBezTo>
                  <a:pt x="2262026" y="3418"/>
                  <a:pt x="2294142" y="25716"/>
                  <a:pt x="2294388" y="66600"/>
                </a:cubicBezTo>
                <a:cubicBezTo>
                  <a:pt x="2295006" y="163177"/>
                  <a:pt x="2300339" y="233743"/>
                  <a:pt x="2294388" y="332990"/>
                </a:cubicBezTo>
                <a:cubicBezTo>
                  <a:pt x="2288231" y="368193"/>
                  <a:pt x="2263752" y="398983"/>
                  <a:pt x="2227788" y="399590"/>
                </a:cubicBezTo>
                <a:cubicBezTo>
                  <a:pt x="2038625" y="414946"/>
                  <a:pt x="1916450" y="426297"/>
                  <a:pt x="1665879" y="399590"/>
                </a:cubicBezTo>
                <a:cubicBezTo>
                  <a:pt x="1415308" y="372883"/>
                  <a:pt x="1301235" y="380537"/>
                  <a:pt x="1103970" y="399590"/>
                </a:cubicBezTo>
                <a:cubicBezTo>
                  <a:pt x="906705" y="418643"/>
                  <a:pt x="731405" y="400290"/>
                  <a:pt x="628509" y="399590"/>
                </a:cubicBezTo>
                <a:cubicBezTo>
                  <a:pt x="525613" y="398890"/>
                  <a:pt x="199721" y="388805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أنشطة تمويلية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B01A14-4836-496B-6A4B-97AAE9C14903}"/>
              </a:ext>
            </a:extLst>
          </p:cNvPr>
          <p:cNvSpPr/>
          <p:nvPr/>
        </p:nvSpPr>
        <p:spPr>
          <a:xfrm>
            <a:off x="5420089" y="255972"/>
            <a:ext cx="3154347" cy="399590"/>
          </a:xfrm>
          <a:custGeom>
            <a:avLst/>
            <a:gdLst>
              <a:gd name="connsiteX0" fmla="*/ 0 w 3154347"/>
              <a:gd name="connsiteY0" fmla="*/ 66600 h 399590"/>
              <a:gd name="connsiteX1" fmla="*/ 66600 w 3154347"/>
              <a:gd name="connsiteY1" fmla="*/ 0 h 399590"/>
              <a:gd name="connsiteX2" fmla="*/ 640618 w 3154347"/>
              <a:gd name="connsiteY2" fmla="*/ 0 h 399590"/>
              <a:gd name="connsiteX3" fmla="*/ 1214636 w 3154347"/>
              <a:gd name="connsiteY3" fmla="*/ 0 h 399590"/>
              <a:gd name="connsiteX4" fmla="*/ 1758442 w 3154347"/>
              <a:gd name="connsiteY4" fmla="*/ 0 h 399590"/>
              <a:gd name="connsiteX5" fmla="*/ 2423095 w 3154347"/>
              <a:gd name="connsiteY5" fmla="*/ 0 h 399590"/>
              <a:gd name="connsiteX6" fmla="*/ 3087747 w 3154347"/>
              <a:gd name="connsiteY6" fmla="*/ 0 h 399590"/>
              <a:gd name="connsiteX7" fmla="*/ 3154347 w 3154347"/>
              <a:gd name="connsiteY7" fmla="*/ 66600 h 399590"/>
              <a:gd name="connsiteX8" fmla="*/ 3154347 w 3154347"/>
              <a:gd name="connsiteY8" fmla="*/ 332990 h 399590"/>
              <a:gd name="connsiteX9" fmla="*/ 3087747 w 3154347"/>
              <a:gd name="connsiteY9" fmla="*/ 399590 h 399590"/>
              <a:gd name="connsiteX10" fmla="*/ 2423095 w 3154347"/>
              <a:gd name="connsiteY10" fmla="*/ 399590 h 399590"/>
              <a:gd name="connsiteX11" fmla="*/ 1849077 w 3154347"/>
              <a:gd name="connsiteY11" fmla="*/ 399590 h 399590"/>
              <a:gd name="connsiteX12" fmla="*/ 1335482 w 3154347"/>
              <a:gd name="connsiteY12" fmla="*/ 399590 h 399590"/>
              <a:gd name="connsiteX13" fmla="*/ 670829 w 3154347"/>
              <a:gd name="connsiteY13" fmla="*/ 399590 h 399590"/>
              <a:gd name="connsiteX14" fmla="*/ 66600 w 3154347"/>
              <a:gd name="connsiteY14" fmla="*/ 399590 h 399590"/>
              <a:gd name="connsiteX15" fmla="*/ 0 w 3154347"/>
              <a:gd name="connsiteY15" fmla="*/ 332990 h 399590"/>
              <a:gd name="connsiteX16" fmla="*/ 0 w 3154347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54347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297932" y="-7035"/>
                  <a:pt x="419111" y="-18020"/>
                  <a:pt x="640618" y="0"/>
                </a:cubicBezTo>
                <a:cubicBezTo>
                  <a:pt x="862125" y="18020"/>
                  <a:pt x="1070472" y="10137"/>
                  <a:pt x="1214636" y="0"/>
                </a:cubicBezTo>
                <a:cubicBezTo>
                  <a:pt x="1358800" y="-10137"/>
                  <a:pt x="1488225" y="26483"/>
                  <a:pt x="1758442" y="0"/>
                </a:cubicBezTo>
                <a:cubicBezTo>
                  <a:pt x="2028659" y="-26483"/>
                  <a:pt x="2130529" y="15984"/>
                  <a:pt x="2423095" y="0"/>
                </a:cubicBezTo>
                <a:cubicBezTo>
                  <a:pt x="2715661" y="-15984"/>
                  <a:pt x="2909332" y="10831"/>
                  <a:pt x="3087747" y="0"/>
                </a:cubicBezTo>
                <a:cubicBezTo>
                  <a:pt x="3127658" y="-1402"/>
                  <a:pt x="3154869" y="28693"/>
                  <a:pt x="3154347" y="66600"/>
                </a:cubicBezTo>
                <a:cubicBezTo>
                  <a:pt x="3162116" y="190006"/>
                  <a:pt x="3167153" y="260984"/>
                  <a:pt x="3154347" y="332990"/>
                </a:cubicBezTo>
                <a:cubicBezTo>
                  <a:pt x="3153558" y="366734"/>
                  <a:pt x="3122442" y="397526"/>
                  <a:pt x="3087747" y="399590"/>
                </a:cubicBezTo>
                <a:cubicBezTo>
                  <a:pt x="2931190" y="367052"/>
                  <a:pt x="2560760" y="369596"/>
                  <a:pt x="2423095" y="399590"/>
                </a:cubicBezTo>
                <a:cubicBezTo>
                  <a:pt x="2285430" y="429584"/>
                  <a:pt x="1977400" y="423456"/>
                  <a:pt x="1849077" y="399590"/>
                </a:cubicBezTo>
                <a:cubicBezTo>
                  <a:pt x="1720754" y="375724"/>
                  <a:pt x="1459177" y="400407"/>
                  <a:pt x="1335482" y="399590"/>
                </a:cubicBezTo>
                <a:cubicBezTo>
                  <a:pt x="1211788" y="398773"/>
                  <a:pt x="909110" y="399949"/>
                  <a:pt x="670829" y="399590"/>
                </a:cubicBezTo>
                <a:cubicBezTo>
                  <a:pt x="432548" y="399231"/>
                  <a:pt x="253907" y="421055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15434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3129" y="-2382"/>
                  <a:pt x="497704" y="26085"/>
                  <a:pt x="670829" y="0"/>
                </a:cubicBezTo>
                <a:cubicBezTo>
                  <a:pt x="843954" y="-26085"/>
                  <a:pt x="1041813" y="-6651"/>
                  <a:pt x="1335482" y="0"/>
                </a:cubicBezTo>
                <a:cubicBezTo>
                  <a:pt x="1629151" y="6651"/>
                  <a:pt x="1768492" y="25963"/>
                  <a:pt x="2000134" y="0"/>
                </a:cubicBezTo>
                <a:cubicBezTo>
                  <a:pt x="2231776" y="-25963"/>
                  <a:pt x="2660412" y="-41034"/>
                  <a:pt x="3087747" y="0"/>
                </a:cubicBezTo>
                <a:cubicBezTo>
                  <a:pt x="3126862" y="-7821"/>
                  <a:pt x="3158173" y="32516"/>
                  <a:pt x="3154347" y="66600"/>
                </a:cubicBezTo>
                <a:cubicBezTo>
                  <a:pt x="3159266" y="171387"/>
                  <a:pt x="3147309" y="238546"/>
                  <a:pt x="3154347" y="332990"/>
                </a:cubicBezTo>
                <a:cubicBezTo>
                  <a:pt x="3148662" y="374967"/>
                  <a:pt x="3121668" y="401575"/>
                  <a:pt x="3087747" y="399590"/>
                </a:cubicBezTo>
                <a:cubicBezTo>
                  <a:pt x="2955867" y="388486"/>
                  <a:pt x="2722614" y="401105"/>
                  <a:pt x="2483518" y="399590"/>
                </a:cubicBezTo>
                <a:cubicBezTo>
                  <a:pt x="2244422" y="398075"/>
                  <a:pt x="2151553" y="385343"/>
                  <a:pt x="1969923" y="399590"/>
                </a:cubicBezTo>
                <a:cubicBezTo>
                  <a:pt x="1788293" y="413837"/>
                  <a:pt x="1578172" y="370938"/>
                  <a:pt x="1395905" y="399590"/>
                </a:cubicBezTo>
                <a:cubicBezTo>
                  <a:pt x="1213638" y="428242"/>
                  <a:pt x="880936" y="388919"/>
                  <a:pt x="731252" y="399590"/>
                </a:cubicBezTo>
                <a:cubicBezTo>
                  <a:pt x="581568" y="410261"/>
                  <a:pt x="302661" y="421731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مصادر التدفق النقدي </a:t>
            </a:r>
            <a:r>
              <a:rPr lang="ar-EG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الوارد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والصادر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767865-E561-554B-2350-758FC51A7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253" y="457234"/>
            <a:ext cx="1387496" cy="138749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C7A4A7-536E-AFF7-0D21-4EAD01517FA5}"/>
              </a:ext>
            </a:extLst>
          </p:cNvPr>
          <p:cNvSpPr/>
          <p:nvPr/>
        </p:nvSpPr>
        <p:spPr>
          <a:xfrm>
            <a:off x="2783133" y="1976960"/>
            <a:ext cx="7079832" cy="399590"/>
          </a:xfrm>
          <a:custGeom>
            <a:avLst/>
            <a:gdLst>
              <a:gd name="connsiteX0" fmla="*/ 0 w 7079832"/>
              <a:gd name="connsiteY0" fmla="*/ 66600 h 399590"/>
              <a:gd name="connsiteX1" fmla="*/ 66600 w 7079832"/>
              <a:gd name="connsiteY1" fmla="*/ 0 h 399590"/>
              <a:gd name="connsiteX2" fmla="*/ 900196 w 7079832"/>
              <a:gd name="connsiteY2" fmla="*/ 0 h 399590"/>
              <a:gd name="connsiteX3" fmla="*/ 1525393 w 7079832"/>
              <a:gd name="connsiteY3" fmla="*/ 0 h 399590"/>
              <a:gd name="connsiteX4" fmla="*/ 2011657 w 7079832"/>
              <a:gd name="connsiteY4" fmla="*/ 0 h 399590"/>
              <a:gd name="connsiteX5" fmla="*/ 2845253 w 7079832"/>
              <a:gd name="connsiteY5" fmla="*/ 0 h 399590"/>
              <a:gd name="connsiteX6" fmla="*/ 3331517 w 7079832"/>
              <a:gd name="connsiteY6" fmla="*/ 0 h 399590"/>
              <a:gd name="connsiteX7" fmla="*/ 4095647 w 7079832"/>
              <a:gd name="connsiteY7" fmla="*/ 0 h 399590"/>
              <a:gd name="connsiteX8" fmla="*/ 4720843 w 7079832"/>
              <a:gd name="connsiteY8" fmla="*/ 0 h 399590"/>
              <a:gd name="connsiteX9" fmla="*/ 5554439 w 7079832"/>
              <a:gd name="connsiteY9" fmla="*/ 0 h 399590"/>
              <a:gd name="connsiteX10" fmla="*/ 6388035 w 7079832"/>
              <a:gd name="connsiteY10" fmla="*/ 0 h 399590"/>
              <a:gd name="connsiteX11" fmla="*/ 7013232 w 7079832"/>
              <a:gd name="connsiteY11" fmla="*/ 0 h 399590"/>
              <a:gd name="connsiteX12" fmla="*/ 7079832 w 7079832"/>
              <a:gd name="connsiteY12" fmla="*/ 66600 h 399590"/>
              <a:gd name="connsiteX13" fmla="*/ 7079832 w 7079832"/>
              <a:gd name="connsiteY13" fmla="*/ 332990 h 399590"/>
              <a:gd name="connsiteX14" fmla="*/ 7013232 w 7079832"/>
              <a:gd name="connsiteY14" fmla="*/ 399590 h 399590"/>
              <a:gd name="connsiteX15" fmla="*/ 6318569 w 7079832"/>
              <a:gd name="connsiteY15" fmla="*/ 399590 h 399590"/>
              <a:gd name="connsiteX16" fmla="*/ 5693372 w 7079832"/>
              <a:gd name="connsiteY16" fmla="*/ 399590 h 399590"/>
              <a:gd name="connsiteX17" fmla="*/ 4859776 w 7079832"/>
              <a:gd name="connsiteY17" fmla="*/ 399590 h 399590"/>
              <a:gd name="connsiteX18" fmla="*/ 4026180 w 7079832"/>
              <a:gd name="connsiteY18" fmla="*/ 399590 h 399590"/>
              <a:gd name="connsiteX19" fmla="*/ 3539916 w 7079832"/>
              <a:gd name="connsiteY19" fmla="*/ 399590 h 399590"/>
              <a:gd name="connsiteX20" fmla="*/ 2706320 w 7079832"/>
              <a:gd name="connsiteY20" fmla="*/ 399590 h 399590"/>
              <a:gd name="connsiteX21" fmla="*/ 2081123 w 7079832"/>
              <a:gd name="connsiteY21" fmla="*/ 399590 h 399590"/>
              <a:gd name="connsiteX22" fmla="*/ 1316994 w 7079832"/>
              <a:gd name="connsiteY22" fmla="*/ 399590 h 399590"/>
              <a:gd name="connsiteX23" fmla="*/ 691797 w 7079832"/>
              <a:gd name="connsiteY23" fmla="*/ 399590 h 399590"/>
              <a:gd name="connsiteX24" fmla="*/ 66600 w 7079832"/>
              <a:gd name="connsiteY24" fmla="*/ 399590 h 399590"/>
              <a:gd name="connsiteX25" fmla="*/ 0 w 7079832"/>
              <a:gd name="connsiteY25" fmla="*/ 332990 h 399590"/>
              <a:gd name="connsiteX26" fmla="*/ 0 w 7079832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9832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245450" y="-16518"/>
                  <a:pt x="696490" y="3918"/>
                  <a:pt x="900196" y="0"/>
                </a:cubicBezTo>
                <a:cubicBezTo>
                  <a:pt x="1103902" y="-3918"/>
                  <a:pt x="1252842" y="-26628"/>
                  <a:pt x="1525393" y="0"/>
                </a:cubicBezTo>
                <a:cubicBezTo>
                  <a:pt x="1797944" y="26628"/>
                  <a:pt x="1875224" y="2839"/>
                  <a:pt x="2011657" y="0"/>
                </a:cubicBezTo>
                <a:cubicBezTo>
                  <a:pt x="2148090" y="-2839"/>
                  <a:pt x="2643670" y="-3036"/>
                  <a:pt x="2845253" y="0"/>
                </a:cubicBezTo>
                <a:cubicBezTo>
                  <a:pt x="3046836" y="3036"/>
                  <a:pt x="3132388" y="7383"/>
                  <a:pt x="3331517" y="0"/>
                </a:cubicBezTo>
                <a:cubicBezTo>
                  <a:pt x="3530646" y="-7383"/>
                  <a:pt x="3768987" y="-36586"/>
                  <a:pt x="4095647" y="0"/>
                </a:cubicBezTo>
                <a:cubicBezTo>
                  <a:pt x="4422307" y="36586"/>
                  <a:pt x="4576572" y="3790"/>
                  <a:pt x="4720843" y="0"/>
                </a:cubicBezTo>
                <a:cubicBezTo>
                  <a:pt x="4865114" y="-3790"/>
                  <a:pt x="5217073" y="-10083"/>
                  <a:pt x="5554439" y="0"/>
                </a:cubicBezTo>
                <a:cubicBezTo>
                  <a:pt x="5891805" y="10083"/>
                  <a:pt x="6073720" y="18973"/>
                  <a:pt x="6388035" y="0"/>
                </a:cubicBezTo>
                <a:cubicBezTo>
                  <a:pt x="6702350" y="-18973"/>
                  <a:pt x="6718663" y="15425"/>
                  <a:pt x="7013232" y="0"/>
                </a:cubicBezTo>
                <a:cubicBezTo>
                  <a:pt x="7046241" y="1504"/>
                  <a:pt x="7084598" y="33434"/>
                  <a:pt x="7079832" y="66600"/>
                </a:cubicBezTo>
                <a:cubicBezTo>
                  <a:pt x="7071782" y="135436"/>
                  <a:pt x="7082539" y="238994"/>
                  <a:pt x="7079832" y="332990"/>
                </a:cubicBezTo>
                <a:cubicBezTo>
                  <a:pt x="7075895" y="364584"/>
                  <a:pt x="7051254" y="402536"/>
                  <a:pt x="7013232" y="399590"/>
                </a:cubicBezTo>
                <a:cubicBezTo>
                  <a:pt x="6866655" y="369548"/>
                  <a:pt x="6569692" y="419907"/>
                  <a:pt x="6318569" y="399590"/>
                </a:cubicBezTo>
                <a:cubicBezTo>
                  <a:pt x="6067446" y="379273"/>
                  <a:pt x="5828716" y="399419"/>
                  <a:pt x="5693372" y="399590"/>
                </a:cubicBezTo>
                <a:cubicBezTo>
                  <a:pt x="5558028" y="399761"/>
                  <a:pt x="5238218" y="417230"/>
                  <a:pt x="4859776" y="399590"/>
                </a:cubicBezTo>
                <a:cubicBezTo>
                  <a:pt x="4481334" y="381950"/>
                  <a:pt x="4204939" y="414259"/>
                  <a:pt x="4026180" y="399590"/>
                </a:cubicBezTo>
                <a:cubicBezTo>
                  <a:pt x="3847421" y="384921"/>
                  <a:pt x="3712775" y="394048"/>
                  <a:pt x="3539916" y="399590"/>
                </a:cubicBezTo>
                <a:cubicBezTo>
                  <a:pt x="3367057" y="405132"/>
                  <a:pt x="3048161" y="363231"/>
                  <a:pt x="2706320" y="399590"/>
                </a:cubicBezTo>
                <a:cubicBezTo>
                  <a:pt x="2364479" y="435949"/>
                  <a:pt x="2322527" y="372794"/>
                  <a:pt x="2081123" y="399590"/>
                </a:cubicBezTo>
                <a:cubicBezTo>
                  <a:pt x="1839719" y="426386"/>
                  <a:pt x="1650227" y="400320"/>
                  <a:pt x="1316994" y="399590"/>
                </a:cubicBezTo>
                <a:cubicBezTo>
                  <a:pt x="983761" y="398860"/>
                  <a:pt x="990031" y="403753"/>
                  <a:pt x="691797" y="399590"/>
                </a:cubicBezTo>
                <a:cubicBezTo>
                  <a:pt x="393563" y="395427"/>
                  <a:pt x="288966" y="421641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70798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2841" y="9882"/>
                  <a:pt x="471501" y="-2845"/>
                  <a:pt x="761263" y="0"/>
                </a:cubicBezTo>
                <a:cubicBezTo>
                  <a:pt x="1051025" y="2845"/>
                  <a:pt x="1279737" y="30929"/>
                  <a:pt x="1594859" y="0"/>
                </a:cubicBezTo>
                <a:cubicBezTo>
                  <a:pt x="1909981" y="-30929"/>
                  <a:pt x="2081405" y="-20126"/>
                  <a:pt x="2428455" y="0"/>
                </a:cubicBezTo>
                <a:cubicBezTo>
                  <a:pt x="2775505" y="20126"/>
                  <a:pt x="2803781" y="-27062"/>
                  <a:pt x="3053652" y="0"/>
                </a:cubicBezTo>
                <a:cubicBezTo>
                  <a:pt x="3303523" y="27062"/>
                  <a:pt x="3473396" y="-6117"/>
                  <a:pt x="3817781" y="0"/>
                </a:cubicBezTo>
                <a:cubicBezTo>
                  <a:pt x="4162166" y="6117"/>
                  <a:pt x="4418204" y="1835"/>
                  <a:pt x="4651377" y="0"/>
                </a:cubicBezTo>
                <a:cubicBezTo>
                  <a:pt x="4884550" y="-1835"/>
                  <a:pt x="5057477" y="30077"/>
                  <a:pt x="5276574" y="0"/>
                </a:cubicBezTo>
                <a:cubicBezTo>
                  <a:pt x="5495671" y="-30077"/>
                  <a:pt x="5637600" y="2608"/>
                  <a:pt x="5971237" y="0"/>
                </a:cubicBezTo>
                <a:cubicBezTo>
                  <a:pt x="6304874" y="-2608"/>
                  <a:pt x="6706282" y="-1102"/>
                  <a:pt x="7013232" y="0"/>
                </a:cubicBezTo>
                <a:cubicBezTo>
                  <a:pt x="7054821" y="7500"/>
                  <a:pt x="7078714" y="34915"/>
                  <a:pt x="7079832" y="66600"/>
                </a:cubicBezTo>
                <a:cubicBezTo>
                  <a:pt x="7071736" y="122664"/>
                  <a:pt x="7088432" y="272605"/>
                  <a:pt x="7079832" y="332990"/>
                </a:cubicBezTo>
                <a:cubicBezTo>
                  <a:pt x="7076937" y="375703"/>
                  <a:pt x="7044753" y="402796"/>
                  <a:pt x="7013232" y="399590"/>
                </a:cubicBezTo>
                <a:cubicBezTo>
                  <a:pt x="6820841" y="396280"/>
                  <a:pt x="6654985" y="425073"/>
                  <a:pt x="6457501" y="399590"/>
                </a:cubicBezTo>
                <a:cubicBezTo>
                  <a:pt x="6260017" y="374107"/>
                  <a:pt x="6055826" y="421180"/>
                  <a:pt x="5901771" y="399590"/>
                </a:cubicBezTo>
                <a:cubicBezTo>
                  <a:pt x="5747716" y="378001"/>
                  <a:pt x="5422066" y="390137"/>
                  <a:pt x="5137641" y="399590"/>
                </a:cubicBezTo>
                <a:cubicBezTo>
                  <a:pt x="4853216" y="409044"/>
                  <a:pt x="4611428" y="394515"/>
                  <a:pt x="4373512" y="399590"/>
                </a:cubicBezTo>
                <a:cubicBezTo>
                  <a:pt x="4135596" y="404665"/>
                  <a:pt x="4045409" y="398604"/>
                  <a:pt x="3817781" y="399590"/>
                </a:cubicBezTo>
                <a:cubicBezTo>
                  <a:pt x="3590153" y="400576"/>
                  <a:pt x="3353035" y="366596"/>
                  <a:pt x="3053652" y="399590"/>
                </a:cubicBezTo>
                <a:cubicBezTo>
                  <a:pt x="2754269" y="432584"/>
                  <a:pt x="2668249" y="430507"/>
                  <a:pt x="2428455" y="399590"/>
                </a:cubicBezTo>
                <a:cubicBezTo>
                  <a:pt x="2188661" y="368673"/>
                  <a:pt x="2076840" y="384501"/>
                  <a:pt x="1872724" y="399590"/>
                </a:cubicBezTo>
                <a:cubicBezTo>
                  <a:pt x="1668608" y="414679"/>
                  <a:pt x="1362053" y="389469"/>
                  <a:pt x="1039128" y="399590"/>
                </a:cubicBezTo>
                <a:cubicBezTo>
                  <a:pt x="716203" y="409711"/>
                  <a:pt x="290604" y="35631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تتضمن العمليات النقدية </a:t>
            </a:r>
            <a:r>
              <a:rPr lang="ar-EG" sz="1400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المرتبطة بحقوق الملكية والخصوم طويلة الأجل</a:t>
            </a:r>
            <a:endParaRPr lang="en-US" b="1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83CD7F-9B2D-DCD2-8E47-D183283463F6}"/>
              </a:ext>
            </a:extLst>
          </p:cNvPr>
          <p:cNvSpPr/>
          <p:nvPr/>
        </p:nvSpPr>
        <p:spPr>
          <a:xfrm>
            <a:off x="2261226" y="2595783"/>
            <a:ext cx="7601739" cy="662197"/>
          </a:xfrm>
          <a:custGeom>
            <a:avLst/>
            <a:gdLst>
              <a:gd name="connsiteX0" fmla="*/ 0 w 7601739"/>
              <a:gd name="connsiteY0" fmla="*/ 110368 h 662197"/>
              <a:gd name="connsiteX1" fmla="*/ 110368 w 7601739"/>
              <a:gd name="connsiteY1" fmla="*/ 0 h 662197"/>
              <a:gd name="connsiteX2" fmla="*/ 707558 w 7601739"/>
              <a:gd name="connsiteY2" fmla="*/ 0 h 662197"/>
              <a:gd name="connsiteX3" fmla="*/ 1526179 w 7601739"/>
              <a:gd name="connsiteY3" fmla="*/ 0 h 662197"/>
              <a:gd name="connsiteX4" fmla="*/ 1975749 w 7601739"/>
              <a:gd name="connsiteY4" fmla="*/ 0 h 662197"/>
              <a:gd name="connsiteX5" fmla="*/ 2720559 w 7601739"/>
              <a:gd name="connsiteY5" fmla="*/ 0 h 662197"/>
              <a:gd name="connsiteX6" fmla="*/ 3317749 w 7601739"/>
              <a:gd name="connsiteY6" fmla="*/ 0 h 662197"/>
              <a:gd name="connsiteX7" fmla="*/ 4136370 w 7601739"/>
              <a:gd name="connsiteY7" fmla="*/ 0 h 662197"/>
              <a:gd name="connsiteX8" fmla="*/ 4954990 w 7601739"/>
              <a:gd name="connsiteY8" fmla="*/ 0 h 662197"/>
              <a:gd name="connsiteX9" fmla="*/ 5625990 w 7601739"/>
              <a:gd name="connsiteY9" fmla="*/ 0 h 662197"/>
              <a:gd name="connsiteX10" fmla="*/ 6223180 w 7601739"/>
              <a:gd name="connsiteY10" fmla="*/ 0 h 662197"/>
              <a:gd name="connsiteX11" fmla="*/ 6820371 w 7601739"/>
              <a:gd name="connsiteY11" fmla="*/ 0 h 662197"/>
              <a:gd name="connsiteX12" fmla="*/ 7491371 w 7601739"/>
              <a:gd name="connsiteY12" fmla="*/ 0 h 662197"/>
              <a:gd name="connsiteX13" fmla="*/ 7601739 w 7601739"/>
              <a:gd name="connsiteY13" fmla="*/ 110368 h 662197"/>
              <a:gd name="connsiteX14" fmla="*/ 7601739 w 7601739"/>
              <a:gd name="connsiteY14" fmla="*/ 551829 h 662197"/>
              <a:gd name="connsiteX15" fmla="*/ 7491371 w 7601739"/>
              <a:gd name="connsiteY15" fmla="*/ 662197 h 662197"/>
              <a:gd name="connsiteX16" fmla="*/ 6672751 w 7601739"/>
              <a:gd name="connsiteY16" fmla="*/ 662197 h 662197"/>
              <a:gd name="connsiteX17" fmla="*/ 6223180 w 7601739"/>
              <a:gd name="connsiteY17" fmla="*/ 662197 h 662197"/>
              <a:gd name="connsiteX18" fmla="*/ 5404560 w 7601739"/>
              <a:gd name="connsiteY18" fmla="*/ 662197 h 662197"/>
              <a:gd name="connsiteX19" fmla="*/ 4807370 w 7601739"/>
              <a:gd name="connsiteY19" fmla="*/ 662197 h 662197"/>
              <a:gd name="connsiteX20" fmla="*/ 4062560 w 7601739"/>
              <a:gd name="connsiteY20" fmla="*/ 662197 h 662197"/>
              <a:gd name="connsiteX21" fmla="*/ 3465369 w 7601739"/>
              <a:gd name="connsiteY21" fmla="*/ 662197 h 662197"/>
              <a:gd name="connsiteX22" fmla="*/ 2794369 w 7601739"/>
              <a:gd name="connsiteY22" fmla="*/ 662197 h 662197"/>
              <a:gd name="connsiteX23" fmla="*/ 2344799 w 7601739"/>
              <a:gd name="connsiteY23" fmla="*/ 662197 h 662197"/>
              <a:gd name="connsiteX24" fmla="*/ 1821419 w 7601739"/>
              <a:gd name="connsiteY24" fmla="*/ 662197 h 662197"/>
              <a:gd name="connsiteX25" fmla="*/ 1076608 w 7601739"/>
              <a:gd name="connsiteY25" fmla="*/ 662197 h 662197"/>
              <a:gd name="connsiteX26" fmla="*/ 110368 w 7601739"/>
              <a:gd name="connsiteY26" fmla="*/ 662197 h 662197"/>
              <a:gd name="connsiteX27" fmla="*/ 0 w 7601739"/>
              <a:gd name="connsiteY27" fmla="*/ 551829 h 662197"/>
              <a:gd name="connsiteX28" fmla="*/ 0 w 7601739"/>
              <a:gd name="connsiteY28" fmla="*/ 110368 h 66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01739" h="662197" fill="none" extrusionOk="0">
                <a:moveTo>
                  <a:pt x="0" y="110368"/>
                </a:moveTo>
                <a:cubicBezTo>
                  <a:pt x="-3830" y="40805"/>
                  <a:pt x="56359" y="-12492"/>
                  <a:pt x="110368" y="0"/>
                </a:cubicBezTo>
                <a:cubicBezTo>
                  <a:pt x="290918" y="-20874"/>
                  <a:pt x="551573" y="-13351"/>
                  <a:pt x="707558" y="0"/>
                </a:cubicBezTo>
                <a:cubicBezTo>
                  <a:pt x="863543" y="13351"/>
                  <a:pt x="1270818" y="34203"/>
                  <a:pt x="1526179" y="0"/>
                </a:cubicBezTo>
                <a:cubicBezTo>
                  <a:pt x="1781540" y="-34203"/>
                  <a:pt x="1824493" y="-12450"/>
                  <a:pt x="1975749" y="0"/>
                </a:cubicBezTo>
                <a:cubicBezTo>
                  <a:pt x="2127005" y="12450"/>
                  <a:pt x="2405487" y="-21736"/>
                  <a:pt x="2720559" y="0"/>
                </a:cubicBezTo>
                <a:cubicBezTo>
                  <a:pt x="3035631" y="21736"/>
                  <a:pt x="3177712" y="-955"/>
                  <a:pt x="3317749" y="0"/>
                </a:cubicBezTo>
                <a:cubicBezTo>
                  <a:pt x="3457786" y="955"/>
                  <a:pt x="3890559" y="24151"/>
                  <a:pt x="4136370" y="0"/>
                </a:cubicBezTo>
                <a:cubicBezTo>
                  <a:pt x="4382181" y="-24151"/>
                  <a:pt x="4702888" y="6896"/>
                  <a:pt x="4954990" y="0"/>
                </a:cubicBezTo>
                <a:cubicBezTo>
                  <a:pt x="5207092" y="-6896"/>
                  <a:pt x="5418303" y="-18720"/>
                  <a:pt x="5625990" y="0"/>
                </a:cubicBezTo>
                <a:cubicBezTo>
                  <a:pt x="5833677" y="18720"/>
                  <a:pt x="6021512" y="-15268"/>
                  <a:pt x="6223180" y="0"/>
                </a:cubicBezTo>
                <a:cubicBezTo>
                  <a:pt x="6424848" y="15268"/>
                  <a:pt x="6591494" y="-12836"/>
                  <a:pt x="6820371" y="0"/>
                </a:cubicBezTo>
                <a:cubicBezTo>
                  <a:pt x="7049248" y="12836"/>
                  <a:pt x="7299315" y="-29096"/>
                  <a:pt x="7491371" y="0"/>
                </a:cubicBezTo>
                <a:cubicBezTo>
                  <a:pt x="7548363" y="-5224"/>
                  <a:pt x="7606848" y="61554"/>
                  <a:pt x="7601739" y="110368"/>
                </a:cubicBezTo>
                <a:cubicBezTo>
                  <a:pt x="7581762" y="260413"/>
                  <a:pt x="7587702" y="460198"/>
                  <a:pt x="7601739" y="551829"/>
                </a:cubicBezTo>
                <a:cubicBezTo>
                  <a:pt x="7608729" y="603438"/>
                  <a:pt x="7538843" y="660938"/>
                  <a:pt x="7491371" y="662197"/>
                </a:cubicBezTo>
                <a:cubicBezTo>
                  <a:pt x="7100251" y="629559"/>
                  <a:pt x="7009336" y="670429"/>
                  <a:pt x="6672751" y="662197"/>
                </a:cubicBezTo>
                <a:cubicBezTo>
                  <a:pt x="6336166" y="653965"/>
                  <a:pt x="6328510" y="643525"/>
                  <a:pt x="6223180" y="662197"/>
                </a:cubicBezTo>
                <a:cubicBezTo>
                  <a:pt x="6117850" y="680869"/>
                  <a:pt x="5786122" y="658523"/>
                  <a:pt x="5404560" y="662197"/>
                </a:cubicBezTo>
                <a:cubicBezTo>
                  <a:pt x="5022998" y="665871"/>
                  <a:pt x="5049960" y="651952"/>
                  <a:pt x="4807370" y="662197"/>
                </a:cubicBezTo>
                <a:cubicBezTo>
                  <a:pt x="4564780" y="672443"/>
                  <a:pt x="4370104" y="692895"/>
                  <a:pt x="4062560" y="662197"/>
                </a:cubicBezTo>
                <a:cubicBezTo>
                  <a:pt x="3755016" y="631500"/>
                  <a:pt x="3701635" y="686060"/>
                  <a:pt x="3465369" y="662197"/>
                </a:cubicBezTo>
                <a:cubicBezTo>
                  <a:pt x="3229103" y="638334"/>
                  <a:pt x="3099692" y="650629"/>
                  <a:pt x="2794369" y="662197"/>
                </a:cubicBezTo>
                <a:cubicBezTo>
                  <a:pt x="2489046" y="673765"/>
                  <a:pt x="2527775" y="663311"/>
                  <a:pt x="2344799" y="662197"/>
                </a:cubicBezTo>
                <a:cubicBezTo>
                  <a:pt x="2161823" y="661084"/>
                  <a:pt x="1937851" y="651127"/>
                  <a:pt x="1821419" y="662197"/>
                </a:cubicBezTo>
                <a:cubicBezTo>
                  <a:pt x="1704987" y="673267"/>
                  <a:pt x="1443552" y="628513"/>
                  <a:pt x="1076608" y="662197"/>
                </a:cubicBezTo>
                <a:cubicBezTo>
                  <a:pt x="709664" y="695881"/>
                  <a:pt x="336172" y="669651"/>
                  <a:pt x="110368" y="662197"/>
                </a:cubicBezTo>
                <a:cubicBezTo>
                  <a:pt x="46684" y="660163"/>
                  <a:pt x="-3449" y="611882"/>
                  <a:pt x="0" y="551829"/>
                </a:cubicBezTo>
                <a:cubicBezTo>
                  <a:pt x="6922" y="407813"/>
                  <a:pt x="-2515" y="329990"/>
                  <a:pt x="0" y="110368"/>
                </a:cubicBezTo>
                <a:close/>
              </a:path>
              <a:path w="7601739" h="662197" stroke="0" extrusionOk="0">
                <a:moveTo>
                  <a:pt x="0" y="110368"/>
                </a:moveTo>
                <a:cubicBezTo>
                  <a:pt x="5969" y="40838"/>
                  <a:pt x="47421" y="14830"/>
                  <a:pt x="110368" y="0"/>
                </a:cubicBezTo>
                <a:cubicBezTo>
                  <a:pt x="308278" y="-30337"/>
                  <a:pt x="495036" y="-3547"/>
                  <a:pt x="781368" y="0"/>
                </a:cubicBezTo>
                <a:cubicBezTo>
                  <a:pt x="1067700" y="3547"/>
                  <a:pt x="1207216" y="5901"/>
                  <a:pt x="1599989" y="0"/>
                </a:cubicBezTo>
                <a:cubicBezTo>
                  <a:pt x="1992762" y="-5901"/>
                  <a:pt x="2206537" y="18275"/>
                  <a:pt x="2418609" y="0"/>
                </a:cubicBezTo>
                <a:cubicBezTo>
                  <a:pt x="2630681" y="-18275"/>
                  <a:pt x="2801430" y="-7944"/>
                  <a:pt x="3015799" y="0"/>
                </a:cubicBezTo>
                <a:cubicBezTo>
                  <a:pt x="3230168" y="7944"/>
                  <a:pt x="3554165" y="-17796"/>
                  <a:pt x="3760609" y="0"/>
                </a:cubicBezTo>
                <a:cubicBezTo>
                  <a:pt x="3967053" y="17796"/>
                  <a:pt x="4266930" y="39297"/>
                  <a:pt x="4579230" y="0"/>
                </a:cubicBezTo>
                <a:cubicBezTo>
                  <a:pt x="4891530" y="-39297"/>
                  <a:pt x="4909220" y="27379"/>
                  <a:pt x="5176420" y="0"/>
                </a:cubicBezTo>
                <a:cubicBezTo>
                  <a:pt x="5443620" y="-27379"/>
                  <a:pt x="5597480" y="-23183"/>
                  <a:pt x="5847420" y="0"/>
                </a:cubicBezTo>
                <a:cubicBezTo>
                  <a:pt x="6097360" y="23183"/>
                  <a:pt x="6085711" y="583"/>
                  <a:pt x="6296991" y="0"/>
                </a:cubicBezTo>
                <a:cubicBezTo>
                  <a:pt x="6508271" y="-583"/>
                  <a:pt x="7221380" y="-57745"/>
                  <a:pt x="7491371" y="0"/>
                </a:cubicBezTo>
                <a:cubicBezTo>
                  <a:pt x="7552289" y="-14807"/>
                  <a:pt x="7599129" y="48337"/>
                  <a:pt x="7601739" y="110368"/>
                </a:cubicBezTo>
                <a:cubicBezTo>
                  <a:pt x="7593319" y="236250"/>
                  <a:pt x="7610262" y="357935"/>
                  <a:pt x="7601739" y="551829"/>
                </a:cubicBezTo>
                <a:cubicBezTo>
                  <a:pt x="7591189" y="607652"/>
                  <a:pt x="7546407" y="667437"/>
                  <a:pt x="7491371" y="662197"/>
                </a:cubicBezTo>
                <a:cubicBezTo>
                  <a:pt x="7189518" y="658058"/>
                  <a:pt x="7053104" y="653613"/>
                  <a:pt x="6746561" y="662197"/>
                </a:cubicBezTo>
                <a:cubicBezTo>
                  <a:pt x="6440018" y="670782"/>
                  <a:pt x="6294268" y="666335"/>
                  <a:pt x="6001750" y="662197"/>
                </a:cubicBezTo>
                <a:cubicBezTo>
                  <a:pt x="5709232" y="658059"/>
                  <a:pt x="5495557" y="674143"/>
                  <a:pt x="5256940" y="662197"/>
                </a:cubicBezTo>
                <a:cubicBezTo>
                  <a:pt x="5018323" y="650252"/>
                  <a:pt x="4985945" y="655320"/>
                  <a:pt x="4733560" y="662197"/>
                </a:cubicBezTo>
                <a:cubicBezTo>
                  <a:pt x="4481175" y="669074"/>
                  <a:pt x="4309041" y="681882"/>
                  <a:pt x="3988750" y="662197"/>
                </a:cubicBezTo>
                <a:cubicBezTo>
                  <a:pt x="3668459" y="642513"/>
                  <a:pt x="3640058" y="668436"/>
                  <a:pt x="3391559" y="662197"/>
                </a:cubicBezTo>
                <a:cubicBezTo>
                  <a:pt x="3143060" y="655958"/>
                  <a:pt x="3103542" y="642783"/>
                  <a:pt x="2868179" y="662197"/>
                </a:cubicBezTo>
                <a:cubicBezTo>
                  <a:pt x="2632816" y="681611"/>
                  <a:pt x="2429711" y="626750"/>
                  <a:pt x="2049559" y="662197"/>
                </a:cubicBezTo>
                <a:cubicBezTo>
                  <a:pt x="1669407" y="697644"/>
                  <a:pt x="1754222" y="664074"/>
                  <a:pt x="1526179" y="662197"/>
                </a:cubicBezTo>
                <a:cubicBezTo>
                  <a:pt x="1298136" y="660320"/>
                  <a:pt x="1218897" y="645362"/>
                  <a:pt x="1002798" y="662197"/>
                </a:cubicBezTo>
                <a:cubicBezTo>
                  <a:pt x="786699" y="679032"/>
                  <a:pt x="320272" y="654345"/>
                  <a:pt x="110368" y="662197"/>
                </a:cubicBezTo>
                <a:cubicBezTo>
                  <a:pt x="52104" y="652435"/>
                  <a:pt x="8075" y="625556"/>
                  <a:pt x="0" y="551829"/>
                </a:cubicBezTo>
                <a:cubicBezTo>
                  <a:pt x="16611" y="351832"/>
                  <a:pt x="15554" y="255131"/>
                  <a:pt x="0" y="11036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مهمة لمعرفة التدفقات النقدية الواردة من تمويلات خارجية والإلتزامات المستقبلية لسداد ذلك التمويل</a:t>
            </a:r>
            <a:endParaRPr lang="en-US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AC0D6F0-681D-9FD9-B079-26BF5843A2F6}"/>
              </a:ext>
            </a:extLst>
          </p:cNvPr>
          <p:cNvSpPr/>
          <p:nvPr/>
        </p:nvSpPr>
        <p:spPr>
          <a:xfrm>
            <a:off x="7675602" y="3536432"/>
            <a:ext cx="2294388" cy="399590"/>
          </a:xfrm>
          <a:custGeom>
            <a:avLst/>
            <a:gdLst>
              <a:gd name="connsiteX0" fmla="*/ 0 w 2294388"/>
              <a:gd name="connsiteY0" fmla="*/ 66600 h 399590"/>
              <a:gd name="connsiteX1" fmla="*/ 66600 w 2294388"/>
              <a:gd name="connsiteY1" fmla="*/ 0 h 399590"/>
              <a:gd name="connsiteX2" fmla="*/ 628509 w 2294388"/>
              <a:gd name="connsiteY2" fmla="*/ 0 h 399590"/>
              <a:gd name="connsiteX3" fmla="*/ 1125582 w 2294388"/>
              <a:gd name="connsiteY3" fmla="*/ 0 h 399590"/>
              <a:gd name="connsiteX4" fmla="*/ 1687491 w 2294388"/>
              <a:gd name="connsiteY4" fmla="*/ 0 h 399590"/>
              <a:gd name="connsiteX5" fmla="*/ 2227788 w 2294388"/>
              <a:gd name="connsiteY5" fmla="*/ 0 h 399590"/>
              <a:gd name="connsiteX6" fmla="*/ 2294388 w 2294388"/>
              <a:gd name="connsiteY6" fmla="*/ 66600 h 399590"/>
              <a:gd name="connsiteX7" fmla="*/ 2294388 w 2294388"/>
              <a:gd name="connsiteY7" fmla="*/ 332990 h 399590"/>
              <a:gd name="connsiteX8" fmla="*/ 2227788 w 2294388"/>
              <a:gd name="connsiteY8" fmla="*/ 399590 h 399590"/>
              <a:gd name="connsiteX9" fmla="*/ 1730715 w 2294388"/>
              <a:gd name="connsiteY9" fmla="*/ 399590 h 399590"/>
              <a:gd name="connsiteX10" fmla="*/ 1168806 w 2294388"/>
              <a:gd name="connsiteY10" fmla="*/ 399590 h 399590"/>
              <a:gd name="connsiteX11" fmla="*/ 671733 w 2294388"/>
              <a:gd name="connsiteY11" fmla="*/ 399590 h 399590"/>
              <a:gd name="connsiteX12" fmla="*/ 66600 w 2294388"/>
              <a:gd name="connsiteY12" fmla="*/ 399590 h 399590"/>
              <a:gd name="connsiteX13" fmla="*/ 0 w 2294388"/>
              <a:gd name="connsiteY13" fmla="*/ 332990 h 399590"/>
              <a:gd name="connsiteX14" fmla="*/ 0 w 2294388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4388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303487" y="9835"/>
                  <a:pt x="480803" y="26308"/>
                  <a:pt x="628509" y="0"/>
                </a:cubicBezTo>
                <a:cubicBezTo>
                  <a:pt x="776215" y="-26308"/>
                  <a:pt x="895962" y="132"/>
                  <a:pt x="1125582" y="0"/>
                </a:cubicBezTo>
                <a:cubicBezTo>
                  <a:pt x="1355202" y="-132"/>
                  <a:pt x="1513041" y="-1813"/>
                  <a:pt x="1687491" y="0"/>
                </a:cubicBezTo>
                <a:cubicBezTo>
                  <a:pt x="1861941" y="1813"/>
                  <a:pt x="2001575" y="-4976"/>
                  <a:pt x="2227788" y="0"/>
                </a:cubicBezTo>
                <a:cubicBezTo>
                  <a:pt x="2270549" y="2945"/>
                  <a:pt x="2294684" y="34586"/>
                  <a:pt x="2294388" y="66600"/>
                </a:cubicBezTo>
                <a:cubicBezTo>
                  <a:pt x="2293979" y="145208"/>
                  <a:pt x="2287788" y="278051"/>
                  <a:pt x="2294388" y="332990"/>
                </a:cubicBezTo>
                <a:cubicBezTo>
                  <a:pt x="2297517" y="368370"/>
                  <a:pt x="2265092" y="398465"/>
                  <a:pt x="2227788" y="399590"/>
                </a:cubicBezTo>
                <a:cubicBezTo>
                  <a:pt x="2089388" y="380152"/>
                  <a:pt x="1838460" y="384490"/>
                  <a:pt x="1730715" y="399590"/>
                </a:cubicBezTo>
                <a:cubicBezTo>
                  <a:pt x="1622970" y="414690"/>
                  <a:pt x="1305671" y="375381"/>
                  <a:pt x="1168806" y="399590"/>
                </a:cubicBezTo>
                <a:cubicBezTo>
                  <a:pt x="1031941" y="423799"/>
                  <a:pt x="872891" y="388024"/>
                  <a:pt x="671733" y="399590"/>
                </a:cubicBezTo>
                <a:cubicBezTo>
                  <a:pt x="470575" y="411156"/>
                  <a:pt x="363969" y="417105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294388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97204" y="20794"/>
                  <a:pt x="371107" y="-5528"/>
                  <a:pt x="606897" y="0"/>
                </a:cubicBezTo>
                <a:cubicBezTo>
                  <a:pt x="842687" y="5528"/>
                  <a:pt x="916239" y="-10907"/>
                  <a:pt x="1190418" y="0"/>
                </a:cubicBezTo>
                <a:cubicBezTo>
                  <a:pt x="1464597" y="10907"/>
                  <a:pt x="1794792" y="-51760"/>
                  <a:pt x="2227788" y="0"/>
                </a:cubicBezTo>
                <a:cubicBezTo>
                  <a:pt x="2262026" y="3418"/>
                  <a:pt x="2294142" y="25716"/>
                  <a:pt x="2294388" y="66600"/>
                </a:cubicBezTo>
                <a:cubicBezTo>
                  <a:pt x="2295006" y="163177"/>
                  <a:pt x="2300339" y="233743"/>
                  <a:pt x="2294388" y="332990"/>
                </a:cubicBezTo>
                <a:cubicBezTo>
                  <a:pt x="2288231" y="368193"/>
                  <a:pt x="2263752" y="398983"/>
                  <a:pt x="2227788" y="399590"/>
                </a:cubicBezTo>
                <a:cubicBezTo>
                  <a:pt x="2038625" y="414946"/>
                  <a:pt x="1916450" y="426297"/>
                  <a:pt x="1665879" y="399590"/>
                </a:cubicBezTo>
                <a:cubicBezTo>
                  <a:pt x="1415308" y="372883"/>
                  <a:pt x="1301235" y="380537"/>
                  <a:pt x="1103970" y="399590"/>
                </a:cubicBezTo>
                <a:cubicBezTo>
                  <a:pt x="906705" y="418643"/>
                  <a:pt x="731405" y="400290"/>
                  <a:pt x="628509" y="399590"/>
                </a:cubicBezTo>
                <a:cubicBezTo>
                  <a:pt x="525613" y="398890"/>
                  <a:pt x="199721" y="388805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أمثلة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A532D66-9B66-2728-DB86-547F490A2961}"/>
              </a:ext>
            </a:extLst>
          </p:cNvPr>
          <p:cNvSpPr/>
          <p:nvPr/>
        </p:nvSpPr>
        <p:spPr>
          <a:xfrm>
            <a:off x="2823342" y="4170824"/>
            <a:ext cx="7079832" cy="399590"/>
          </a:xfrm>
          <a:custGeom>
            <a:avLst/>
            <a:gdLst>
              <a:gd name="connsiteX0" fmla="*/ 0 w 7079832"/>
              <a:gd name="connsiteY0" fmla="*/ 66600 h 399590"/>
              <a:gd name="connsiteX1" fmla="*/ 66600 w 7079832"/>
              <a:gd name="connsiteY1" fmla="*/ 0 h 399590"/>
              <a:gd name="connsiteX2" fmla="*/ 900196 w 7079832"/>
              <a:gd name="connsiteY2" fmla="*/ 0 h 399590"/>
              <a:gd name="connsiteX3" fmla="*/ 1525393 w 7079832"/>
              <a:gd name="connsiteY3" fmla="*/ 0 h 399590"/>
              <a:gd name="connsiteX4" fmla="*/ 2011657 w 7079832"/>
              <a:gd name="connsiteY4" fmla="*/ 0 h 399590"/>
              <a:gd name="connsiteX5" fmla="*/ 2845253 w 7079832"/>
              <a:gd name="connsiteY5" fmla="*/ 0 h 399590"/>
              <a:gd name="connsiteX6" fmla="*/ 3331517 w 7079832"/>
              <a:gd name="connsiteY6" fmla="*/ 0 h 399590"/>
              <a:gd name="connsiteX7" fmla="*/ 4095647 w 7079832"/>
              <a:gd name="connsiteY7" fmla="*/ 0 h 399590"/>
              <a:gd name="connsiteX8" fmla="*/ 4720843 w 7079832"/>
              <a:gd name="connsiteY8" fmla="*/ 0 h 399590"/>
              <a:gd name="connsiteX9" fmla="*/ 5554439 w 7079832"/>
              <a:gd name="connsiteY9" fmla="*/ 0 h 399590"/>
              <a:gd name="connsiteX10" fmla="*/ 6388035 w 7079832"/>
              <a:gd name="connsiteY10" fmla="*/ 0 h 399590"/>
              <a:gd name="connsiteX11" fmla="*/ 7013232 w 7079832"/>
              <a:gd name="connsiteY11" fmla="*/ 0 h 399590"/>
              <a:gd name="connsiteX12" fmla="*/ 7079832 w 7079832"/>
              <a:gd name="connsiteY12" fmla="*/ 66600 h 399590"/>
              <a:gd name="connsiteX13" fmla="*/ 7079832 w 7079832"/>
              <a:gd name="connsiteY13" fmla="*/ 332990 h 399590"/>
              <a:gd name="connsiteX14" fmla="*/ 7013232 w 7079832"/>
              <a:gd name="connsiteY14" fmla="*/ 399590 h 399590"/>
              <a:gd name="connsiteX15" fmla="*/ 6318569 w 7079832"/>
              <a:gd name="connsiteY15" fmla="*/ 399590 h 399590"/>
              <a:gd name="connsiteX16" fmla="*/ 5693372 w 7079832"/>
              <a:gd name="connsiteY16" fmla="*/ 399590 h 399590"/>
              <a:gd name="connsiteX17" fmla="*/ 4859776 w 7079832"/>
              <a:gd name="connsiteY17" fmla="*/ 399590 h 399590"/>
              <a:gd name="connsiteX18" fmla="*/ 4026180 w 7079832"/>
              <a:gd name="connsiteY18" fmla="*/ 399590 h 399590"/>
              <a:gd name="connsiteX19" fmla="*/ 3539916 w 7079832"/>
              <a:gd name="connsiteY19" fmla="*/ 399590 h 399590"/>
              <a:gd name="connsiteX20" fmla="*/ 2706320 w 7079832"/>
              <a:gd name="connsiteY20" fmla="*/ 399590 h 399590"/>
              <a:gd name="connsiteX21" fmla="*/ 2081123 w 7079832"/>
              <a:gd name="connsiteY21" fmla="*/ 399590 h 399590"/>
              <a:gd name="connsiteX22" fmla="*/ 1316994 w 7079832"/>
              <a:gd name="connsiteY22" fmla="*/ 399590 h 399590"/>
              <a:gd name="connsiteX23" fmla="*/ 691797 w 7079832"/>
              <a:gd name="connsiteY23" fmla="*/ 399590 h 399590"/>
              <a:gd name="connsiteX24" fmla="*/ 66600 w 7079832"/>
              <a:gd name="connsiteY24" fmla="*/ 399590 h 399590"/>
              <a:gd name="connsiteX25" fmla="*/ 0 w 7079832"/>
              <a:gd name="connsiteY25" fmla="*/ 332990 h 399590"/>
              <a:gd name="connsiteX26" fmla="*/ 0 w 7079832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9832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245450" y="-16518"/>
                  <a:pt x="696490" y="3918"/>
                  <a:pt x="900196" y="0"/>
                </a:cubicBezTo>
                <a:cubicBezTo>
                  <a:pt x="1103902" y="-3918"/>
                  <a:pt x="1252842" y="-26628"/>
                  <a:pt x="1525393" y="0"/>
                </a:cubicBezTo>
                <a:cubicBezTo>
                  <a:pt x="1797944" y="26628"/>
                  <a:pt x="1875224" y="2839"/>
                  <a:pt x="2011657" y="0"/>
                </a:cubicBezTo>
                <a:cubicBezTo>
                  <a:pt x="2148090" y="-2839"/>
                  <a:pt x="2643670" y="-3036"/>
                  <a:pt x="2845253" y="0"/>
                </a:cubicBezTo>
                <a:cubicBezTo>
                  <a:pt x="3046836" y="3036"/>
                  <a:pt x="3132388" y="7383"/>
                  <a:pt x="3331517" y="0"/>
                </a:cubicBezTo>
                <a:cubicBezTo>
                  <a:pt x="3530646" y="-7383"/>
                  <a:pt x="3768987" y="-36586"/>
                  <a:pt x="4095647" y="0"/>
                </a:cubicBezTo>
                <a:cubicBezTo>
                  <a:pt x="4422307" y="36586"/>
                  <a:pt x="4576572" y="3790"/>
                  <a:pt x="4720843" y="0"/>
                </a:cubicBezTo>
                <a:cubicBezTo>
                  <a:pt x="4865114" y="-3790"/>
                  <a:pt x="5217073" y="-10083"/>
                  <a:pt x="5554439" y="0"/>
                </a:cubicBezTo>
                <a:cubicBezTo>
                  <a:pt x="5891805" y="10083"/>
                  <a:pt x="6073720" y="18973"/>
                  <a:pt x="6388035" y="0"/>
                </a:cubicBezTo>
                <a:cubicBezTo>
                  <a:pt x="6702350" y="-18973"/>
                  <a:pt x="6718663" y="15425"/>
                  <a:pt x="7013232" y="0"/>
                </a:cubicBezTo>
                <a:cubicBezTo>
                  <a:pt x="7046241" y="1504"/>
                  <a:pt x="7084598" y="33434"/>
                  <a:pt x="7079832" y="66600"/>
                </a:cubicBezTo>
                <a:cubicBezTo>
                  <a:pt x="7071782" y="135436"/>
                  <a:pt x="7082539" y="238994"/>
                  <a:pt x="7079832" y="332990"/>
                </a:cubicBezTo>
                <a:cubicBezTo>
                  <a:pt x="7075895" y="364584"/>
                  <a:pt x="7051254" y="402536"/>
                  <a:pt x="7013232" y="399590"/>
                </a:cubicBezTo>
                <a:cubicBezTo>
                  <a:pt x="6866655" y="369548"/>
                  <a:pt x="6569692" y="419907"/>
                  <a:pt x="6318569" y="399590"/>
                </a:cubicBezTo>
                <a:cubicBezTo>
                  <a:pt x="6067446" y="379273"/>
                  <a:pt x="5828716" y="399419"/>
                  <a:pt x="5693372" y="399590"/>
                </a:cubicBezTo>
                <a:cubicBezTo>
                  <a:pt x="5558028" y="399761"/>
                  <a:pt x="5238218" y="417230"/>
                  <a:pt x="4859776" y="399590"/>
                </a:cubicBezTo>
                <a:cubicBezTo>
                  <a:pt x="4481334" y="381950"/>
                  <a:pt x="4204939" y="414259"/>
                  <a:pt x="4026180" y="399590"/>
                </a:cubicBezTo>
                <a:cubicBezTo>
                  <a:pt x="3847421" y="384921"/>
                  <a:pt x="3712775" y="394048"/>
                  <a:pt x="3539916" y="399590"/>
                </a:cubicBezTo>
                <a:cubicBezTo>
                  <a:pt x="3367057" y="405132"/>
                  <a:pt x="3048161" y="363231"/>
                  <a:pt x="2706320" y="399590"/>
                </a:cubicBezTo>
                <a:cubicBezTo>
                  <a:pt x="2364479" y="435949"/>
                  <a:pt x="2322527" y="372794"/>
                  <a:pt x="2081123" y="399590"/>
                </a:cubicBezTo>
                <a:cubicBezTo>
                  <a:pt x="1839719" y="426386"/>
                  <a:pt x="1650227" y="400320"/>
                  <a:pt x="1316994" y="399590"/>
                </a:cubicBezTo>
                <a:cubicBezTo>
                  <a:pt x="983761" y="398860"/>
                  <a:pt x="990031" y="403753"/>
                  <a:pt x="691797" y="399590"/>
                </a:cubicBezTo>
                <a:cubicBezTo>
                  <a:pt x="393563" y="395427"/>
                  <a:pt x="288966" y="421641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70798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2841" y="9882"/>
                  <a:pt x="471501" y="-2845"/>
                  <a:pt x="761263" y="0"/>
                </a:cubicBezTo>
                <a:cubicBezTo>
                  <a:pt x="1051025" y="2845"/>
                  <a:pt x="1279737" y="30929"/>
                  <a:pt x="1594859" y="0"/>
                </a:cubicBezTo>
                <a:cubicBezTo>
                  <a:pt x="1909981" y="-30929"/>
                  <a:pt x="2081405" y="-20126"/>
                  <a:pt x="2428455" y="0"/>
                </a:cubicBezTo>
                <a:cubicBezTo>
                  <a:pt x="2775505" y="20126"/>
                  <a:pt x="2803781" y="-27062"/>
                  <a:pt x="3053652" y="0"/>
                </a:cubicBezTo>
                <a:cubicBezTo>
                  <a:pt x="3303523" y="27062"/>
                  <a:pt x="3473396" y="-6117"/>
                  <a:pt x="3817781" y="0"/>
                </a:cubicBezTo>
                <a:cubicBezTo>
                  <a:pt x="4162166" y="6117"/>
                  <a:pt x="4418204" y="1835"/>
                  <a:pt x="4651377" y="0"/>
                </a:cubicBezTo>
                <a:cubicBezTo>
                  <a:pt x="4884550" y="-1835"/>
                  <a:pt x="5057477" y="30077"/>
                  <a:pt x="5276574" y="0"/>
                </a:cubicBezTo>
                <a:cubicBezTo>
                  <a:pt x="5495671" y="-30077"/>
                  <a:pt x="5637600" y="2608"/>
                  <a:pt x="5971237" y="0"/>
                </a:cubicBezTo>
                <a:cubicBezTo>
                  <a:pt x="6304874" y="-2608"/>
                  <a:pt x="6706282" y="-1102"/>
                  <a:pt x="7013232" y="0"/>
                </a:cubicBezTo>
                <a:cubicBezTo>
                  <a:pt x="7054821" y="7500"/>
                  <a:pt x="7078714" y="34915"/>
                  <a:pt x="7079832" y="66600"/>
                </a:cubicBezTo>
                <a:cubicBezTo>
                  <a:pt x="7071736" y="122664"/>
                  <a:pt x="7088432" y="272605"/>
                  <a:pt x="7079832" y="332990"/>
                </a:cubicBezTo>
                <a:cubicBezTo>
                  <a:pt x="7076937" y="375703"/>
                  <a:pt x="7044753" y="402796"/>
                  <a:pt x="7013232" y="399590"/>
                </a:cubicBezTo>
                <a:cubicBezTo>
                  <a:pt x="6820841" y="396280"/>
                  <a:pt x="6654985" y="425073"/>
                  <a:pt x="6457501" y="399590"/>
                </a:cubicBezTo>
                <a:cubicBezTo>
                  <a:pt x="6260017" y="374107"/>
                  <a:pt x="6055826" y="421180"/>
                  <a:pt x="5901771" y="399590"/>
                </a:cubicBezTo>
                <a:cubicBezTo>
                  <a:pt x="5747716" y="378001"/>
                  <a:pt x="5422066" y="390137"/>
                  <a:pt x="5137641" y="399590"/>
                </a:cubicBezTo>
                <a:cubicBezTo>
                  <a:pt x="4853216" y="409044"/>
                  <a:pt x="4611428" y="394515"/>
                  <a:pt x="4373512" y="399590"/>
                </a:cubicBezTo>
                <a:cubicBezTo>
                  <a:pt x="4135596" y="404665"/>
                  <a:pt x="4045409" y="398604"/>
                  <a:pt x="3817781" y="399590"/>
                </a:cubicBezTo>
                <a:cubicBezTo>
                  <a:pt x="3590153" y="400576"/>
                  <a:pt x="3353035" y="366596"/>
                  <a:pt x="3053652" y="399590"/>
                </a:cubicBezTo>
                <a:cubicBezTo>
                  <a:pt x="2754269" y="432584"/>
                  <a:pt x="2668249" y="430507"/>
                  <a:pt x="2428455" y="399590"/>
                </a:cubicBezTo>
                <a:cubicBezTo>
                  <a:pt x="2188661" y="368673"/>
                  <a:pt x="2076840" y="384501"/>
                  <a:pt x="1872724" y="399590"/>
                </a:cubicBezTo>
                <a:cubicBezTo>
                  <a:pt x="1668608" y="414679"/>
                  <a:pt x="1362053" y="389469"/>
                  <a:pt x="1039128" y="399590"/>
                </a:cubicBezTo>
                <a:cubicBezTo>
                  <a:pt x="716203" y="409711"/>
                  <a:pt x="290604" y="35631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الإقتراض وسداد القروض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E07073-B1D2-8497-B4D4-B4094CB6853B}"/>
              </a:ext>
            </a:extLst>
          </p:cNvPr>
          <p:cNvSpPr/>
          <p:nvPr/>
        </p:nvSpPr>
        <p:spPr>
          <a:xfrm>
            <a:off x="2890158" y="4817453"/>
            <a:ext cx="7079832" cy="399590"/>
          </a:xfrm>
          <a:custGeom>
            <a:avLst/>
            <a:gdLst>
              <a:gd name="connsiteX0" fmla="*/ 0 w 7079832"/>
              <a:gd name="connsiteY0" fmla="*/ 66600 h 399590"/>
              <a:gd name="connsiteX1" fmla="*/ 66600 w 7079832"/>
              <a:gd name="connsiteY1" fmla="*/ 0 h 399590"/>
              <a:gd name="connsiteX2" fmla="*/ 900196 w 7079832"/>
              <a:gd name="connsiteY2" fmla="*/ 0 h 399590"/>
              <a:gd name="connsiteX3" fmla="*/ 1525393 w 7079832"/>
              <a:gd name="connsiteY3" fmla="*/ 0 h 399590"/>
              <a:gd name="connsiteX4" fmla="*/ 2011657 w 7079832"/>
              <a:gd name="connsiteY4" fmla="*/ 0 h 399590"/>
              <a:gd name="connsiteX5" fmla="*/ 2845253 w 7079832"/>
              <a:gd name="connsiteY5" fmla="*/ 0 h 399590"/>
              <a:gd name="connsiteX6" fmla="*/ 3331517 w 7079832"/>
              <a:gd name="connsiteY6" fmla="*/ 0 h 399590"/>
              <a:gd name="connsiteX7" fmla="*/ 4095647 w 7079832"/>
              <a:gd name="connsiteY7" fmla="*/ 0 h 399590"/>
              <a:gd name="connsiteX8" fmla="*/ 4720843 w 7079832"/>
              <a:gd name="connsiteY8" fmla="*/ 0 h 399590"/>
              <a:gd name="connsiteX9" fmla="*/ 5554439 w 7079832"/>
              <a:gd name="connsiteY9" fmla="*/ 0 h 399590"/>
              <a:gd name="connsiteX10" fmla="*/ 6388035 w 7079832"/>
              <a:gd name="connsiteY10" fmla="*/ 0 h 399590"/>
              <a:gd name="connsiteX11" fmla="*/ 7013232 w 7079832"/>
              <a:gd name="connsiteY11" fmla="*/ 0 h 399590"/>
              <a:gd name="connsiteX12" fmla="*/ 7079832 w 7079832"/>
              <a:gd name="connsiteY12" fmla="*/ 66600 h 399590"/>
              <a:gd name="connsiteX13" fmla="*/ 7079832 w 7079832"/>
              <a:gd name="connsiteY13" fmla="*/ 332990 h 399590"/>
              <a:gd name="connsiteX14" fmla="*/ 7013232 w 7079832"/>
              <a:gd name="connsiteY14" fmla="*/ 399590 h 399590"/>
              <a:gd name="connsiteX15" fmla="*/ 6318569 w 7079832"/>
              <a:gd name="connsiteY15" fmla="*/ 399590 h 399590"/>
              <a:gd name="connsiteX16" fmla="*/ 5693372 w 7079832"/>
              <a:gd name="connsiteY16" fmla="*/ 399590 h 399590"/>
              <a:gd name="connsiteX17" fmla="*/ 4859776 w 7079832"/>
              <a:gd name="connsiteY17" fmla="*/ 399590 h 399590"/>
              <a:gd name="connsiteX18" fmla="*/ 4026180 w 7079832"/>
              <a:gd name="connsiteY18" fmla="*/ 399590 h 399590"/>
              <a:gd name="connsiteX19" fmla="*/ 3539916 w 7079832"/>
              <a:gd name="connsiteY19" fmla="*/ 399590 h 399590"/>
              <a:gd name="connsiteX20" fmla="*/ 2706320 w 7079832"/>
              <a:gd name="connsiteY20" fmla="*/ 399590 h 399590"/>
              <a:gd name="connsiteX21" fmla="*/ 2081123 w 7079832"/>
              <a:gd name="connsiteY21" fmla="*/ 399590 h 399590"/>
              <a:gd name="connsiteX22" fmla="*/ 1316994 w 7079832"/>
              <a:gd name="connsiteY22" fmla="*/ 399590 h 399590"/>
              <a:gd name="connsiteX23" fmla="*/ 691797 w 7079832"/>
              <a:gd name="connsiteY23" fmla="*/ 399590 h 399590"/>
              <a:gd name="connsiteX24" fmla="*/ 66600 w 7079832"/>
              <a:gd name="connsiteY24" fmla="*/ 399590 h 399590"/>
              <a:gd name="connsiteX25" fmla="*/ 0 w 7079832"/>
              <a:gd name="connsiteY25" fmla="*/ 332990 h 399590"/>
              <a:gd name="connsiteX26" fmla="*/ 0 w 7079832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9832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245450" y="-16518"/>
                  <a:pt x="696490" y="3918"/>
                  <a:pt x="900196" y="0"/>
                </a:cubicBezTo>
                <a:cubicBezTo>
                  <a:pt x="1103902" y="-3918"/>
                  <a:pt x="1252842" y="-26628"/>
                  <a:pt x="1525393" y="0"/>
                </a:cubicBezTo>
                <a:cubicBezTo>
                  <a:pt x="1797944" y="26628"/>
                  <a:pt x="1875224" y="2839"/>
                  <a:pt x="2011657" y="0"/>
                </a:cubicBezTo>
                <a:cubicBezTo>
                  <a:pt x="2148090" y="-2839"/>
                  <a:pt x="2643670" y="-3036"/>
                  <a:pt x="2845253" y="0"/>
                </a:cubicBezTo>
                <a:cubicBezTo>
                  <a:pt x="3046836" y="3036"/>
                  <a:pt x="3132388" y="7383"/>
                  <a:pt x="3331517" y="0"/>
                </a:cubicBezTo>
                <a:cubicBezTo>
                  <a:pt x="3530646" y="-7383"/>
                  <a:pt x="3768987" y="-36586"/>
                  <a:pt x="4095647" y="0"/>
                </a:cubicBezTo>
                <a:cubicBezTo>
                  <a:pt x="4422307" y="36586"/>
                  <a:pt x="4576572" y="3790"/>
                  <a:pt x="4720843" y="0"/>
                </a:cubicBezTo>
                <a:cubicBezTo>
                  <a:pt x="4865114" y="-3790"/>
                  <a:pt x="5217073" y="-10083"/>
                  <a:pt x="5554439" y="0"/>
                </a:cubicBezTo>
                <a:cubicBezTo>
                  <a:pt x="5891805" y="10083"/>
                  <a:pt x="6073720" y="18973"/>
                  <a:pt x="6388035" y="0"/>
                </a:cubicBezTo>
                <a:cubicBezTo>
                  <a:pt x="6702350" y="-18973"/>
                  <a:pt x="6718663" y="15425"/>
                  <a:pt x="7013232" y="0"/>
                </a:cubicBezTo>
                <a:cubicBezTo>
                  <a:pt x="7046241" y="1504"/>
                  <a:pt x="7084598" y="33434"/>
                  <a:pt x="7079832" y="66600"/>
                </a:cubicBezTo>
                <a:cubicBezTo>
                  <a:pt x="7071782" y="135436"/>
                  <a:pt x="7082539" y="238994"/>
                  <a:pt x="7079832" y="332990"/>
                </a:cubicBezTo>
                <a:cubicBezTo>
                  <a:pt x="7075895" y="364584"/>
                  <a:pt x="7051254" y="402536"/>
                  <a:pt x="7013232" y="399590"/>
                </a:cubicBezTo>
                <a:cubicBezTo>
                  <a:pt x="6866655" y="369548"/>
                  <a:pt x="6569692" y="419907"/>
                  <a:pt x="6318569" y="399590"/>
                </a:cubicBezTo>
                <a:cubicBezTo>
                  <a:pt x="6067446" y="379273"/>
                  <a:pt x="5828716" y="399419"/>
                  <a:pt x="5693372" y="399590"/>
                </a:cubicBezTo>
                <a:cubicBezTo>
                  <a:pt x="5558028" y="399761"/>
                  <a:pt x="5238218" y="417230"/>
                  <a:pt x="4859776" y="399590"/>
                </a:cubicBezTo>
                <a:cubicBezTo>
                  <a:pt x="4481334" y="381950"/>
                  <a:pt x="4204939" y="414259"/>
                  <a:pt x="4026180" y="399590"/>
                </a:cubicBezTo>
                <a:cubicBezTo>
                  <a:pt x="3847421" y="384921"/>
                  <a:pt x="3712775" y="394048"/>
                  <a:pt x="3539916" y="399590"/>
                </a:cubicBezTo>
                <a:cubicBezTo>
                  <a:pt x="3367057" y="405132"/>
                  <a:pt x="3048161" y="363231"/>
                  <a:pt x="2706320" y="399590"/>
                </a:cubicBezTo>
                <a:cubicBezTo>
                  <a:pt x="2364479" y="435949"/>
                  <a:pt x="2322527" y="372794"/>
                  <a:pt x="2081123" y="399590"/>
                </a:cubicBezTo>
                <a:cubicBezTo>
                  <a:pt x="1839719" y="426386"/>
                  <a:pt x="1650227" y="400320"/>
                  <a:pt x="1316994" y="399590"/>
                </a:cubicBezTo>
                <a:cubicBezTo>
                  <a:pt x="983761" y="398860"/>
                  <a:pt x="990031" y="403753"/>
                  <a:pt x="691797" y="399590"/>
                </a:cubicBezTo>
                <a:cubicBezTo>
                  <a:pt x="393563" y="395427"/>
                  <a:pt x="288966" y="421641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70798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2841" y="9882"/>
                  <a:pt x="471501" y="-2845"/>
                  <a:pt x="761263" y="0"/>
                </a:cubicBezTo>
                <a:cubicBezTo>
                  <a:pt x="1051025" y="2845"/>
                  <a:pt x="1279737" y="30929"/>
                  <a:pt x="1594859" y="0"/>
                </a:cubicBezTo>
                <a:cubicBezTo>
                  <a:pt x="1909981" y="-30929"/>
                  <a:pt x="2081405" y="-20126"/>
                  <a:pt x="2428455" y="0"/>
                </a:cubicBezTo>
                <a:cubicBezTo>
                  <a:pt x="2775505" y="20126"/>
                  <a:pt x="2803781" y="-27062"/>
                  <a:pt x="3053652" y="0"/>
                </a:cubicBezTo>
                <a:cubicBezTo>
                  <a:pt x="3303523" y="27062"/>
                  <a:pt x="3473396" y="-6117"/>
                  <a:pt x="3817781" y="0"/>
                </a:cubicBezTo>
                <a:cubicBezTo>
                  <a:pt x="4162166" y="6117"/>
                  <a:pt x="4418204" y="1835"/>
                  <a:pt x="4651377" y="0"/>
                </a:cubicBezTo>
                <a:cubicBezTo>
                  <a:pt x="4884550" y="-1835"/>
                  <a:pt x="5057477" y="30077"/>
                  <a:pt x="5276574" y="0"/>
                </a:cubicBezTo>
                <a:cubicBezTo>
                  <a:pt x="5495671" y="-30077"/>
                  <a:pt x="5637600" y="2608"/>
                  <a:pt x="5971237" y="0"/>
                </a:cubicBezTo>
                <a:cubicBezTo>
                  <a:pt x="6304874" y="-2608"/>
                  <a:pt x="6706282" y="-1102"/>
                  <a:pt x="7013232" y="0"/>
                </a:cubicBezTo>
                <a:cubicBezTo>
                  <a:pt x="7054821" y="7500"/>
                  <a:pt x="7078714" y="34915"/>
                  <a:pt x="7079832" y="66600"/>
                </a:cubicBezTo>
                <a:cubicBezTo>
                  <a:pt x="7071736" y="122664"/>
                  <a:pt x="7088432" y="272605"/>
                  <a:pt x="7079832" y="332990"/>
                </a:cubicBezTo>
                <a:cubicBezTo>
                  <a:pt x="7076937" y="375703"/>
                  <a:pt x="7044753" y="402796"/>
                  <a:pt x="7013232" y="399590"/>
                </a:cubicBezTo>
                <a:cubicBezTo>
                  <a:pt x="6820841" y="396280"/>
                  <a:pt x="6654985" y="425073"/>
                  <a:pt x="6457501" y="399590"/>
                </a:cubicBezTo>
                <a:cubicBezTo>
                  <a:pt x="6260017" y="374107"/>
                  <a:pt x="6055826" y="421180"/>
                  <a:pt x="5901771" y="399590"/>
                </a:cubicBezTo>
                <a:cubicBezTo>
                  <a:pt x="5747716" y="378001"/>
                  <a:pt x="5422066" y="390137"/>
                  <a:pt x="5137641" y="399590"/>
                </a:cubicBezTo>
                <a:cubicBezTo>
                  <a:pt x="4853216" y="409044"/>
                  <a:pt x="4611428" y="394515"/>
                  <a:pt x="4373512" y="399590"/>
                </a:cubicBezTo>
                <a:cubicBezTo>
                  <a:pt x="4135596" y="404665"/>
                  <a:pt x="4045409" y="398604"/>
                  <a:pt x="3817781" y="399590"/>
                </a:cubicBezTo>
                <a:cubicBezTo>
                  <a:pt x="3590153" y="400576"/>
                  <a:pt x="3353035" y="366596"/>
                  <a:pt x="3053652" y="399590"/>
                </a:cubicBezTo>
                <a:cubicBezTo>
                  <a:pt x="2754269" y="432584"/>
                  <a:pt x="2668249" y="430507"/>
                  <a:pt x="2428455" y="399590"/>
                </a:cubicBezTo>
                <a:cubicBezTo>
                  <a:pt x="2188661" y="368673"/>
                  <a:pt x="2076840" y="384501"/>
                  <a:pt x="1872724" y="399590"/>
                </a:cubicBezTo>
                <a:cubicBezTo>
                  <a:pt x="1668608" y="414679"/>
                  <a:pt x="1362053" y="389469"/>
                  <a:pt x="1039128" y="399590"/>
                </a:cubicBezTo>
                <a:cubicBezTo>
                  <a:pt x="716203" y="409711"/>
                  <a:pt x="290604" y="35631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النقد المستلم من مساهمات الملاك ( أصحاب الشركة)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ED6A5C3-E923-9AFC-2D44-F282061FE451}"/>
              </a:ext>
            </a:extLst>
          </p:cNvPr>
          <p:cNvSpPr/>
          <p:nvPr/>
        </p:nvSpPr>
        <p:spPr>
          <a:xfrm>
            <a:off x="2890158" y="5424428"/>
            <a:ext cx="7079832" cy="399590"/>
          </a:xfrm>
          <a:custGeom>
            <a:avLst/>
            <a:gdLst>
              <a:gd name="connsiteX0" fmla="*/ 0 w 7079832"/>
              <a:gd name="connsiteY0" fmla="*/ 66600 h 399590"/>
              <a:gd name="connsiteX1" fmla="*/ 66600 w 7079832"/>
              <a:gd name="connsiteY1" fmla="*/ 0 h 399590"/>
              <a:gd name="connsiteX2" fmla="*/ 900196 w 7079832"/>
              <a:gd name="connsiteY2" fmla="*/ 0 h 399590"/>
              <a:gd name="connsiteX3" fmla="*/ 1525393 w 7079832"/>
              <a:gd name="connsiteY3" fmla="*/ 0 h 399590"/>
              <a:gd name="connsiteX4" fmla="*/ 2011657 w 7079832"/>
              <a:gd name="connsiteY4" fmla="*/ 0 h 399590"/>
              <a:gd name="connsiteX5" fmla="*/ 2845253 w 7079832"/>
              <a:gd name="connsiteY5" fmla="*/ 0 h 399590"/>
              <a:gd name="connsiteX6" fmla="*/ 3331517 w 7079832"/>
              <a:gd name="connsiteY6" fmla="*/ 0 h 399590"/>
              <a:gd name="connsiteX7" fmla="*/ 4095647 w 7079832"/>
              <a:gd name="connsiteY7" fmla="*/ 0 h 399590"/>
              <a:gd name="connsiteX8" fmla="*/ 4720843 w 7079832"/>
              <a:gd name="connsiteY8" fmla="*/ 0 h 399590"/>
              <a:gd name="connsiteX9" fmla="*/ 5554439 w 7079832"/>
              <a:gd name="connsiteY9" fmla="*/ 0 h 399590"/>
              <a:gd name="connsiteX10" fmla="*/ 6388035 w 7079832"/>
              <a:gd name="connsiteY10" fmla="*/ 0 h 399590"/>
              <a:gd name="connsiteX11" fmla="*/ 7013232 w 7079832"/>
              <a:gd name="connsiteY11" fmla="*/ 0 h 399590"/>
              <a:gd name="connsiteX12" fmla="*/ 7079832 w 7079832"/>
              <a:gd name="connsiteY12" fmla="*/ 66600 h 399590"/>
              <a:gd name="connsiteX13" fmla="*/ 7079832 w 7079832"/>
              <a:gd name="connsiteY13" fmla="*/ 332990 h 399590"/>
              <a:gd name="connsiteX14" fmla="*/ 7013232 w 7079832"/>
              <a:gd name="connsiteY14" fmla="*/ 399590 h 399590"/>
              <a:gd name="connsiteX15" fmla="*/ 6318569 w 7079832"/>
              <a:gd name="connsiteY15" fmla="*/ 399590 h 399590"/>
              <a:gd name="connsiteX16" fmla="*/ 5693372 w 7079832"/>
              <a:gd name="connsiteY16" fmla="*/ 399590 h 399590"/>
              <a:gd name="connsiteX17" fmla="*/ 4859776 w 7079832"/>
              <a:gd name="connsiteY17" fmla="*/ 399590 h 399590"/>
              <a:gd name="connsiteX18" fmla="*/ 4026180 w 7079832"/>
              <a:gd name="connsiteY18" fmla="*/ 399590 h 399590"/>
              <a:gd name="connsiteX19" fmla="*/ 3539916 w 7079832"/>
              <a:gd name="connsiteY19" fmla="*/ 399590 h 399590"/>
              <a:gd name="connsiteX20" fmla="*/ 2706320 w 7079832"/>
              <a:gd name="connsiteY20" fmla="*/ 399590 h 399590"/>
              <a:gd name="connsiteX21" fmla="*/ 2081123 w 7079832"/>
              <a:gd name="connsiteY21" fmla="*/ 399590 h 399590"/>
              <a:gd name="connsiteX22" fmla="*/ 1316994 w 7079832"/>
              <a:gd name="connsiteY22" fmla="*/ 399590 h 399590"/>
              <a:gd name="connsiteX23" fmla="*/ 691797 w 7079832"/>
              <a:gd name="connsiteY23" fmla="*/ 399590 h 399590"/>
              <a:gd name="connsiteX24" fmla="*/ 66600 w 7079832"/>
              <a:gd name="connsiteY24" fmla="*/ 399590 h 399590"/>
              <a:gd name="connsiteX25" fmla="*/ 0 w 7079832"/>
              <a:gd name="connsiteY25" fmla="*/ 332990 h 399590"/>
              <a:gd name="connsiteX26" fmla="*/ 0 w 7079832"/>
              <a:gd name="connsiteY2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079832" h="399590" fill="none" extrusionOk="0">
                <a:moveTo>
                  <a:pt x="0" y="66600"/>
                </a:moveTo>
                <a:cubicBezTo>
                  <a:pt x="-789" y="26780"/>
                  <a:pt x="27731" y="-2064"/>
                  <a:pt x="66600" y="0"/>
                </a:cubicBezTo>
                <a:cubicBezTo>
                  <a:pt x="245450" y="-16518"/>
                  <a:pt x="696490" y="3918"/>
                  <a:pt x="900196" y="0"/>
                </a:cubicBezTo>
                <a:cubicBezTo>
                  <a:pt x="1103902" y="-3918"/>
                  <a:pt x="1252842" y="-26628"/>
                  <a:pt x="1525393" y="0"/>
                </a:cubicBezTo>
                <a:cubicBezTo>
                  <a:pt x="1797944" y="26628"/>
                  <a:pt x="1875224" y="2839"/>
                  <a:pt x="2011657" y="0"/>
                </a:cubicBezTo>
                <a:cubicBezTo>
                  <a:pt x="2148090" y="-2839"/>
                  <a:pt x="2643670" y="-3036"/>
                  <a:pt x="2845253" y="0"/>
                </a:cubicBezTo>
                <a:cubicBezTo>
                  <a:pt x="3046836" y="3036"/>
                  <a:pt x="3132388" y="7383"/>
                  <a:pt x="3331517" y="0"/>
                </a:cubicBezTo>
                <a:cubicBezTo>
                  <a:pt x="3530646" y="-7383"/>
                  <a:pt x="3768987" y="-36586"/>
                  <a:pt x="4095647" y="0"/>
                </a:cubicBezTo>
                <a:cubicBezTo>
                  <a:pt x="4422307" y="36586"/>
                  <a:pt x="4576572" y="3790"/>
                  <a:pt x="4720843" y="0"/>
                </a:cubicBezTo>
                <a:cubicBezTo>
                  <a:pt x="4865114" y="-3790"/>
                  <a:pt x="5217073" y="-10083"/>
                  <a:pt x="5554439" y="0"/>
                </a:cubicBezTo>
                <a:cubicBezTo>
                  <a:pt x="5891805" y="10083"/>
                  <a:pt x="6073720" y="18973"/>
                  <a:pt x="6388035" y="0"/>
                </a:cubicBezTo>
                <a:cubicBezTo>
                  <a:pt x="6702350" y="-18973"/>
                  <a:pt x="6718663" y="15425"/>
                  <a:pt x="7013232" y="0"/>
                </a:cubicBezTo>
                <a:cubicBezTo>
                  <a:pt x="7046241" y="1504"/>
                  <a:pt x="7084598" y="33434"/>
                  <a:pt x="7079832" y="66600"/>
                </a:cubicBezTo>
                <a:cubicBezTo>
                  <a:pt x="7071782" y="135436"/>
                  <a:pt x="7082539" y="238994"/>
                  <a:pt x="7079832" y="332990"/>
                </a:cubicBezTo>
                <a:cubicBezTo>
                  <a:pt x="7075895" y="364584"/>
                  <a:pt x="7051254" y="402536"/>
                  <a:pt x="7013232" y="399590"/>
                </a:cubicBezTo>
                <a:cubicBezTo>
                  <a:pt x="6866655" y="369548"/>
                  <a:pt x="6569692" y="419907"/>
                  <a:pt x="6318569" y="399590"/>
                </a:cubicBezTo>
                <a:cubicBezTo>
                  <a:pt x="6067446" y="379273"/>
                  <a:pt x="5828716" y="399419"/>
                  <a:pt x="5693372" y="399590"/>
                </a:cubicBezTo>
                <a:cubicBezTo>
                  <a:pt x="5558028" y="399761"/>
                  <a:pt x="5238218" y="417230"/>
                  <a:pt x="4859776" y="399590"/>
                </a:cubicBezTo>
                <a:cubicBezTo>
                  <a:pt x="4481334" y="381950"/>
                  <a:pt x="4204939" y="414259"/>
                  <a:pt x="4026180" y="399590"/>
                </a:cubicBezTo>
                <a:cubicBezTo>
                  <a:pt x="3847421" y="384921"/>
                  <a:pt x="3712775" y="394048"/>
                  <a:pt x="3539916" y="399590"/>
                </a:cubicBezTo>
                <a:cubicBezTo>
                  <a:pt x="3367057" y="405132"/>
                  <a:pt x="3048161" y="363231"/>
                  <a:pt x="2706320" y="399590"/>
                </a:cubicBezTo>
                <a:cubicBezTo>
                  <a:pt x="2364479" y="435949"/>
                  <a:pt x="2322527" y="372794"/>
                  <a:pt x="2081123" y="399590"/>
                </a:cubicBezTo>
                <a:cubicBezTo>
                  <a:pt x="1839719" y="426386"/>
                  <a:pt x="1650227" y="400320"/>
                  <a:pt x="1316994" y="399590"/>
                </a:cubicBezTo>
                <a:cubicBezTo>
                  <a:pt x="983761" y="398860"/>
                  <a:pt x="990031" y="403753"/>
                  <a:pt x="691797" y="399590"/>
                </a:cubicBezTo>
                <a:cubicBezTo>
                  <a:pt x="393563" y="395427"/>
                  <a:pt x="288966" y="421641"/>
                  <a:pt x="66600" y="399590"/>
                </a:cubicBezTo>
                <a:cubicBezTo>
                  <a:pt x="21311" y="402263"/>
                  <a:pt x="2173" y="368071"/>
                  <a:pt x="0" y="332990"/>
                </a:cubicBezTo>
                <a:cubicBezTo>
                  <a:pt x="-5266" y="251773"/>
                  <a:pt x="3022" y="153796"/>
                  <a:pt x="0" y="66600"/>
                </a:cubicBezTo>
                <a:close/>
              </a:path>
              <a:path w="7079832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62841" y="9882"/>
                  <a:pt x="471501" y="-2845"/>
                  <a:pt x="761263" y="0"/>
                </a:cubicBezTo>
                <a:cubicBezTo>
                  <a:pt x="1051025" y="2845"/>
                  <a:pt x="1279737" y="30929"/>
                  <a:pt x="1594859" y="0"/>
                </a:cubicBezTo>
                <a:cubicBezTo>
                  <a:pt x="1909981" y="-30929"/>
                  <a:pt x="2081405" y="-20126"/>
                  <a:pt x="2428455" y="0"/>
                </a:cubicBezTo>
                <a:cubicBezTo>
                  <a:pt x="2775505" y="20126"/>
                  <a:pt x="2803781" y="-27062"/>
                  <a:pt x="3053652" y="0"/>
                </a:cubicBezTo>
                <a:cubicBezTo>
                  <a:pt x="3303523" y="27062"/>
                  <a:pt x="3473396" y="-6117"/>
                  <a:pt x="3817781" y="0"/>
                </a:cubicBezTo>
                <a:cubicBezTo>
                  <a:pt x="4162166" y="6117"/>
                  <a:pt x="4418204" y="1835"/>
                  <a:pt x="4651377" y="0"/>
                </a:cubicBezTo>
                <a:cubicBezTo>
                  <a:pt x="4884550" y="-1835"/>
                  <a:pt x="5057477" y="30077"/>
                  <a:pt x="5276574" y="0"/>
                </a:cubicBezTo>
                <a:cubicBezTo>
                  <a:pt x="5495671" y="-30077"/>
                  <a:pt x="5637600" y="2608"/>
                  <a:pt x="5971237" y="0"/>
                </a:cubicBezTo>
                <a:cubicBezTo>
                  <a:pt x="6304874" y="-2608"/>
                  <a:pt x="6706282" y="-1102"/>
                  <a:pt x="7013232" y="0"/>
                </a:cubicBezTo>
                <a:cubicBezTo>
                  <a:pt x="7054821" y="7500"/>
                  <a:pt x="7078714" y="34915"/>
                  <a:pt x="7079832" y="66600"/>
                </a:cubicBezTo>
                <a:cubicBezTo>
                  <a:pt x="7071736" y="122664"/>
                  <a:pt x="7088432" y="272605"/>
                  <a:pt x="7079832" y="332990"/>
                </a:cubicBezTo>
                <a:cubicBezTo>
                  <a:pt x="7076937" y="375703"/>
                  <a:pt x="7044753" y="402796"/>
                  <a:pt x="7013232" y="399590"/>
                </a:cubicBezTo>
                <a:cubicBezTo>
                  <a:pt x="6820841" y="396280"/>
                  <a:pt x="6654985" y="425073"/>
                  <a:pt x="6457501" y="399590"/>
                </a:cubicBezTo>
                <a:cubicBezTo>
                  <a:pt x="6260017" y="374107"/>
                  <a:pt x="6055826" y="421180"/>
                  <a:pt x="5901771" y="399590"/>
                </a:cubicBezTo>
                <a:cubicBezTo>
                  <a:pt x="5747716" y="378001"/>
                  <a:pt x="5422066" y="390137"/>
                  <a:pt x="5137641" y="399590"/>
                </a:cubicBezTo>
                <a:cubicBezTo>
                  <a:pt x="4853216" y="409044"/>
                  <a:pt x="4611428" y="394515"/>
                  <a:pt x="4373512" y="399590"/>
                </a:cubicBezTo>
                <a:cubicBezTo>
                  <a:pt x="4135596" y="404665"/>
                  <a:pt x="4045409" y="398604"/>
                  <a:pt x="3817781" y="399590"/>
                </a:cubicBezTo>
                <a:cubicBezTo>
                  <a:pt x="3590153" y="400576"/>
                  <a:pt x="3353035" y="366596"/>
                  <a:pt x="3053652" y="399590"/>
                </a:cubicBezTo>
                <a:cubicBezTo>
                  <a:pt x="2754269" y="432584"/>
                  <a:pt x="2668249" y="430507"/>
                  <a:pt x="2428455" y="399590"/>
                </a:cubicBezTo>
                <a:cubicBezTo>
                  <a:pt x="2188661" y="368673"/>
                  <a:pt x="2076840" y="384501"/>
                  <a:pt x="1872724" y="399590"/>
                </a:cubicBezTo>
                <a:cubicBezTo>
                  <a:pt x="1668608" y="414679"/>
                  <a:pt x="1362053" y="389469"/>
                  <a:pt x="1039128" y="399590"/>
                </a:cubicBezTo>
                <a:cubicBezTo>
                  <a:pt x="716203" y="409711"/>
                  <a:pt x="290604" y="356314"/>
                  <a:pt x="66600" y="399590"/>
                </a:cubicBezTo>
                <a:cubicBezTo>
                  <a:pt x="32947" y="398188"/>
                  <a:pt x="522" y="368647"/>
                  <a:pt x="0" y="332990"/>
                </a:cubicBezTo>
                <a:cubicBezTo>
                  <a:pt x="-7769" y="209584"/>
                  <a:pt x="-12806" y="138606"/>
                  <a:pt x="0" y="6660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توزيعات الأرباح المدفوعة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808B5-EC5B-B41A-6A60-DCCDAC36FFB7}"/>
              </a:ext>
            </a:extLst>
          </p:cNvPr>
          <p:cNvSpPr txBox="1"/>
          <p:nvPr/>
        </p:nvSpPr>
        <p:spPr>
          <a:xfrm>
            <a:off x="9005582" y="71306"/>
            <a:ext cx="237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قائمة التدفقات النقدية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75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6224" y="6116769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93C468-F09A-B4B7-D4DC-D3C5E830C159}"/>
              </a:ext>
            </a:extLst>
          </p:cNvPr>
          <p:cNvSpPr/>
          <p:nvPr/>
        </p:nvSpPr>
        <p:spPr>
          <a:xfrm>
            <a:off x="8441308" y="795686"/>
            <a:ext cx="1309653" cy="399590"/>
          </a:xfrm>
          <a:prstGeom prst="roundRect">
            <a:avLst/>
          </a:prstGeom>
          <a:solidFill>
            <a:srgbClr val="00B050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2294388"/>
                      <a:gd name="connsiteY0" fmla="*/ 66600 h 399590"/>
                      <a:gd name="connsiteX1" fmla="*/ 66600 w 2294388"/>
                      <a:gd name="connsiteY1" fmla="*/ 0 h 399590"/>
                      <a:gd name="connsiteX2" fmla="*/ 628509 w 2294388"/>
                      <a:gd name="connsiteY2" fmla="*/ 0 h 399590"/>
                      <a:gd name="connsiteX3" fmla="*/ 1125582 w 2294388"/>
                      <a:gd name="connsiteY3" fmla="*/ 0 h 399590"/>
                      <a:gd name="connsiteX4" fmla="*/ 1687491 w 2294388"/>
                      <a:gd name="connsiteY4" fmla="*/ 0 h 399590"/>
                      <a:gd name="connsiteX5" fmla="*/ 2227788 w 2294388"/>
                      <a:gd name="connsiteY5" fmla="*/ 0 h 399590"/>
                      <a:gd name="connsiteX6" fmla="*/ 2294388 w 2294388"/>
                      <a:gd name="connsiteY6" fmla="*/ 66600 h 399590"/>
                      <a:gd name="connsiteX7" fmla="*/ 2294388 w 2294388"/>
                      <a:gd name="connsiteY7" fmla="*/ 332990 h 399590"/>
                      <a:gd name="connsiteX8" fmla="*/ 2227788 w 2294388"/>
                      <a:gd name="connsiteY8" fmla="*/ 399590 h 399590"/>
                      <a:gd name="connsiteX9" fmla="*/ 1730715 w 2294388"/>
                      <a:gd name="connsiteY9" fmla="*/ 399590 h 399590"/>
                      <a:gd name="connsiteX10" fmla="*/ 1168806 w 2294388"/>
                      <a:gd name="connsiteY10" fmla="*/ 399590 h 399590"/>
                      <a:gd name="connsiteX11" fmla="*/ 671733 w 2294388"/>
                      <a:gd name="connsiteY11" fmla="*/ 399590 h 399590"/>
                      <a:gd name="connsiteX12" fmla="*/ 66600 w 2294388"/>
                      <a:gd name="connsiteY12" fmla="*/ 399590 h 399590"/>
                      <a:gd name="connsiteX13" fmla="*/ 0 w 2294388"/>
                      <a:gd name="connsiteY13" fmla="*/ 332990 h 399590"/>
                      <a:gd name="connsiteX14" fmla="*/ 0 w 2294388"/>
                      <a:gd name="connsiteY14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94388" h="399590" fill="none" extrusionOk="0">
                        <a:moveTo>
                          <a:pt x="0" y="66600"/>
                        </a:moveTo>
                        <a:cubicBezTo>
                          <a:pt x="-1319" y="26026"/>
                          <a:pt x="27749" y="2710"/>
                          <a:pt x="66600" y="0"/>
                        </a:cubicBezTo>
                        <a:cubicBezTo>
                          <a:pt x="303487" y="9835"/>
                          <a:pt x="480803" y="26308"/>
                          <a:pt x="628509" y="0"/>
                        </a:cubicBezTo>
                        <a:cubicBezTo>
                          <a:pt x="776215" y="-26308"/>
                          <a:pt x="895962" y="132"/>
                          <a:pt x="1125582" y="0"/>
                        </a:cubicBezTo>
                        <a:cubicBezTo>
                          <a:pt x="1355202" y="-132"/>
                          <a:pt x="1513041" y="-1813"/>
                          <a:pt x="1687491" y="0"/>
                        </a:cubicBezTo>
                        <a:cubicBezTo>
                          <a:pt x="1861941" y="1813"/>
                          <a:pt x="2001575" y="-4976"/>
                          <a:pt x="2227788" y="0"/>
                        </a:cubicBezTo>
                        <a:cubicBezTo>
                          <a:pt x="2270549" y="2945"/>
                          <a:pt x="2294684" y="34586"/>
                          <a:pt x="2294388" y="66600"/>
                        </a:cubicBezTo>
                        <a:cubicBezTo>
                          <a:pt x="2293979" y="145208"/>
                          <a:pt x="2287788" y="278051"/>
                          <a:pt x="2294388" y="332990"/>
                        </a:cubicBezTo>
                        <a:cubicBezTo>
                          <a:pt x="2297517" y="368370"/>
                          <a:pt x="2265092" y="398465"/>
                          <a:pt x="2227788" y="399590"/>
                        </a:cubicBezTo>
                        <a:cubicBezTo>
                          <a:pt x="2089388" y="380152"/>
                          <a:pt x="1838460" y="384490"/>
                          <a:pt x="1730715" y="399590"/>
                        </a:cubicBezTo>
                        <a:cubicBezTo>
                          <a:pt x="1622970" y="414690"/>
                          <a:pt x="1305671" y="375381"/>
                          <a:pt x="1168806" y="399590"/>
                        </a:cubicBezTo>
                        <a:cubicBezTo>
                          <a:pt x="1031941" y="423799"/>
                          <a:pt x="872891" y="388024"/>
                          <a:pt x="671733" y="399590"/>
                        </a:cubicBezTo>
                        <a:cubicBezTo>
                          <a:pt x="470575" y="411156"/>
                          <a:pt x="363969" y="417105"/>
                          <a:pt x="66600" y="399590"/>
                        </a:cubicBezTo>
                        <a:cubicBezTo>
                          <a:pt x="31039" y="399089"/>
                          <a:pt x="2323" y="371840"/>
                          <a:pt x="0" y="332990"/>
                        </a:cubicBezTo>
                        <a:cubicBezTo>
                          <a:pt x="10228" y="258184"/>
                          <a:pt x="918" y="197869"/>
                          <a:pt x="0" y="66600"/>
                        </a:cubicBezTo>
                        <a:close/>
                      </a:path>
                      <a:path w="2294388" h="399590" stroke="0" extrusionOk="0">
                        <a:moveTo>
                          <a:pt x="0" y="66600"/>
                        </a:moveTo>
                        <a:cubicBezTo>
                          <a:pt x="1920" y="27060"/>
                          <a:pt x="29344" y="3533"/>
                          <a:pt x="66600" y="0"/>
                        </a:cubicBezTo>
                        <a:cubicBezTo>
                          <a:pt x="297204" y="20794"/>
                          <a:pt x="371107" y="-5528"/>
                          <a:pt x="606897" y="0"/>
                        </a:cubicBezTo>
                        <a:cubicBezTo>
                          <a:pt x="842687" y="5528"/>
                          <a:pt x="916239" y="-10907"/>
                          <a:pt x="1190418" y="0"/>
                        </a:cubicBezTo>
                        <a:cubicBezTo>
                          <a:pt x="1464597" y="10907"/>
                          <a:pt x="1794792" y="-51760"/>
                          <a:pt x="2227788" y="0"/>
                        </a:cubicBezTo>
                        <a:cubicBezTo>
                          <a:pt x="2262026" y="3418"/>
                          <a:pt x="2294142" y="25716"/>
                          <a:pt x="2294388" y="66600"/>
                        </a:cubicBezTo>
                        <a:cubicBezTo>
                          <a:pt x="2295006" y="163177"/>
                          <a:pt x="2300339" y="233743"/>
                          <a:pt x="2294388" y="332990"/>
                        </a:cubicBezTo>
                        <a:cubicBezTo>
                          <a:pt x="2288231" y="368193"/>
                          <a:pt x="2263752" y="398983"/>
                          <a:pt x="2227788" y="399590"/>
                        </a:cubicBezTo>
                        <a:cubicBezTo>
                          <a:pt x="2038625" y="414946"/>
                          <a:pt x="1916450" y="426297"/>
                          <a:pt x="1665879" y="399590"/>
                        </a:cubicBezTo>
                        <a:cubicBezTo>
                          <a:pt x="1415308" y="372883"/>
                          <a:pt x="1301235" y="380537"/>
                          <a:pt x="1103970" y="399590"/>
                        </a:cubicBezTo>
                        <a:cubicBezTo>
                          <a:pt x="906705" y="418643"/>
                          <a:pt x="731405" y="400290"/>
                          <a:pt x="628509" y="399590"/>
                        </a:cubicBezTo>
                        <a:cubicBezTo>
                          <a:pt x="525613" y="398890"/>
                          <a:pt x="199721" y="388805"/>
                          <a:pt x="66600" y="399590"/>
                        </a:cubicBezTo>
                        <a:cubicBezTo>
                          <a:pt x="26923" y="405521"/>
                          <a:pt x="-5261" y="372978"/>
                          <a:pt x="0" y="332990"/>
                        </a:cubicBezTo>
                        <a:cubicBezTo>
                          <a:pt x="-1831" y="233614"/>
                          <a:pt x="3852" y="193697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الأصول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B01A14-4836-496B-6A4B-97AAE9C14903}"/>
              </a:ext>
            </a:extLst>
          </p:cNvPr>
          <p:cNvSpPr/>
          <p:nvPr/>
        </p:nvSpPr>
        <p:spPr>
          <a:xfrm>
            <a:off x="4748603" y="186669"/>
            <a:ext cx="3237664" cy="399590"/>
          </a:xfrm>
          <a:custGeom>
            <a:avLst/>
            <a:gdLst>
              <a:gd name="connsiteX0" fmla="*/ 0 w 3237664"/>
              <a:gd name="connsiteY0" fmla="*/ 66600 h 399590"/>
              <a:gd name="connsiteX1" fmla="*/ 66600 w 3237664"/>
              <a:gd name="connsiteY1" fmla="*/ 0 h 399590"/>
              <a:gd name="connsiteX2" fmla="*/ 656448 w 3237664"/>
              <a:gd name="connsiteY2" fmla="*/ 0 h 399590"/>
              <a:gd name="connsiteX3" fmla="*/ 1246296 w 3237664"/>
              <a:gd name="connsiteY3" fmla="*/ 0 h 399590"/>
              <a:gd name="connsiteX4" fmla="*/ 1805100 w 3237664"/>
              <a:gd name="connsiteY4" fmla="*/ 0 h 399590"/>
              <a:gd name="connsiteX5" fmla="*/ 2488082 w 3237664"/>
              <a:gd name="connsiteY5" fmla="*/ 0 h 399590"/>
              <a:gd name="connsiteX6" fmla="*/ 3171064 w 3237664"/>
              <a:gd name="connsiteY6" fmla="*/ 0 h 399590"/>
              <a:gd name="connsiteX7" fmla="*/ 3237664 w 3237664"/>
              <a:gd name="connsiteY7" fmla="*/ 66600 h 399590"/>
              <a:gd name="connsiteX8" fmla="*/ 3237664 w 3237664"/>
              <a:gd name="connsiteY8" fmla="*/ 332990 h 399590"/>
              <a:gd name="connsiteX9" fmla="*/ 3171064 w 3237664"/>
              <a:gd name="connsiteY9" fmla="*/ 399590 h 399590"/>
              <a:gd name="connsiteX10" fmla="*/ 2488082 w 3237664"/>
              <a:gd name="connsiteY10" fmla="*/ 399590 h 399590"/>
              <a:gd name="connsiteX11" fmla="*/ 1898234 w 3237664"/>
              <a:gd name="connsiteY11" fmla="*/ 399590 h 399590"/>
              <a:gd name="connsiteX12" fmla="*/ 1370475 w 3237664"/>
              <a:gd name="connsiteY12" fmla="*/ 399590 h 399590"/>
              <a:gd name="connsiteX13" fmla="*/ 687493 w 3237664"/>
              <a:gd name="connsiteY13" fmla="*/ 399590 h 399590"/>
              <a:gd name="connsiteX14" fmla="*/ 66600 w 3237664"/>
              <a:gd name="connsiteY14" fmla="*/ 399590 h 399590"/>
              <a:gd name="connsiteX15" fmla="*/ 0 w 3237664"/>
              <a:gd name="connsiteY15" fmla="*/ 332990 h 399590"/>
              <a:gd name="connsiteX16" fmla="*/ 0 w 3237664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7664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229502" y="-15513"/>
                  <a:pt x="450422" y="15413"/>
                  <a:pt x="656448" y="0"/>
                </a:cubicBezTo>
                <a:cubicBezTo>
                  <a:pt x="862474" y="-15413"/>
                  <a:pt x="1039539" y="8871"/>
                  <a:pt x="1246296" y="0"/>
                </a:cubicBezTo>
                <a:cubicBezTo>
                  <a:pt x="1453053" y="-8871"/>
                  <a:pt x="1547298" y="23258"/>
                  <a:pt x="1805100" y="0"/>
                </a:cubicBezTo>
                <a:cubicBezTo>
                  <a:pt x="2062902" y="-23258"/>
                  <a:pt x="2305610" y="-19140"/>
                  <a:pt x="2488082" y="0"/>
                </a:cubicBezTo>
                <a:cubicBezTo>
                  <a:pt x="2670554" y="19140"/>
                  <a:pt x="2868411" y="-15346"/>
                  <a:pt x="3171064" y="0"/>
                </a:cubicBezTo>
                <a:cubicBezTo>
                  <a:pt x="3210975" y="-1402"/>
                  <a:pt x="3238186" y="28693"/>
                  <a:pt x="3237664" y="66600"/>
                </a:cubicBezTo>
                <a:cubicBezTo>
                  <a:pt x="3245433" y="190006"/>
                  <a:pt x="3250470" y="260984"/>
                  <a:pt x="3237664" y="332990"/>
                </a:cubicBezTo>
                <a:cubicBezTo>
                  <a:pt x="3236875" y="366734"/>
                  <a:pt x="3205759" y="397526"/>
                  <a:pt x="3171064" y="399590"/>
                </a:cubicBezTo>
                <a:cubicBezTo>
                  <a:pt x="3033289" y="419590"/>
                  <a:pt x="2769885" y="414149"/>
                  <a:pt x="2488082" y="399590"/>
                </a:cubicBezTo>
                <a:cubicBezTo>
                  <a:pt x="2206279" y="385031"/>
                  <a:pt x="2051436" y="370689"/>
                  <a:pt x="1898234" y="399590"/>
                </a:cubicBezTo>
                <a:cubicBezTo>
                  <a:pt x="1745032" y="428491"/>
                  <a:pt x="1506926" y="411258"/>
                  <a:pt x="1370475" y="399590"/>
                </a:cubicBezTo>
                <a:cubicBezTo>
                  <a:pt x="1234024" y="387922"/>
                  <a:pt x="876489" y="374957"/>
                  <a:pt x="687493" y="399590"/>
                </a:cubicBezTo>
                <a:cubicBezTo>
                  <a:pt x="498497" y="424223"/>
                  <a:pt x="330732" y="412373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237664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09053" y="-26839"/>
                  <a:pt x="472084" y="20215"/>
                  <a:pt x="687493" y="0"/>
                </a:cubicBezTo>
                <a:cubicBezTo>
                  <a:pt x="902902" y="-20215"/>
                  <a:pt x="1189274" y="-12488"/>
                  <a:pt x="1370475" y="0"/>
                </a:cubicBezTo>
                <a:cubicBezTo>
                  <a:pt x="1551676" y="12488"/>
                  <a:pt x="1740888" y="1934"/>
                  <a:pt x="2053457" y="0"/>
                </a:cubicBezTo>
                <a:cubicBezTo>
                  <a:pt x="2366026" y="-1934"/>
                  <a:pt x="2798668" y="37729"/>
                  <a:pt x="3171064" y="0"/>
                </a:cubicBezTo>
                <a:cubicBezTo>
                  <a:pt x="3210179" y="-7821"/>
                  <a:pt x="3241490" y="32516"/>
                  <a:pt x="3237664" y="66600"/>
                </a:cubicBezTo>
                <a:cubicBezTo>
                  <a:pt x="3242583" y="171387"/>
                  <a:pt x="3230626" y="238546"/>
                  <a:pt x="3237664" y="332990"/>
                </a:cubicBezTo>
                <a:cubicBezTo>
                  <a:pt x="3231979" y="374967"/>
                  <a:pt x="3204985" y="401575"/>
                  <a:pt x="3171064" y="399590"/>
                </a:cubicBezTo>
                <a:cubicBezTo>
                  <a:pt x="2993714" y="401125"/>
                  <a:pt x="2758381" y="411989"/>
                  <a:pt x="2550171" y="399590"/>
                </a:cubicBezTo>
                <a:cubicBezTo>
                  <a:pt x="2341961" y="387191"/>
                  <a:pt x="2227244" y="413103"/>
                  <a:pt x="2022412" y="399590"/>
                </a:cubicBezTo>
                <a:cubicBezTo>
                  <a:pt x="1817580" y="386077"/>
                  <a:pt x="1714312" y="417762"/>
                  <a:pt x="1432564" y="399590"/>
                </a:cubicBezTo>
                <a:cubicBezTo>
                  <a:pt x="1150816" y="381418"/>
                  <a:pt x="947743" y="368219"/>
                  <a:pt x="749582" y="399590"/>
                </a:cubicBezTo>
                <a:cubicBezTo>
                  <a:pt x="551421" y="430961"/>
                  <a:pt x="213453" y="420393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مصادر التدفق النقدي </a:t>
            </a:r>
            <a:r>
              <a:rPr lang="ar-EG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الوارد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والصادر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51468F-4BA7-6845-FEFE-E87AE6ED2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27" y="822023"/>
            <a:ext cx="595268" cy="5952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4EBAE8-DDFF-835A-8CE1-930230612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99" y="795686"/>
            <a:ext cx="662943" cy="4419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FE5175-B912-9DA0-885C-9B3E24661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00" y="2707923"/>
            <a:ext cx="723665" cy="321629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214161-3E20-F28F-B955-525A1FEA67C0}"/>
              </a:ext>
            </a:extLst>
          </p:cNvPr>
          <p:cNvSpPr/>
          <p:nvPr/>
        </p:nvSpPr>
        <p:spPr>
          <a:xfrm>
            <a:off x="5616032" y="822023"/>
            <a:ext cx="1309653" cy="3995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2294388"/>
                      <a:gd name="connsiteY0" fmla="*/ 66600 h 399590"/>
                      <a:gd name="connsiteX1" fmla="*/ 66600 w 2294388"/>
                      <a:gd name="connsiteY1" fmla="*/ 0 h 399590"/>
                      <a:gd name="connsiteX2" fmla="*/ 628509 w 2294388"/>
                      <a:gd name="connsiteY2" fmla="*/ 0 h 399590"/>
                      <a:gd name="connsiteX3" fmla="*/ 1125582 w 2294388"/>
                      <a:gd name="connsiteY3" fmla="*/ 0 h 399590"/>
                      <a:gd name="connsiteX4" fmla="*/ 1687491 w 2294388"/>
                      <a:gd name="connsiteY4" fmla="*/ 0 h 399590"/>
                      <a:gd name="connsiteX5" fmla="*/ 2227788 w 2294388"/>
                      <a:gd name="connsiteY5" fmla="*/ 0 h 399590"/>
                      <a:gd name="connsiteX6" fmla="*/ 2294388 w 2294388"/>
                      <a:gd name="connsiteY6" fmla="*/ 66600 h 399590"/>
                      <a:gd name="connsiteX7" fmla="*/ 2294388 w 2294388"/>
                      <a:gd name="connsiteY7" fmla="*/ 332990 h 399590"/>
                      <a:gd name="connsiteX8" fmla="*/ 2227788 w 2294388"/>
                      <a:gd name="connsiteY8" fmla="*/ 399590 h 399590"/>
                      <a:gd name="connsiteX9" fmla="*/ 1730715 w 2294388"/>
                      <a:gd name="connsiteY9" fmla="*/ 399590 h 399590"/>
                      <a:gd name="connsiteX10" fmla="*/ 1168806 w 2294388"/>
                      <a:gd name="connsiteY10" fmla="*/ 399590 h 399590"/>
                      <a:gd name="connsiteX11" fmla="*/ 671733 w 2294388"/>
                      <a:gd name="connsiteY11" fmla="*/ 399590 h 399590"/>
                      <a:gd name="connsiteX12" fmla="*/ 66600 w 2294388"/>
                      <a:gd name="connsiteY12" fmla="*/ 399590 h 399590"/>
                      <a:gd name="connsiteX13" fmla="*/ 0 w 2294388"/>
                      <a:gd name="connsiteY13" fmla="*/ 332990 h 399590"/>
                      <a:gd name="connsiteX14" fmla="*/ 0 w 2294388"/>
                      <a:gd name="connsiteY14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94388" h="399590" fill="none" extrusionOk="0">
                        <a:moveTo>
                          <a:pt x="0" y="66600"/>
                        </a:moveTo>
                        <a:cubicBezTo>
                          <a:pt x="-1319" y="26026"/>
                          <a:pt x="27749" y="2710"/>
                          <a:pt x="66600" y="0"/>
                        </a:cubicBezTo>
                        <a:cubicBezTo>
                          <a:pt x="303487" y="9835"/>
                          <a:pt x="480803" y="26308"/>
                          <a:pt x="628509" y="0"/>
                        </a:cubicBezTo>
                        <a:cubicBezTo>
                          <a:pt x="776215" y="-26308"/>
                          <a:pt x="895962" y="132"/>
                          <a:pt x="1125582" y="0"/>
                        </a:cubicBezTo>
                        <a:cubicBezTo>
                          <a:pt x="1355202" y="-132"/>
                          <a:pt x="1513041" y="-1813"/>
                          <a:pt x="1687491" y="0"/>
                        </a:cubicBezTo>
                        <a:cubicBezTo>
                          <a:pt x="1861941" y="1813"/>
                          <a:pt x="2001575" y="-4976"/>
                          <a:pt x="2227788" y="0"/>
                        </a:cubicBezTo>
                        <a:cubicBezTo>
                          <a:pt x="2270549" y="2945"/>
                          <a:pt x="2294684" y="34586"/>
                          <a:pt x="2294388" y="66600"/>
                        </a:cubicBezTo>
                        <a:cubicBezTo>
                          <a:pt x="2293979" y="145208"/>
                          <a:pt x="2287788" y="278051"/>
                          <a:pt x="2294388" y="332990"/>
                        </a:cubicBezTo>
                        <a:cubicBezTo>
                          <a:pt x="2297517" y="368370"/>
                          <a:pt x="2265092" y="398465"/>
                          <a:pt x="2227788" y="399590"/>
                        </a:cubicBezTo>
                        <a:cubicBezTo>
                          <a:pt x="2089388" y="380152"/>
                          <a:pt x="1838460" y="384490"/>
                          <a:pt x="1730715" y="399590"/>
                        </a:cubicBezTo>
                        <a:cubicBezTo>
                          <a:pt x="1622970" y="414690"/>
                          <a:pt x="1305671" y="375381"/>
                          <a:pt x="1168806" y="399590"/>
                        </a:cubicBezTo>
                        <a:cubicBezTo>
                          <a:pt x="1031941" y="423799"/>
                          <a:pt x="872891" y="388024"/>
                          <a:pt x="671733" y="399590"/>
                        </a:cubicBezTo>
                        <a:cubicBezTo>
                          <a:pt x="470575" y="411156"/>
                          <a:pt x="363969" y="417105"/>
                          <a:pt x="66600" y="399590"/>
                        </a:cubicBezTo>
                        <a:cubicBezTo>
                          <a:pt x="31039" y="399089"/>
                          <a:pt x="2323" y="371840"/>
                          <a:pt x="0" y="332990"/>
                        </a:cubicBezTo>
                        <a:cubicBezTo>
                          <a:pt x="10228" y="258184"/>
                          <a:pt x="918" y="197869"/>
                          <a:pt x="0" y="66600"/>
                        </a:cubicBezTo>
                        <a:close/>
                      </a:path>
                      <a:path w="2294388" h="399590" stroke="0" extrusionOk="0">
                        <a:moveTo>
                          <a:pt x="0" y="66600"/>
                        </a:moveTo>
                        <a:cubicBezTo>
                          <a:pt x="1920" y="27060"/>
                          <a:pt x="29344" y="3533"/>
                          <a:pt x="66600" y="0"/>
                        </a:cubicBezTo>
                        <a:cubicBezTo>
                          <a:pt x="297204" y="20794"/>
                          <a:pt x="371107" y="-5528"/>
                          <a:pt x="606897" y="0"/>
                        </a:cubicBezTo>
                        <a:cubicBezTo>
                          <a:pt x="842687" y="5528"/>
                          <a:pt x="916239" y="-10907"/>
                          <a:pt x="1190418" y="0"/>
                        </a:cubicBezTo>
                        <a:cubicBezTo>
                          <a:pt x="1464597" y="10907"/>
                          <a:pt x="1794792" y="-51760"/>
                          <a:pt x="2227788" y="0"/>
                        </a:cubicBezTo>
                        <a:cubicBezTo>
                          <a:pt x="2262026" y="3418"/>
                          <a:pt x="2294142" y="25716"/>
                          <a:pt x="2294388" y="66600"/>
                        </a:cubicBezTo>
                        <a:cubicBezTo>
                          <a:pt x="2295006" y="163177"/>
                          <a:pt x="2300339" y="233743"/>
                          <a:pt x="2294388" y="332990"/>
                        </a:cubicBezTo>
                        <a:cubicBezTo>
                          <a:pt x="2288231" y="368193"/>
                          <a:pt x="2263752" y="398983"/>
                          <a:pt x="2227788" y="399590"/>
                        </a:cubicBezTo>
                        <a:cubicBezTo>
                          <a:pt x="2038625" y="414946"/>
                          <a:pt x="1916450" y="426297"/>
                          <a:pt x="1665879" y="399590"/>
                        </a:cubicBezTo>
                        <a:cubicBezTo>
                          <a:pt x="1415308" y="372883"/>
                          <a:pt x="1301235" y="380537"/>
                          <a:pt x="1103970" y="399590"/>
                        </a:cubicBezTo>
                        <a:cubicBezTo>
                          <a:pt x="906705" y="418643"/>
                          <a:pt x="731405" y="400290"/>
                          <a:pt x="628509" y="399590"/>
                        </a:cubicBezTo>
                        <a:cubicBezTo>
                          <a:pt x="525613" y="398890"/>
                          <a:pt x="199721" y="388805"/>
                          <a:pt x="66600" y="399590"/>
                        </a:cubicBezTo>
                        <a:cubicBezTo>
                          <a:pt x="26923" y="405521"/>
                          <a:pt x="-5261" y="372978"/>
                          <a:pt x="0" y="332990"/>
                        </a:cubicBezTo>
                        <a:cubicBezTo>
                          <a:pt x="-1831" y="233614"/>
                          <a:pt x="3852" y="193697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الخصوم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6F8858B-F18D-9B01-88C3-6575C895DFE0}"/>
              </a:ext>
            </a:extLst>
          </p:cNvPr>
          <p:cNvSpPr/>
          <p:nvPr/>
        </p:nvSpPr>
        <p:spPr>
          <a:xfrm>
            <a:off x="3083491" y="838058"/>
            <a:ext cx="1309653" cy="399590"/>
          </a:xfrm>
          <a:prstGeom prst="roundRect">
            <a:avLst/>
          </a:pr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2294388"/>
                      <a:gd name="connsiteY0" fmla="*/ 66600 h 399590"/>
                      <a:gd name="connsiteX1" fmla="*/ 66600 w 2294388"/>
                      <a:gd name="connsiteY1" fmla="*/ 0 h 399590"/>
                      <a:gd name="connsiteX2" fmla="*/ 628509 w 2294388"/>
                      <a:gd name="connsiteY2" fmla="*/ 0 h 399590"/>
                      <a:gd name="connsiteX3" fmla="*/ 1125582 w 2294388"/>
                      <a:gd name="connsiteY3" fmla="*/ 0 h 399590"/>
                      <a:gd name="connsiteX4" fmla="*/ 1687491 w 2294388"/>
                      <a:gd name="connsiteY4" fmla="*/ 0 h 399590"/>
                      <a:gd name="connsiteX5" fmla="*/ 2227788 w 2294388"/>
                      <a:gd name="connsiteY5" fmla="*/ 0 h 399590"/>
                      <a:gd name="connsiteX6" fmla="*/ 2294388 w 2294388"/>
                      <a:gd name="connsiteY6" fmla="*/ 66600 h 399590"/>
                      <a:gd name="connsiteX7" fmla="*/ 2294388 w 2294388"/>
                      <a:gd name="connsiteY7" fmla="*/ 332990 h 399590"/>
                      <a:gd name="connsiteX8" fmla="*/ 2227788 w 2294388"/>
                      <a:gd name="connsiteY8" fmla="*/ 399590 h 399590"/>
                      <a:gd name="connsiteX9" fmla="*/ 1730715 w 2294388"/>
                      <a:gd name="connsiteY9" fmla="*/ 399590 h 399590"/>
                      <a:gd name="connsiteX10" fmla="*/ 1168806 w 2294388"/>
                      <a:gd name="connsiteY10" fmla="*/ 399590 h 399590"/>
                      <a:gd name="connsiteX11" fmla="*/ 671733 w 2294388"/>
                      <a:gd name="connsiteY11" fmla="*/ 399590 h 399590"/>
                      <a:gd name="connsiteX12" fmla="*/ 66600 w 2294388"/>
                      <a:gd name="connsiteY12" fmla="*/ 399590 h 399590"/>
                      <a:gd name="connsiteX13" fmla="*/ 0 w 2294388"/>
                      <a:gd name="connsiteY13" fmla="*/ 332990 h 399590"/>
                      <a:gd name="connsiteX14" fmla="*/ 0 w 2294388"/>
                      <a:gd name="connsiteY14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94388" h="399590" fill="none" extrusionOk="0">
                        <a:moveTo>
                          <a:pt x="0" y="66600"/>
                        </a:moveTo>
                        <a:cubicBezTo>
                          <a:pt x="-1319" y="26026"/>
                          <a:pt x="27749" y="2710"/>
                          <a:pt x="66600" y="0"/>
                        </a:cubicBezTo>
                        <a:cubicBezTo>
                          <a:pt x="303487" y="9835"/>
                          <a:pt x="480803" y="26308"/>
                          <a:pt x="628509" y="0"/>
                        </a:cubicBezTo>
                        <a:cubicBezTo>
                          <a:pt x="776215" y="-26308"/>
                          <a:pt x="895962" y="132"/>
                          <a:pt x="1125582" y="0"/>
                        </a:cubicBezTo>
                        <a:cubicBezTo>
                          <a:pt x="1355202" y="-132"/>
                          <a:pt x="1513041" y="-1813"/>
                          <a:pt x="1687491" y="0"/>
                        </a:cubicBezTo>
                        <a:cubicBezTo>
                          <a:pt x="1861941" y="1813"/>
                          <a:pt x="2001575" y="-4976"/>
                          <a:pt x="2227788" y="0"/>
                        </a:cubicBezTo>
                        <a:cubicBezTo>
                          <a:pt x="2270549" y="2945"/>
                          <a:pt x="2294684" y="34586"/>
                          <a:pt x="2294388" y="66600"/>
                        </a:cubicBezTo>
                        <a:cubicBezTo>
                          <a:pt x="2293979" y="145208"/>
                          <a:pt x="2287788" y="278051"/>
                          <a:pt x="2294388" y="332990"/>
                        </a:cubicBezTo>
                        <a:cubicBezTo>
                          <a:pt x="2297517" y="368370"/>
                          <a:pt x="2265092" y="398465"/>
                          <a:pt x="2227788" y="399590"/>
                        </a:cubicBezTo>
                        <a:cubicBezTo>
                          <a:pt x="2089388" y="380152"/>
                          <a:pt x="1838460" y="384490"/>
                          <a:pt x="1730715" y="399590"/>
                        </a:cubicBezTo>
                        <a:cubicBezTo>
                          <a:pt x="1622970" y="414690"/>
                          <a:pt x="1305671" y="375381"/>
                          <a:pt x="1168806" y="399590"/>
                        </a:cubicBezTo>
                        <a:cubicBezTo>
                          <a:pt x="1031941" y="423799"/>
                          <a:pt x="872891" y="388024"/>
                          <a:pt x="671733" y="399590"/>
                        </a:cubicBezTo>
                        <a:cubicBezTo>
                          <a:pt x="470575" y="411156"/>
                          <a:pt x="363969" y="417105"/>
                          <a:pt x="66600" y="399590"/>
                        </a:cubicBezTo>
                        <a:cubicBezTo>
                          <a:pt x="31039" y="399089"/>
                          <a:pt x="2323" y="371840"/>
                          <a:pt x="0" y="332990"/>
                        </a:cubicBezTo>
                        <a:cubicBezTo>
                          <a:pt x="10228" y="258184"/>
                          <a:pt x="918" y="197869"/>
                          <a:pt x="0" y="66600"/>
                        </a:cubicBezTo>
                        <a:close/>
                      </a:path>
                      <a:path w="2294388" h="399590" stroke="0" extrusionOk="0">
                        <a:moveTo>
                          <a:pt x="0" y="66600"/>
                        </a:moveTo>
                        <a:cubicBezTo>
                          <a:pt x="1920" y="27060"/>
                          <a:pt x="29344" y="3533"/>
                          <a:pt x="66600" y="0"/>
                        </a:cubicBezTo>
                        <a:cubicBezTo>
                          <a:pt x="297204" y="20794"/>
                          <a:pt x="371107" y="-5528"/>
                          <a:pt x="606897" y="0"/>
                        </a:cubicBezTo>
                        <a:cubicBezTo>
                          <a:pt x="842687" y="5528"/>
                          <a:pt x="916239" y="-10907"/>
                          <a:pt x="1190418" y="0"/>
                        </a:cubicBezTo>
                        <a:cubicBezTo>
                          <a:pt x="1464597" y="10907"/>
                          <a:pt x="1794792" y="-51760"/>
                          <a:pt x="2227788" y="0"/>
                        </a:cubicBezTo>
                        <a:cubicBezTo>
                          <a:pt x="2262026" y="3418"/>
                          <a:pt x="2294142" y="25716"/>
                          <a:pt x="2294388" y="66600"/>
                        </a:cubicBezTo>
                        <a:cubicBezTo>
                          <a:pt x="2295006" y="163177"/>
                          <a:pt x="2300339" y="233743"/>
                          <a:pt x="2294388" y="332990"/>
                        </a:cubicBezTo>
                        <a:cubicBezTo>
                          <a:pt x="2288231" y="368193"/>
                          <a:pt x="2263752" y="398983"/>
                          <a:pt x="2227788" y="399590"/>
                        </a:cubicBezTo>
                        <a:cubicBezTo>
                          <a:pt x="2038625" y="414946"/>
                          <a:pt x="1916450" y="426297"/>
                          <a:pt x="1665879" y="399590"/>
                        </a:cubicBezTo>
                        <a:cubicBezTo>
                          <a:pt x="1415308" y="372883"/>
                          <a:pt x="1301235" y="380537"/>
                          <a:pt x="1103970" y="399590"/>
                        </a:cubicBezTo>
                        <a:cubicBezTo>
                          <a:pt x="906705" y="418643"/>
                          <a:pt x="731405" y="400290"/>
                          <a:pt x="628509" y="399590"/>
                        </a:cubicBezTo>
                        <a:cubicBezTo>
                          <a:pt x="525613" y="398890"/>
                          <a:pt x="199721" y="388805"/>
                          <a:pt x="66600" y="399590"/>
                        </a:cubicBezTo>
                        <a:cubicBezTo>
                          <a:pt x="26923" y="405521"/>
                          <a:pt x="-5261" y="372978"/>
                          <a:pt x="0" y="332990"/>
                        </a:cubicBezTo>
                        <a:cubicBezTo>
                          <a:pt x="-1831" y="233614"/>
                          <a:pt x="3852" y="193697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حقوق الملكية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5EB3464-B68E-67B8-6654-F19AF0280FA7}"/>
              </a:ext>
            </a:extLst>
          </p:cNvPr>
          <p:cNvSpPr/>
          <p:nvPr/>
        </p:nvSpPr>
        <p:spPr>
          <a:xfrm>
            <a:off x="8441308" y="1653055"/>
            <a:ext cx="1309653" cy="39959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2294388"/>
                      <a:gd name="connsiteY0" fmla="*/ 66600 h 399590"/>
                      <a:gd name="connsiteX1" fmla="*/ 66600 w 2294388"/>
                      <a:gd name="connsiteY1" fmla="*/ 0 h 399590"/>
                      <a:gd name="connsiteX2" fmla="*/ 628509 w 2294388"/>
                      <a:gd name="connsiteY2" fmla="*/ 0 h 399590"/>
                      <a:gd name="connsiteX3" fmla="*/ 1125582 w 2294388"/>
                      <a:gd name="connsiteY3" fmla="*/ 0 h 399590"/>
                      <a:gd name="connsiteX4" fmla="*/ 1687491 w 2294388"/>
                      <a:gd name="connsiteY4" fmla="*/ 0 h 399590"/>
                      <a:gd name="connsiteX5" fmla="*/ 2227788 w 2294388"/>
                      <a:gd name="connsiteY5" fmla="*/ 0 h 399590"/>
                      <a:gd name="connsiteX6" fmla="*/ 2294388 w 2294388"/>
                      <a:gd name="connsiteY6" fmla="*/ 66600 h 399590"/>
                      <a:gd name="connsiteX7" fmla="*/ 2294388 w 2294388"/>
                      <a:gd name="connsiteY7" fmla="*/ 332990 h 399590"/>
                      <a:gd name="connsiteX8" fmla="*/ 2227788 w 2294388"/>
                      <a:gd name="connsiteY8" fmla="*/ 399590 h 399590"/>
                      <a:gd name="connsiteX9" fmla="*/ 1730715 w 2294388"/>
                      <a:gd name="connsiteY9" fmla="*/ 399590 h 399590"/>
                      <a:gd name="connsiteX10" fmla="*/ 1168806 w 2294388"/>
                      <a:gd name="connsiteY10" fmla="*/ 399590 h 399590"/>
                      <a:gd name="connsiteX11" fmla="*/ 671733 w 2294388"/>
                      <a:gd name="connsiteY11" fmla="*/ 399590 h 399590"/>
                      <a:gd name="connsiteX12" fmla="*/ 66600 w 2294388"/>
                      <a:gd name="connsiteY12" fmla="*/ 399590 h 399590"/>
                      <a:gd name="connsiteX13" fmla="*/ 0 w 2294388"/>
                      <a:gd name="connsiteY13" fmla="*/ 332990 h 399590"/>
                      <a:gd name="connsiteX14" fmla="*/ 0 w 2294388"/>
                      <a:gd name="connsiteY14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94388" h="399590" fill="none" extrusionOk="0">
                        <a:moveTo>
                          <a:pt x="0" y="66600"/>
                        </a:moveTo>
                        <a:cubicBezTo>
                          <a:pt x="-1319" y="26026"/>
                          <a:pt x="27749" y="2710"/>
                          <a:pt x="66600" y="0"/>
                        </a:cubicBezTo>
                        <a:cubicBezTo>
                          <a:pt x="303487" y="9835"/>
                          <a:pt x="480803" y="26308"/>
                          <a:pt x="628509" y="0"/>
                        </a:cubicBezTo>
                        <a:cubicBezTo>
                          <a:pt x="776215" y="-26308"/>
                          <a:pt x="895962" y="132"/>
                          <a:pt x="1125582" y="0"/>
                        </a:cubicBezTo>
                        <a:cubicBezTo>
                          <a:pt x="1355202" y="-132"/>
                          <a:pt x="1513041" y="-1813"/>
                          <a:pt x="1687491" y="0"/>
                        </a:cubicBezTo>
                        <a:cubicBezTo>
                          <a:pt x="1861941" y="1813"/>
                          <a:pt x="2001575" y="-4976"/>
                          <a:pt x="2227788" y="0"/>
                        </a:cubicBezTo>
                        <a:cubicBezTo>
                          <a:pt x="2270549" y="2945"/>
                          <a:pt x="2294684" y="34586"/>
                          <a:pt x="2294388" y="66600"/>
                        </a:cubicBezTo>
                        <a:cubicBezTo>
                          <a:pt x="2293979" y="145208"/>
                          <a:pt x="2287788" y="278051"/>
                          <a:pt x="2294388" y="332990"/>
                        </a:cubicBezTo>
                        <a:cubicBezTo>
                          <a:pt x="2297517" y="368370"/>
                          <a:pt x="2265092" y="398465"/>
                          <a:pt x="2227788" y="399590"/>
                        </a:cubicBezTo>
                        <a:cubicBezTo>
                          <a:pt x="2089388" y="380152"/>
                          <a:pt x="1838460" y="384490"/>
                          <a:pt x="1730715" y="399590"/>
                        </a:cubicBezTo>
                        <a:cubicBezTo>
                          <a:pt x="1622970" y="414690"/>
                          <a:pt x="1305671" y="375381"/>
                          <a:pt x="1168806" y="399590"/>
                        </a:cubicBezTo>
                        <a:cubicBezTo>
                          <a:pt x="1031941" y="423799"/>
                          <a:pt x="872891" y="388024"/>
                          <a:pt x="671733" y="399590"/>
                        </a:cubicBezTo>
                        <a:cubicBezTo>
                          <a:pt x="470575" y="411156"/>
                          <a:pt x="363969" y="417105"/>
                          <a:pt x="66600" y="399590"/>
                        </a:cubicBezTo>
                        <a:cubicBezTo>
                          <a:pt x="31039" y="399089"/>
                          <a:pt x="2323" y="371840"/>
                          <a:pt x="0" y="332990"/>
                        </a:cubicBezTo>
                        <a:cubicBezTo>
                          <a:pt x="10228" y="258184"/>
                          <a:pt x="918" y="197869"/>
                          <a:pt x="0" y="66600"/>
                        </a:cubicBezTo>
                        <a:close/>
                      </a:path>
                      <a:path w="2294388" h="399590" stroke="0" extrusionOk="0">
                        <a:moveTo>
                          <a:pt x="0" y="66600"/>
                        </a:moveTo>
                        <a:cubicBezTo>
                          <a:pt x="1920" y="27060"/>
                          <a:pt x="29344" y="3533"/>
                          <a:pt x="66600" y="0"/>
                        </a:cubicBezTo>
                        <a:cubicBezTo>
                          <a:pt x="297204" y="20794"/>
                          <a:pt x="371107" y="-5528"/>
                          <a:pt x="606897" y="0"/>
                        </a:cubicBezTo>
                        <a:cubicBezTo>
                          <a:pt x="842687" y="5528"/>
                          <a:pt x="916239" y="-10907"/>
                          <a:pt x="1190418" y="0"/>
                        </a:cubicBezTo>
                        <a:cubicBezTo>
                          <a:pt x="1464597" y="10907"/>
                          <a:pt x="1794792" y="-51760"/>
                          <a:pt x="2227788" y="0"/>
                        </a:cubicBezTo>
                        <a:cubicBezTo>
                          <a:pt x="2262026" y="3418"/>
                          <a:pt x="2294142" y="25716"/>
                          <a:pt x="2294388" y="66600"/>
                        </a:cubicBezTo>
                        <a:cubicBezTo>
                          <a:pt x="2295006" y="163177"/>
                          <a:pt x="2300339" y="233743"/>
                          <a:pt x="2294388" y="332990"/>
                        </a:cubicBezTo>
                        <a:cubicBezTo>
                          <a:pt x="2288231" y="368193"/>
                          <a:pt x="2263752" y="398983"/>
                          <a:pt x="2227788" y="399590"/>
                        </a:cubicBezTo>
                        <a:cubicBezTo>
                          <a:pt x="2038625" y="414946"/>
                          <a:pt x="1916450" y="426297"/>
                          <a:pt x="1665879" y="399590"/>
                        </a:cubicBezTo>
                        <a:cubicBezTo>
                          <a:pt x="1415308" y="372883"/>
                          <a:pt x="1301235" y="380537"/>
                          <a:pt x="1103970" y="399590"/>
                        </a:cubicBezTo>
                        <a:cubicBezTo>
                          <a:pt x="906705" y="418643"/>
                          <a:pt x="731405" y="400290"/>
                          <a:pt x="628509" y="399590"/>
                        </a:cubicBezTo>
                        <a:cubicBezTo>
                          <a:pt x="525613" y="398890"/>
                          <a:pt x="199721" y="388805"/>
                          <a:pt x="66600" y="399590"/>
                        </a:cubicBezTo>
                        <a:cubicBezTo>
                          <a:pt x="26923" y="405521"/>
                          <a:pt x="-5261" y="372978"/>
                          <a:pt x="0" y="332990"/>
                        </a:cubicBezTo>
                        <a:cubicBezTo>
                          <a:pt x="-1831" y="233614"/>
                          <a:pt x="3852" y="193697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النقدية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9E6D89F-28D1-06DA-9736-FA5484796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03" y="1653055"/>
            <a:ext cx="592008" cy="5920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3FDFAA-9BF5-2F5C-70C1-0519E1433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99" y="1653055"/>
            <a:ext cx="662943" cy="441962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A29CB04-512B-D638-332C-DAE70397835C}"/>
              </a:ext>
            </a:extLst>
          </p:cNvPr>
          <p:cNvSpPr/>
          <p:nvPr/>
        </p:nvSpPr>
        <p:spPr>
          <a:xfrm>
            <a:off x="5616032" y="1679392"/>
            <a:ext cx="1309653" cy="3995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2294388"/>
                      <a:gd name="connsiteY0" fmla="*/ 66600 h 399590"/>
                      <a:gd name="connsiteX1" fmla="*/ 66600 w 2294388"/>
                      <a:gd name="connsiteY1" fmla="*/ 0 h 399590"/>
                      <a:gd name="connsiteX2" fmla="*/ 628509 w 2294388"/>
                      <a:gd name="connsiteY2" fmla="*/ 0 h 399590"/>
                      <a:gd name="connsiteX3" fmla="*/ 1125582 w 2294388"/>
                      <a:gd name="connsiteY3" fmla="*/ 0 h 399590"/>
                      <a:gd name="connsiteX4" fmla="*/ 1687491 w 2294388"/>
                      <a:gd name="connsiteY4" fmla="*/ 0 h 399590"/>
                      <a:gd name="connsiteX5" fmla="*/ 2227788 w 2294388"/>
                      <a:gd name="connsiteY5" fmla="*/ 0 h 399590"/>
                      <a:gd name="connsiteX6" fmla="*/ 2294388 w 2294388"/>
                      <a:gd name="connsiteY6" fmla="*/ 66600 h 399590"/>
                      <a:gd name="connsiteX7" fmla="*/ 2294388 w 2294388"/>
                      <a:gd name="connsiteY7" fmla="*/ 332990 h 399590"/>
                      <a:gd name="connsiteX8" fmla="*/ 2227788 w 2294388"/>
                      <a:gd name="connsiteY8" fmla="*/ 399590 h 399590"/>
                      <a:gd name="connsiteX9" fmla="*/ 1730715 w 2294388"/>
                      <a:gd name="connsiteY9" fmla="*/ 399590 h 399590"/>
                      <a:gd name="connsiteX10" fmla="*/ 1168806 w 2294388"/>
                      <a:gd name="connsiteY10" fmla="*/ 399590 h 399590"/>
                      <a:gd name="connsiteX11" fmla="*/ 671733 w 2294388"/>
                      <a:gd name="connsiteY11" fmla="*/ 399590 h 399590"/>
                      <a:gd name="connsiteX12" fmla="*/ 66600 w 2294388"/>
                      <a:gd name="connsiteY12" fmla="*/ 399590 h 399590"/>
                      <a:gd name="connsiteX13" fmla="*/ 0 w 2294388"/>
                      <a:gd name="connsiteY13" fmla="*/ 332990 h 399590"/>
                      <a:gd name="connsiteX14" fmla="*/ 0 w 2294388"/>
                      <a:gd name="connsiteY14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94388" h="399590" fill="none" extrusionOk="0">
                        <a:moveTo>
                          <a:pt x="0" y="66600"/>
                        </a:moveTo>
                        <a:cubicBezTo>
                          <a:pt x="-1319" y="26026"/>
                          <a:pt x="27749" y="2710"/>
                          <a:pt x="66600" y="0"/>
                        </a:cubicBezTo>
                        <a:cubicBezTo>
                          <a:pt x="303487" y="9835"/>
                          <a:pt x="480803" y="26308"/>
                          <a:pt x="628509" y="0"/>
                        </a:cubicBezTo>
                        <a:cubicBezTo>
                          <a:pt x="776215" y="-26308"/>
                          <a:pt x="895962" y="132"/>
                          <a:pt x="1125582" y="0"/>
                        </a:cubicBezTo>
                        <a:cubicBezTo>
                          <a:pt x="1355202" y="-132"/>
                          <a:pt x="1513041" y="-1813"/>
                          <a:pt x="1687491" y="0"/>
                        </a:cubicBezTo>
                        <a:cubicBezTo>
                          <a:pt x="1861941" y="1813"/>
                          <a:pt x="2001575" y="-4976"/>
                          <a:pt x="2227788" y="0"/>
                        </a:cubicBezTo>
                        <a:cubicBezTo>
                          <a:pt x="2270549" y="2945"/>
                          <a:pt x="2294684" y="34586"/>
                          <a:pt x="2294388" y="66600"/>
                        </a:cubicBezTo>
                        <a:cubicBezTo>
                          <a:pt x="2293979" y="145208"/>
                          <a:pt x="2287788" y="278051"/>
                          <a:pt x="2294388" y="332990"/>
                        </a:cubicBezTo>
                        <a:cubicBezTo>
                          <a:pt x="2297517" y="368370"/>
                          <a:pt x="2265092" y="398465"/>
                          <a:pt x="2227788" y="399590"/>
                        </a:cubicBezTo>
                        <a:cubicBezTo>
                          <a:pt x="2089388" y="380152"/>
                          <a:pt x="1838460" y="384490"/>
                          <a:pt x="1730715" y="399590"/>
                        </a:cubicBezTo>
                        <a:cubicBezTo>
                          <a:pt x="1622970" y="414690"/>
                          <a:pt x="1305671" y="375381"/>
                          <a:pt x="1168806" y="399590"/>
                        </a:cubicBezTo>
                        <a:cubicBezTo>
                          <a:pt x="1031941" y="423799"/>
                          <a:pt x="872891" y="388024"/>
                          <a:pt x="671733" y="399590"/>
                        </a:cubicBezTo>
                        <a:cubicBezTo>
                          <a:pt x="470575" y="411156"/>
                          <a:pt x="363969" y="417105"/>
                          <a:pt x="66600" y="399590"/>
                        </a:cubicBezTo>
                        <a:cubicBezTo>
                          <a:pt x="31039" y="399089"/>
                          <a:pt x="2323" y="371840"/>
                          <a:pt x="0" y="332990"/>
                        </a:cubicBezTo>
                        <a:cubicBezTo>
                          <a:pt x="10228" y="258184"/>
                          <a:pt x="918" y="197869"/>
                          <a:pt x="0" y="66600"/>
                        </a:cubicBezTo>
                        <a:close/>
                      </a:path>
                      <a:path w="2294388" h="399590" stroke="0" extrusionOk="0">
                        <a:moveTo>
                          <a:pt x="0" y="66600"/>
                        </a:moveTo>
                        <a:cubicBezTo>
                          <a:pt x="1920" y="27060"/>
                          <a:pt x="29344" y="3533"/>
                          <a:pt x="66600" y="0"/>
                        </a:cubicBezTo>
                        <a:cubicBezTo>
                          <a:pt x="297204" y="20794"/>
                          <a:pt x="371107" y="-5528"/>
                          <a:pt x="606897" y="0"/>
                        </a:cubicBezTo>
                        <a:cubicBezTo>
                          <a:pt x="842687" y="5528"/>
                          <a:pt x="916239" y="-10907"/>
                          <a:pt x="1190418" y="0"/>
                        </a:cubicBezTo>
                        <a:cubicBezTo>
                          <a:pt x="1464597" y="10907"/>
                          <a:pt x="1794792" y="-51760"/>
                          <a:pt x="2227788" y="0"/>
                        </a:cubicBezTo>
                        <a:cubicBezTo>
                          <a:pt x="2262026" y="3418"/>
                          <a:pt x="2294142" y="25716"/>
                          <a:pt x="2294388" y="66600"/>
                        </a:cubicBezTo>
                        <a:cubicBezTo>
                          <a:pt x="2295006" y="163177"/>
                          <a:pt x="2300339" y="233743"/>
                          <a:pt x="2294388" y="332990"/>
                        </a:cubicBezTo>
                        <a:cubicBezTo>
                          <a:pt x="2288231" y="368193"/>
                          <a:pt x="2263752" y="398983"/>
                          <a:pt x="2227788" y="399590"/>
                        </a:cubicBezTo>
                        <a:cubicBezTo>
                          <a:pt x="2038625" y="414946"/>
                          <a:pt x="1916450" y="426297"/>
                          <a:pt x="1665879" y="399590"/>
                        </a:cubicBezTo>
                        <a:cubicBezTo>
                          <a:pt x="1415308" y="372883"/>
                          <a:pt x="1301235" y="380537"/>
                          <a:pt x="1103970" y="399590"/>
                        </a:cubicBezTo>
                        <a:cubicBezTo>
                          <a:pt x="906705" y="418643"/>
                          <a:pt x="731405" y="400290"/>
                          <a:pt x="628509" y="399590"/>
                        </a:cubicBezTo>
                        <a:cubicBezTo>
                          <a:pt x="525613" y="398890"/>
                          <a:pt x="199721" y="388805"/>
                          <a:pt x="66600" y="399590"/>
                        </a:cubicBezTo>
                        <a:cubicBezTo>
                          <a:pt x="26923" y="405521"/>
                          <a:pt x="-5261" y="372978"/>
                          <a:pt x="0" y="332990"/>
                        </a:cubicBezTo>
                        <a:cubicBezTo>
                          <a:pt x="-1831" y="233614"/>
                          <a:pt x="3852" y="193697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الخصوم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DED002C-A965-FB4E-D7EC-E2E3E3BB150E}"/>
              </a:ext>
            </a:extLst>
          </p:cNvPr>
          <p:cNvSpPr/>
          <p:nvPr/>
        </p:nvSpPr>
        <p:spPr>
          <a:xfrm>
            <a:off x="3083491" y="1695427"/>
            <a:ext cx="1309653" cy="399590"/>
          </a:xfrm>
          <a:prstGeom prst="roundRect">
            <a:avLst/>
          </a:pr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2294388"/>
                      <a:gd name="connsiteY0" fmla="*/ 66600 h 399590"/>
                      <a:gd name="connsiteX1" fmla="*/ 66600 w 2294388"/>
                      <a:gd name="connsiteY1" fmla="*/ 0 h 399590"/>
                      <a:gd name="connsiteX2" fmla="*/ 628509 w 2294388"/>
                      <a:gd name="connsiteY2" fmla="*/ 0 h 399590"/>
                      <a:gd name="connsiteX3" fmla="*/ 1125582 w 2294388"/>
                      <a:gd name="connsiteY3" fmla="*/ 0 h 399590"/>
                      <a:gd name="connsiteX4" fmla="*/ 1687491 w 2294388"/>
                      <a:gd name="connsiteY4" fmla="*/ 0 h 399590"/>
                      <a:gd name="connsiteX5" fmla="*/ 2227788 w 2294388"/>
                      <a:gd name="connsiteY5" fmla="*/ 0 h 399590"/>
                      <a:gd name="connsiteX6" fmla="*/ 2294388 w 2294388"/>
                      <a:gd name="connsiteY6" fmla="*/ 66600 h 399590"/>
                      <a:gd name="connsiteX7" fmla="*/ 2294388 w 2294388"/>
                      <a:gd name="connsiteY7" fmla="*/ 332990 h 399590"/>
                      <a:gd name="connsiteX8" fmla="*/ 2227788 w 2294388"/>
                      <a:gd name="connsiteY8" fmla="*/ 399590 h 399590"/>
                      <a:gd name="connsiteX9" fmla="*/ 1730715 w 2294388"/>
                      <a:gd name="connsiteY9" fmla="*/ 399590 h 399590"/>
                      <a:gd name="connsiteX10" fmla="*/ 1168806 w 2294388"/>
                      <a:gd name="connsiteY10" fmla="*/ 399590 h 399590"/>
                      <a:gd name="connsiteX11" fmla="*/ 671733 w 2294388"/>
                      <a:gd name="connsiteY11" fmla="*/ 399590 h 399590"/>
                      <a:gd name="connsiteX12" fmla="*/ 66600 w 2294388"/>
                      <a:gd name="connsiteY12" fmla="*/ 399590 h 399590"/>
                      <a:gd name="connsiteX13" fmla="*/ 0 w 2294388"/>
                      <a:gd name="connsiteY13" fmla="*/ 332990 h 399590"/>
                      <a:gd name="connsiteX14" fmla="*/ 0 w 2294388"/>
                      <a:gd name="connsiteY14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94388" h="399590" fill="none" extrusionOk="0">
                        <a:moveTo>
                          <a:pt x="0" y="66600"/>
                        </a:moveTo>
                        <a:cubicBezTo>
                          <a:pt x="-1319" y="26026"/>
                          <a:pt x="27749" y="2710"/>
                          <a:pt x="66600" y="0"/>
                        </a:cubicBezTo>
                        <a:cubicBezTo>
                          <a:pt x="303487" y="9835"/>
                          <a:pt x="480803" y="26308"/>
                          <a:pt x="628509" y="0"/>
                        </a:cubicBezTo>
                        <a:cubicBezTo>
                          <a:pt x="776215" y="-26308"/>
                          <a:pt x="895962" y="132"/>
                          <a:pt x="1125582" y="0"/>
                        </a:cubicBezTo>
                        <a:cubicBezTo>
                          <a:pt x="1355202" y="-132"/>
                          <a:pt x="1513041" y="-1813"/>
                          <a:pt x="1687491" y="0"/>
                        </a:cubicBezTo>
                        <a:cubicBezTo>
                          <a:pt x="1861941" y="1813"/>
                          <a:pt x="2001575" y="-4976"/>
                          <a:pt x="2227788" y="0"/>
                        </a:cubicBezTo>
                        <a:cubicBezTo>
                          <a:pt x="2270549" y="2945"/>
                          <a:pt x="2294684" y="34586"/>
                          <a:pt x="2294388" y="66600"/>
                        </a:cubicBezTo>
                        <a:cubicBezTo>
                          <a:pt x="2293979" y="145208"/>
                          <a:pt x="2287788" y="278051"/>
                          <a:pt x="2294388" y="332990"/>
                        </a:cubicBezTo>
                        <a:cubicBezTo>
                          <a:pt x="2297517" y="368370"/>
                          <a:pt x="2265092" y="398465"/>
                          <a:pt x="2227788" y="399590"/>
                        </a:cubicBezTo>
                        <a:cubicBezTo>
                          <a:pt x="2089388" y="380152"/>
                          <a:pt x="1838460" y="384490"/>
                          <a:pt x="1730715" y="399590"/>
                        </a:cubicBezTo>
                        <a:cubicBezTo>
                          <a:pt x="1622970" y="414690"/>
                          <a:pt x="1305671" y="375381"/>
                          <a:pt x="1168806" y="399590"/>
                        </a:cubicBezTo>
                        <a:cubicBezTo>
                          <a:pt x="1031941" y="423799"/>
                          <a:pt x="872891" y="388024"/>
                          <a:pt x="671733" y="399590"/>
                        </a:cubicBezTo>
                        <a:cubicBezTo>
                          <a:pt x="470575" y="411156"/>
                          <a:pt x="363969" y="417105"/>
                          <a:pt x="66600" y="399590"/>
                        </a:cubicBezTo>
                        <a:cubicBezTo>
                          <a:pt x="31039" y="399089"/>
                          <a:pt x="2323" y="371840"/>
                          <a:pt x="0" y="332990"/>
                        </a:cubicBezTo>
                        <a:cubicBezTo>
                          <a:pt x="10228" y="258184"/>
                          <a:pt x="918" y="197869"/>
                          <a:pt x="0" y="66600"/>
                        </a:cubicBezTo>
                        <a:close/>
                      </a:path>
                      <a:path w="2294388" h="399590" stroke="0" extrusionOk="0">
                        <a:moveTo>
                          <a:pt x="0" y="66600"/>
                        </a:moveTo>
                        <a:cubicBezTo>
                          <a:pt x="1920" y="27060"/>
                          <a:pt x="29344" y="3533"/>
                          <a:pt x="66600" y="0"/>
                        </a:cubicBezTo>
                        <a:cubicBezTo>
                          <a:pt x="297204" y="20794"/>
                          <a:pt x="371107" y="-5528"/>
                          <a:pt x="606897" y="0"/>
                        </a:cubicBezTo>
                        <a:cubicBezTo>
                          <a:pt x="842687" y="5528"/>
                          <a:pt x="916239" y="-10907"/>
                          <a:pt x="1190418" y="0"/>
                        </a:cubicBezTo>
                        <a:cubicBezTo>
                          <a:pt x="1464597" y="10907"/>
                          <a:pt x="1794792" y="-51760"/>
                          <a:pt x="2227788" y="0"/>
                        </a:cubicBezTo>
                        <a:cubicBezTo>
                          <a:pt x="2262026" y="3418"/>
                          <a:pt x="2294142" y="25716"/>
                          <a:pt x="2294388" y="66600"/>
                        </a:cubicBezTo>
                        <a:cubicBezTo>
                          <a:pt x="2295006" y="163177"/>
                          <a:pt x="2300339" y="233743"/>
                          <a:pt x="2294388" y="332990"/>
                        </a:cubicBezTo>
                        <a:cubicBezTo>
                          <a:pt x="2288231" y="368193"/>
                          <a:pt x="2263752" y="398983"/>
                          <a:pt x="2227788" y="399590"/>
                        </a:cubicBezTo>
                        <a:cubicBezTo>
                          <a:pt x="2038625" y="414946"/>
                          <a:pt x="1916450" y="426297"/>
                          <a:pt x="1665879" y="399590"/>
                        </a:cubicBezTo>
                        <a:cubicBezTo>
                          <a:pt x="1415308" y="372883"/>
                          <a:pt x="1301235" y="380537"/>
                          <a:pt x="1103970" y="399590"/>
                        </a:cubicBezTo>
                        <a:cubicBezTo>
                          <a:pt x="906705" y="418643"/>
                          <a:pt x="731405" y="400290"/>
                          <a:pt x="628509" y="399590"/>
                        </a:cubicBezTo>
                        <a:cubicBezTo>
                          <a:pt x="525613" y="398890"/>
                          <a:pt x="199721" y="388805"/>
                          <a:pt x="66600" y="399590"/>
                        </a:cubicBezTo>
                        <a:cubicBezTo>
                          <a:pt x="26923" y="405521"/>
                          <a:pt x="-5261" y="372978"/>
                          <a:pt x="0" y="332990"/>
                        </a:cubicBezTo>
                        <a:cubicBezTo>
                          <a:pt x="-1831" y="233614"/>
                          <a:pt x="3852" y="193697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حقوق الملكية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EF81AE5-723C-4A46-B576-5DEA4E8EDD4F}"/>
              </a:ext>
            </a:extLst>
          </p:cNvPr>
          <p:cNvSpPr/>
          <p:nvPr/>
        </p:nvSpPr>
        <p:spPr>
          <a:xfrm>
            <a:off x="10508844" y="1653055"/>
            <a:ext cx="1417007" cy="399590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2294388"/>
                      <a:gd name="connsiteY0" fmla="*/ 66600 h 399590"/>
                      <a:gd name="connsiteX1" fmla="*/ 66600 w 2294388"/>
                      <a:gd name="connsiteY1" fmla="*/ 0 h 399590"/>
                      <a:gd name="connsiteX2" fmla="*/ 628509 w 2294388"/>
                      <a:gd name="connsiteY2" fmla="*/ 0 h 399590"/>
                      <a:gd name="connsiteX3" fmla="*/ 1125582 w 2294388"/>
                      <a:gd name="connsiteY3" fmla="*/ 0 h 399590"/>
                      <a:gd name="connsiteX4" fmla="*/ 1687491 w 2294388"/>
                      <a:gd name="connsiteY4" fmla="*/ 0 h 399590"/>
                      <a:gd name="connsiteX5" fmla="*/ 2227788 w 2294388"/>
                      <a:gd name="connsiteY5" fmla="*/ 0 h 399590"/>
                      <a:gd name="connsiteX6" fmla="*/ 2294388 w 2294388"/>
                      <a:gd name="connsiteY6" fmla="*/ 66600 h 399590"/>
                      <a:gd name="connsiteX7" fmla="*/ 2294388 w 2294388"/>
                      <a:gd name="connsiteY7" fmla="*/ 332990 h 399590"/>
                      <a:gd name="connsiteX8" fmla="*/ 2227788 w 2294388"/>
                      <a:gd name="connsiteY8" fmla="*/ 399590 h 399590"/>
                      <a:gd name="connsiteX9" fmla="*/ 1730715 w 2294388"/>
                      <a:gd name="connsiteY9" fmla="*/ 399590 h 399590"/>
                      <a:gd name="connsiteX10" fmla="*/ 1168806 w 2294388"/>
                      <a:gd name="connsiteY10" fmla="*/ 399590 h 399590"/>
                      <a:gd name="connsiteX11" fmla="*/ 671733 w 2294388"/>
                      <a:gd name="connsiteY11" fmla="*/ 399590 h 399590"/>
                      <a:gd name="connsiteX12" fmla="*/ 66600 w 2294388"/>
                      <a:gd name="connsiteY12" fmla="*/ 399590 h 399590"/>
                      <a:gd name="connsiteX13" fmla="*/ 0 w 2294388"/>
                      <a:gd name="connsiteY13" fmla="*/ 332990 h 399590"/>
                      <a:gd name="connsiteX14" fmla="*/ 0 w 2294388"/>
                      <a:gd name="connsiteY14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94388" h="399590" fill="none" extrusionOk="0">
                        <a:moveTo>
                          <a:pt x="0" y="66600"/>
                        </a:moveTo>
                        <a:cubicBezTo>
                          <a:pt x="-1319" y="26026"/>
                          <a:pt x="27749" y="2710"/>
                          <a:pt x="66600" y="0"/>
                        </a:cubicBezTo>
                        <a:cubicBezTo>
                          <a:pt x="303487" y="9835"/>
                          <a:pt x="480803" y="26308"/>
                          <a:pt x="628509" y="0"/>
                        </a:cubicBezTo>
                        <a:cubicBezTo>
                          <a:pt x="776215" y="-26308"/>
                          <a:pt x="895962" y="132"/>
                          <a:pt x="1125582" y="0"/>
                        </a:cubicBezTo>
                        <a:cubicBezTo>
                          <a:pt x="1355202" y="-132"/>
                          <a:pt x="1513041" y="-1813"/>
                          <a:pt x="1687491" y="0"/>
                        </a:cubicBezTo>
                        <a:cubicBezTo>
                          <a:pt x="1861941" y="1813"/>
                          <a:pt x="2001575" y="-4976"/>
                          <a:pt x="2227788" y="0"/>
                        </a:cubicBezTo>
                        <a:cubicBezTo>
                          <a:pt x="2270549" y="2945"/>
                          <a:pt x="2294684" y="34586"/>
                          <a:pt x="2294388" y="66600"/>
                        </a:cubicBezTo>
                        <a:cubicBezTo>
                          <a:pt x="2293979" y="145208"/>
                          <a:pt x="2287788" y="278051"/>
                          <a:pt x="2294388" y="332990"/>
                        </a:cubicBezTo>
                        <a:cubicBezTo>
                          <a:pt x="2297517" y="368370"/>
                          <a:pt x="2265092" y="398465"/>
                          <a:pt x="2227788" y="399590"/>
                        </a:cubicBezTo>
                        <a:cubicBezTo>
                          <a:pt x="2089388" y="380152"/>
                          <a:pt x="1838460" y="384490"/>
                          <a:pt x="1730715" y="399590"/>
                        </a:cubicBezTo>
                        <a:cubicBezTo>
                          <a:pt x="1622970" y="414690"/>
                          <a:pt x="1305671" y="375381"/>
                          <a:pt x="1168806" y="399590"/>
                        </a:cubicBezTo>
                        <a:cubicBezTo>
                          <a:pt x="1031941" y="423799"/>
                          <a:pt x="872891" y="388024"/>
                          <a:pt x="671733" y="399590"/>
                        </a:cubicBezTo>
                        <a:cubicBezTo>
                          <a:pt x="470575" y="411156"/>
                          <a:pt x="363969" y="417105"/>
                          <a:pt x="66600" y="399590"/>
                        </a:cubicBezTo>
                        <a:cubicBezTo>
                          <a:pt x="31039" y="399089"/>
                          <a:pt x="2323" y="371840"/>
                          <a:pt x="0" y="332990"/>
                        </a:cubicBezTo>
                        <a:cubicBezTo>
                          <a:pt x="10228" y="258184"/>
                          <a:pt x="918" y="197869"/>
                          <a:pt x="0" y="66600"/>
                        </a:cubicBezTo>
                        <a:close/>
                      </a:path>
                      <a:path w="2294388" h="399590" stroke="0" extrusionOk="0">
                        <a:moveTo>
                          <a:pt x="0" y="66600"/>
                        </a:moveTo>
                        <a:cubicBezTo>
                          <a:pt x="1920" y="27060"/>
                          <a:pt x="29344" y="3533"/>
                          <a:pt x="66600" y="0"/>
                        </a:cubicBezTo>
                        <a:cubicBezTo>
                          <a:pt x="297204" y="20794"/>
                          <a:pt x="371107" y="-5528"/>
                          <a:pt x="606897" y="0"/>
                        </a:cubicBezTo>
                        <a:cubicBezTo>
                          <a:pt x="842687" y="5528"/>
                          <a:pt x="916239" y="-10907"/>
                          <a:pt x="1190418" y="0"/>
                        </a:cubicBezTo>
                        <a:cubicBezTo>
                          <a:pt x="1464597" y="10907"/>
                          <a:pt x="1794792" y="-51760"/>
                          <a:pt x="2227788" y="0"/>
                        </a:cubicBezTo>
                        <a:cubicBezTo>
                          <a:pt x="2262026" y="3418"/>
                          <a:pt x="2294142" y="25716"/>
                          <a:pt x="2294388" y="66600"/>
                        </a:cubicBezTo>
                        <a:cubicBezTo>
                          <a:pt x="2295006" y="163177"/>
                          <a:pt x="2300339" y="233743"/>
                          <a:pt x="2294388" y="332990"/>
                        </a:cubicBezTo>
                        <a:cubicBezTo>
                          <a:pt x="2288231" y="368193"/>
                          <a:pt x="2263752" y="398983"/>
                          <a:pt x="2227788" y="399590"/>
                        </a:cubicBezTo>
                        <a:cubicBezTo>
                          <a:pt x="2038625" y="414946"/>
                          <a:pt x="1916450" y="426297"/>
                          <a:pt x="1665879" y="399590"/>
                        </a:cubicBezTo>
                        <a:cubicBezTo>
                          <a:pt x="1415308" y="372883"/>
                          <a:pt x="1301235" y="380537"/>
                          <a:pt x="1103970" y="399590"/>
                        </a:cubicBezTo>
                        <a:cubicBezTo>
                          <a:pt x="906705" y="418643"/>
                          <a:pt x="731405" y="400290"/>
                          <a:pt x="628509" y="399590"/>
                        </a:cubicBezTo>
                        <a:cubicBezTo>
                          <a:pt x="525613" y="398890"/>
                          <a:pt x="199721" y="388805"/>
                          <a:pt x="66600" y="399590"/>
                        </a:cubicBezTo>
                        <a:cubicBezTo>
                          <a:pt x="26923" y="405521"/>
                          <a:pt x="-5261" y="372978"/>
                          <a:pt x="0" y="332990"/>
                        </a:cubicBezTo>
                        <a:cubicBezTo>
                          <a:pt x="-1831" y="233614"/>
                          <a:pt x="3852" y="193697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 غير نقدية</a:t>
            </a:r>
            <a:endParaRPr lang="en-US" b="1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C8CDD86-18F6-AEB4-93DD-914A0CF40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000" y="1653055"/>
            <a:ext cx="552683" cy="552683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ADF043-24AC-DC7C-626E-BFBCE9F320E8}"/>
              </a:ext>
            </a:extLst>
          </p:cNvPr>
          <p:cNvSpPr/>
          <p:nvPr/>
        </p:nvSpPr>
        <p:spPr>
          <a:xfrm>
            <a:off x="8476592" y="2572734"/>
            <a:ext cx="1309653" cy="39959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2294388"/>
                      <a:gd name="connsiteY0" fmla="*/ 66600 h 399590"/>
                      <a:gd name="connsiteX1" fmla="*/ 66600 w 2294388"/>
                      <a:gd name="connsiteY1" fmla="*/ 0 h 399590"/>
                      <a:gd name="connsiteX2" fmla="*/ 628509 w 2294388"/>
                      <a:gd name="connsiteY2" fmla="*/ 0 h 399590"/>
                      <a:gd name="connsiteX3" fmla="*/ 1125582 w 2294388"/>
                      <a:gd name="connsiteY3" fmla="*/ 0 h 399590"/>
                      <a:gd name="connsiteX4" fmla="*/ 1687491 w 2294388"/>
                      <a:gd name="connsiteY4" fmla="*/ 0 h 399590"/>
                      <a:gd name="connsiteX5" fmla="*/ 2227788 w 2294388"/>
                      <a:gd name="connsiteY5" fmla="*/ 0 h 399590"/>
                      <a:gd name="connsiteX6" fmla="*/ 2294388 w 2294388"/>
                      <a:gd name="connsiteY6" fmla="*/ 66600 h 399590"/>
                      <a:gd name="connsiteX7" fmla="*/ 2294388 w 2294388"/>
                      <a:gd name="connsiteY7" fmla="*/ 332990 h 399590"/>
                      <a:gd name="connsiteX8" fmla="*/ 2227788 w 2294388"/>
                      <a:gd name="connsiteY8" fmla="*/ 399590 h 399590"/>
                      <a:gd name="connsiteX9" fmla="*/ 1730715 w 2294388"/>
                      <a:gd name="connsiteY9" fmla="*/ 399590 h 399590"/>
                      <a:gd name="connsiteX10" fmla="*/ 1168806 w 2294388"/>
                      <a:gd name="connsiteY10" fmla="*/ 399590 h 399590"/>
                      <a:gd name="connsiteX11" fmla="*/ 671733 w 2294388"/>
                      <a:gd name="connsiteY11" fmla="*/ 399590 h 399590"/>
                      <a:gd name="connsiteX12" fmla="*/ 66600 w 2294388"/>
                      <a:gd name="connsiteY12" fmla="*/ 399590 h 399590"/>
                      <a:gd name="connsiteX13" fmla="*/ 0 w 2294388"/>
                      <a:gd name="connsiteY13" fmla="*/ 332990 h 399590"/>
                      <a:gd name="connsiteX14" fmla="*/ 0 w 2294388"/>
                      <a:gd name="connsiteY14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94388" h="399590" fill="none" extrusionOk="0">
                        <a:moveTo>
                          <a:pt x="0" y="66600"/>
                        </a:moveTo>
                        <a:cubicBezTo>
                          <a:pt x="-1319" y="26026"/>
                          <a:pt x="27749" y="2710"/>
                          <a:pt x="66600" y="0"/>
                        </a:cubicBezTo>
                        <a:cubicBezTo>
                          <a:pt x="303487" y="9835"/>
                          <a:pt x="480803" y="26308"/>
                          <a:pt x="628509" y="0"/>
                        </a:cubicBezTo>
                        <a:cubicBezTo>
                          <a:pt x="776215" y="-26308"/>
                          <a:pt x="895962" y="132"/>
                          <a:pt x="1125582" y="0"/>
                        </a:cubicBezTo>
                        <a:cubicBezTo>
                          <a:pt x="1355202" y="-132"/>
                          <a:pt x="1513041" y="-1813"/>
                          <a:pt x="1687491" y="0"/>
                        </a:cubicBezTo>
                        <a:cubicBezTo>
                          <a:pt x="1861941" y="1813"/>
                          <a:pt x="2001575" y="-4976"/>
                          <a:pt x="2227788" y="0"/>
                        </a:cubicBezTo>
                        <a:cubicBezTo>
                          <a:pt x="2270549" y="2945"/>
                          <a:pt x="2294684" y="34586"/>
                          <a:pt x="2294388" y="66600"/>
                        </a:cubicBezTo>
                        <a:cubicBezTo>
                          <a:pt x="2293979" y="145208"/>
                          <a:pt x="2287788" y="278051"/>
                          <a:pt x="2294388" y="332990"/>
                        </a:cubicBezTo>
                        <a:cubicBezTo>
                          <a:pt x="2297517" y="368370"/>
                          <a:pt x="2265092" y="398465"/>
                          <a:pt x="2227788" y="399590"/>
                        </a:cubicBezTo>
                        <a:cubicBezTo>
                          <a:pt x="2089388" y="380152"/>
                          <a:pt x="1838460" y="384490"/>
                          <a:pt x="1730715" y="399590"/>
                        </a:cubicBezTo>
                        <a:cubicBezTo>
                          <a:pt x="1622970" y="414690"/>
                          <a:pt x="1305671" y="375381"/>
                          <a:pt x="1168806" y="399590"/>
                        </a:cubicBezTo>
                        <a:cubicBezTo>
                          <a:pt x="1031941" y="423799"/>
                          <a:pt x="872891" y="388024"/>
                          <a:pt x="671733" y="399590"/>
                        </a:cubicBezTo>
                        <a:cubicBezTo>
                          <a:pt x="470575" y="411156"/>
                          <a:pt x="363969" y="417105"/>
                          <a:pt x="66600" y="399590"/>
                        </a:cubicBezTo>
                        <a:cubicBezTo>
                          <a:pt x="31039" y="399089"/>
                          <a:pt x="2323" y="371840"/>
                          <a:pt x="0" y="332990"/>
                        </a:cubicBezTo>
                        <a:cubicBezTo>
                          <a:pt x="10228" y="258184"/>
                          <a:pt x="918" y="197869"/>
                          <a:pt x="0" y="66600"/>
                        </a:cubicBezTo>
                        <a:close/>
                      </a:path>
                      <a:path w="2294388" h="399590" stroke="0" extrusionOk="0">
                        <a:moveTo>
                          <a:pt x="0" y="66600"/>
                        </a:moveTo>
                        <a:cubicBezTo>
                          <a:pt x="1920" y="27060"/>
                          <a:pt x="29344" y="3533"/>
                          <a:pt x="66600" y="0"/>
                        </a:cubicBezTo>
                        <a:cubicBezTo>
                          <a:pt x="297204" y="20794"/>
                          <a:pt x="371107" y="-5528"/>
                          <a:pt x="606897" y="0"/>
                        </a:cubicBezTo>
                        <a:cubicBezTo>
                          <a:pt x="842687" y="5528"/>
                          <a:pt x="916239" y="-10907"/>
                          <a:pt x="1190418" y="0"/>
                        </a:cubicBezTo>
                        <a:cubicBezTo>
                          <a:pt x="1464597" y="10907"/>
                          <a:pt x="1794792" y="-51760"/>
                          <a:pt x="2227788" y="0"/>
                        </a:cubicBezTo>
                        <a:cubicBezTo>
                          <a:pt x="2262026" y="3418"/>
                          <a:pt x="2294142" y="25716"/>
                          <a:pt x="2294388" y="66600"/>
                        </a:cubicBezTo>
                        <a:cubicBezTo>
                          <a:pt x="2295006" y="163177"/>
                          <a:pt x="2300339" y="233743"/>
                          <a:pt x="2294388" y="332990"/>
                        </a:cubicBezTo>
                        <a:cubicBezTo>
                          <a:pt x="2288231" y="368193"/>
                          <a:pt x="2263752" y="398983"/>
                          <a:pt x="2227788" y="399590"/>
                        </a:cubicBezTo>
                        <a:cubicBezTo>
                          <a:pt x="2038625" y="414946"/>
                          <a:pt x="1916450" y="426297"/>
                          <a:pt x="1665879" y="399590"/>
                        </a:cubicBezTo>
                        <a:cubicBezTo>
                          <a:pt x="1415308" y="372883"/>
                          <a:pt x="1301235" y="380537"/>
                          <a:pt x="1103970" y="399590"/>
                        </a:cubicBezTo>
                        <a:cubicBezTo>
                          <a:pt x="906705" y="418643"/>
                          <a:pt x="731405" y="400290"/>
                          <a:pt x="628509" y="399590"/>
                        </a:cubicBezTo>
                        <a:cubicBezTo>
                          <a:pt x="525613" y="398890"/>
                          <a:pt x="199721" y="388805"/>
                          <a:pt x="66600" y="399590"/>
                        </a:cubicBezTo>
                        <a:cubicBezTo>
                          <a:pt x="26923" y="405521"/>
                          <a:pt x="-5261" y="372978"/>
                          <a:pt x="0" y="332990"/>
                        </a:cubicBezTo>
                        <a:cubicBezTo>
                          <a:pt x="-1831" y="233614"/>
                          <a:pt x="3852" y="193697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النقدية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2DAECF7B-C8DE-B4C2-FACD-09D3493DC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87" y="2572734"/>
            <a:ext cx="592008" cy="5920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9B95BC8-1CBE-E998-C37A-A527EF967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83" y="2572734"/>
            <a:ext cx="662943" cy="441962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DA9B03E-AC4F-5CB3-BA95-59B189EFD6DE}"/>
              </a:ext>
            </a:extLst>
          </p:cNvPr>
          <p:cNvSpPr/>
          <p:nvPr/>
        </p:nvSpPr>
        <p:spPr>
          <a:xfrm>
            <a:off x="5651316" y="2599071"/>
            <a:ext cx="1309653" cy="3995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2294388"/>
                      <a:gd name="connsiteY0" fmla="*/ 66600 h 399590"/>
                      <a:gd name="connsiteX1" fmla="*/ 66600 w 2294388"/>
                      <a:gd name="connsiteY1" fmla="*/ 0 h 399590"/>
                      <a:gd name="connsiteX2" fmla="*/ 628509 w 2294388"/>
                      <a:gd name="connsiteY2" fmla="*/ 0 h 399590"/>
                      <a:gd name="connsiteX3" fmla="*/ 1125582 w 2294388"/>
                      <a:gd name="connsiteY3" fmla="*/ 0 h 399590"/>
                      <a:gd name="connsiteX4" fmla="*/ 1687491 w 2294388"/>
                      <a:gd name="connsiteY4" fmla="*/ 0 h 399590"/>
                      <a:gd name="connsiteX5" fmla="*/ 2227788 w 2294388"/>
                      <a:gd name="connsiteY5" fmla="*/ 0 h 399590"/>
                      <a:gd name="connsiteX6" fmla="*/ 2294388 w 2294388"/>
                      <a:gd name="connsiteY6" fmla="*/ 66600 h 399590"/>
                      <a:gd name="connsiteX7" fmla="*/ 2294388 w 2294388"/>
                      <a:gd name="connsiteY7" fmla="*/ 332990 h 399590"/>
                      <a:gd name="connsiteX8" fmla="*/ 2227788 w 2294388"/>
                      <a:gd name="connsiteY8" fmla="*/ 399590 h 399590"/>
                      <a:gd name="connsiteX9" fmla="*/ 1730715 w 2294388"/>
                      <a:gd name="connsiteY9" fmla="*/ 399590 h 399590"/>
                      <a:gd name="connsiteX10" fmla="*/ 1168806 w 2294388"/>
                      <a:gd name="connsiteY10" fmla="*/ 399590 h 399590"/>
                      <a:gd name="connsiteX11" fmla="*/ 671733 w 2294388"/>
                      <a:gd name="connsiteY11" fmla="*/ 399590 h 399590"/>
                      <a:gd name="connsiteX12" fmla="*/ 66600 w 2294388"/>
                      <a:gd name="connsiteY12" fmla="*/ 399590 h 399590"/>
                      <a:gd name="connsiteX13" fmla="*/ 0 w 2294388"/>
                      <a:gd name="connsiteY13" fmla="*/ 332990 h 399590"/>
                      <a:gd name="connsiteX14" fmla="*/ 0 w 2294388"/>
                      <a:gd name="connsiteY14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94388" h="399590" fill="none" extrusionOk="0">
                        <a:moveTo>
                          <a:pt x="0" y="66600"/>
                        </a:moveTo>
                        <a:cubicBezTo>
                          <a:pt x="-1319" y="26026"/>
                          <a:pt x="27749" y="2710"/>
                          <a:pt x="66600" y="0"/>
                        </a:cubicBezTo>
                        <a:cubicBezTo>
                          <a:pt x="303487" y="9835"/>
                          <a:pt x="480803" y="26308"/>
                          <a:pt x="628509" y="0"/>
                        </a:cubicBezTo>
                        <a:cubicBezTo>
                          <a:pt x="776215" y="-26308"/>
                          <a:pt x="895962" y="132"/>
                          <a:pt x="1125582" y="0"/>
                        </a:cubicBezTo>
                        <a:cubicBezTo>
                          <a:pt x="1355202" y="-132"/>
                          <a:pt x="1513041" y="-1813"/>
                          <a:pt x="1687491" y="0"/>
                        </a:cubicBezTo>
                        <a:cubicBezTo>
                          <a:pt x="1861941" y="1813"/>
                          <a:pt x="2001575" y="-4976"/>
                          <a:pt x="2227788" y="0"/>
                        </a:cubicBezTo>
                        <a:cubicBezTo>
                          <a:pt x="2270549" y="2945"/>
                          <a:pt x="2294684" y="34586"/>
                          <a:pt x="2294388" y="66600"/>
                        </a:cubicBezTo>
                        <a:cubicBezTo>
                          <a:pt x="2293979" y="145208"/>
                          <a:pt x="2287788" y="278051"/>
                          <a:pt x="2294388" y="332990"/>
                        </a:cubicBezTo>
                        <a:cubicBezTo>
                          <a:pt x="2297517" y="368370"/>
                          <a:pt x="2265092" y="398465"/>
                          <a:pt x="2227788" y="399590"/>
                        </a:cubicBezTo>
                        <a:cubicBezTo>
                          <a:pt x="2089388" y="380152"/>
                          <a:pt x="1838460" y="384490"/>
                          <a:pt x="1730715" y="399590"/>
                        </a:cubicBezTo>
                        <a:cubicBezTo>
                          <a:pt x="1622970" y="414690"/>
                          <a:pt x="1305671" y="375381"/>
                          <a:pt x="1168806" y="399590"/>
                        </a:cubicBezTo>
                        <a:cubicBezTo>
                          <a:pt x="1031941" y="423799"/>
                          <a:pt x="872891" y="388024"/>
                          <a:pt x="671733" y="399590"/>
                        </a:cubicBezTo>
                        <a:cubicBezTo>
                          <a:pt x="470575" y="411156"/>
                          <a:pt x="363969" y="417105"/>
                          <a:pt x="66600" y="399590"/>
                        </a:cubicBezTo>
                        <a:cubicBezTo>
                          <a:pt x="31039" y="399089"/>
                          <a:pt x="2323" y="371840"/>
                          <a:pt x="0" y="332990"/>
                        </a:cubicBezTo>
                        <a:cubicBezTo>
                          <a:pt x="10228" y="258184"/>
                          <a:pt x="918" y="197869"/>
                          <a:pt x="0" y="66600"/>
                        </a:cubicBezTo>
                        <a:close/>
                      </a:path>
                      <a:path w="2294388" h="399590" stroke="0" extrusionOk="0">
                        <a:moveTo>
                          <a:pt x="0" y="66600"/>
                        </a:moveTo>
                        <a:cubicBezTo>
                          <a:pt x="1920" y="27060"/>
                          <a:pt x="29344" y="3533"/>
                          <a:pt x="66600" y="0"/>
                        </a:cubicBezTo>
                        <a:cubicBezTo>
                          <a:pt x="297204" y="20794"/>
                          <a:pt x="371107" y="-5528"/>
                          <a:pt x="606897" y="0"/>
                        </a:cubicBezTo>
                        <a:cubicBezTo>
                          <a:pt x="842687" y="5528"/>
                          <a:pt x="916239" y="-10907"/>
                          <a:pt x="1190418" y="0"/>
                        </a:cubicBezTo>
                        <a:cubicBezTo>
                          <a:pt x="1464597" y="10907"/>
                          <a:pt x="1794792" y="-51760"/>
                          <a:pt x="2227788" y="0"/>
                        </a:cubicBezTo>
                        <a:cubicBezTo>
                          <a:pt x="2262026" y="3418"/>
                          <a:pt x="2294142" y="25716"/>
                          <a:pt x="2294388" y="66600"/>
                        </a:cubicBezTo>
                        <a:cubicBezTo>
                          <a:pt x="2295006" y="163177"/>
                          <a:pt x="2300339" y="233743"/>
                          <a:pt x="2294388" y="332990"/>
                        </a:cubicBezTo>
                        <a:cubicBezTo>
                          <a:pt x="2288231" y="368193"/>
                          <a:pt x="2263752" y="398983"/>
                          <a:pt x="2227788" y="399590"/>
                        </a:cubicBezTo>
                        <a:cubicBezTo>
                          <a:pt x="2038625" y="414946"/>
                          <a:pt x="1916450" y="426297"/>
                          <a:pt x="1665879" y="399590"/>
                        </a:cubicBezTo>
                        <a:cubicBezTo>
                          <a:pt x="1415308" y="372883"/>
                          <a:pt x="1301235" y="380537"/>
                          <a:pt x="1103970" y="399590"/>
                        </a:cubicBezTo>
                        <a:cubicBezTo>
                          <a:pt x="906705" y="418643"/>
                          <a:pt x="731405" y="400290"/>
                          <a:pt x="628509" y="399590"/>
                        </a:cubicBezTo>
                        <a:cubicBezTo>
                          <a:pt x="525613" y="398890"/>
                          <a:pt x="199721" y="388805"/>
                          <a:pt x="66600" y="399590"/>
                        </a:cubicBezTo>
                        <a:cubicBezTo>
                          <a:pt x="26923" y="405521"/>
                          <a:pt x="-5261" y="372978"/>
                          <a:pt x="0" y="332990"/>
                        </a:cubicBezTo>
                        <a:cubicBezTo>
                          <a:pt x="-1831" y="233614"/>
                          <a:pt x="3852" y="193697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الخصوم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5A34368-0DED-F453-F546-2B218DD244DC}"/>
              </a:ext>
            </a:extLst>
          </p:cNvPr>
          <p:cNvSpPr/>
          <p:nvPr/>
        </p:nvSpPr>
        <p:spPr>
          <a:xfrm>
            <a:off x="3118775" y="2615106"/>
            <a:ext cx="1309653" cy="399590"/>
          </a:xfrm>
          <a:prstGeom prst="roundRect">
            <a:avLst/>
          </a:prstGeom>
          <a:solidFill>
            <a:schemeClr val="tx2"/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2294388"/>
                      <a:gd name="connsiteY0" fmla="*/ 66600 h 399590"/>
                      <a:gd name="connsiteX1" fmla="*/ 66600 w 2294388"/>
                      <a:gd name="connsiteY1" fmla="*/ 0 h 399590"/>
                      <a:gd name="connsiteX2" fmla="*/ 628509 w 2294388"/>
                      <a:gd name="connsiteY2" fmla="*/ 0 h 399590"/>
                      <a:gd name="connsiteX3" fmla="*/ 1125582 w 2294388"/>
                      <a:gd name="connsiteY3" fmla="*/ 0 h 399590"/>
                      <a:gd name="connsiteX4" fmla="*/ 1687491 w 2294388"/>
                      <a:gd name="connsiteY4" fmla="*/ 0 h 399590"/>
                      <a:gd name="connsiteX5" fmla="*/ 2227788 w 2294388"/>
                      <a:gd name="connsiteY5" fmla="*/ 0 h 399590"/>
                      <a:gd name="connsiteX6" fmla="*/ 2294388 w 2294388"/>
                      <a:gd name="connsiteY6" fmla="*/ 66600 h 399590"/>
                      <a:gd name="connsiteX7" fmla="*/ 2294388 w 2294388"/>
                      <a:gd name="connsiteY7" fmla="*/ 332990 h 399590"/>
                      <a:gd name="connsiteX8" fmla="*/ 2227788 w 2294388"/>
                      <a:gd name="connsiteY8" fmla="*/ 399590 h 399590"/>
                      <a:gd name="connsiteX9" fmla="*/ 1730715 w 2294388"/>
                      <a:gd name="connsiteY9" fmla="*/ 399590 h 399590"/>
                      <a:gd name="connsiteX10" fmla="*/ 1168806 w 2294388"/>
                      <a:gd name="connsiteY10" fmla="*/ 399590 h 399590"/>
                      <a:gd name="connsiteX11" fmla="*/ 671733 w 2294388"/>
                      <a:gd name="connsiteY11" fmla="*/ 399590 h 399590"/>
                      <a:gd name="connsiteX12" fmla="*/ 66600 w 2294388"/>
                      <a:gd name="connsiteY12" fmla="*/ 399590 h 399590"/>
                      <a:gd name="connsiteX13" fmla="*/ 0 w 2294388"/>
                      <a:gd name="connsiteY13" fmla="*/ 332990 h 399590"/>
                      <a:gd name="connsiteX14" fmla="*/ 0 w 2294388"/>
                      <a:gd name="connsiteY14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94388" h="399590" fill="none" extrusionOk="0">
                        <a:moveTo>
                          <a:pt x="0" y="66600"/>
                        </a:moveTo>
                        <a:cubicBezTo>
                          <a:pt x="-1319" y="26026"/>
                          <a:pt x="27749" y="2710"/>
                          <a:pt x="66600" y="0"/>
                        </a:cubicBezTo>
                        <a:cubicBezTo>
                          <a:pt x="303487" y="9835"/>
                          <a:pt x="480803" y="26308"/>
                          <a:pt x="628509" y="0"/>
                        </a:cubicBezTo>
                        <a:cubicBezTo>
                          <a:pt x="776215" y="-26308"/>
                          <a:pt x="895962" y="132"/>
                          <a:pt x="1125582" y="0"/>
                        </a:cubicBezTo>
                        <a:cubicBezTo>
                          <a:pt x="1355202" y="-132"/>
                          <a:pt x="1513041" y="-1813"/>
                          <a:pt x="1687491" y="0"/>
                        </a:cubicBezTo>
                        <a:cubicBezTo>
                          <a:pt x="1861941" y="1813"/>
                          <a:pt x="2001575" y="-4976"/>
                          <a:pt x="2227788" y="0"/>
                        </a:cubicBezTo>
                        <a:cubicBezTo>
                          <a:pt x="2270549" y="2945"/>
                          <a:pt x="2294684" y="34586"/>
                          <a:pt x="2294388" y="66600"/>
                        </a:cubicBezTo>
                        <a:cubicBezTo>
                          <a:pt x="2293979" y="145208"/>
                          <a:pt x="2287788" y="278051"/>
                          <a:pt x="2294388" y="332990"/>
                        </a:cubicBezTo>
                        <a:cubicBezTo>
                          <a:pt x="2297517" y="368370"/>
                          <a:pt x="2265092" y="398465"/>
                          <a:pt x="2227788" y="399590"/>
                        </a:cubicBezTo>
                        <a:cubicBezTo>
                          <a:pt x="2089388" y="380152"/>
                          <a:pt x="1838460" y="384490"/>
                          <a:pt x="1730715" y="399590"/>
                        </a:cubicBezTo>
                        <a:cubicBezTo>
                          <a:pt x="1622970" y="414690"/>
                          <a:pt x="1305671" y="375381"/>
                          <a:pt x="1168806" y="399590"/>
                        </a:cubicBezTo>
                        <a:cubicBezTo>
                          <a:pt x="1031941" y="423799"/>
                          <a:pt x="872891" y="388024"/>
                          <a:pt x="671733" y="399590"/>
                        </a:cubicBezTo>
                        <a:cubicBezTo>
                          <a:pt x="470575" y="411156"/>
                          <a:pt x="363969" y="417105"/>
                          <a:pt x="66600" y="399590"/>
                        </a:cubicBezTo>
                        <a:cubicBezTo>
                          <a:pt x="31039" y="399089"/>
                          <a:pt x="2323" y="371840"/>
                          <a:pt x="0" y="332990"/>
                        </a:cubicBezTo>
                        <a:cubicBezTo>
                          <a:pt x="10228" y="258184"/>
                          <a:pt x="918" y="197869"/>
                          <a:pt x="0" y="66600"/>
                        </a:cubicBezTo>
                        <a:close/>
                      </a:path>
                      <a:path w="2294388" h="399590" stroke="0" extrusionOk="0">
                        <a:moveTo>
                          <a:pt x="0" y="66600"/>
                        </a:moveTo>
                        <a:cubicBezTo>
                          <a:pt x="1920" y="27060"/>
                          <a:pt x="29344" y="3533"/>
                          <a:pt x="66600" y="0"/>
                        </a:cubicBezTo>
                        <a:cubicBezTo>
                          <a:pt x="297204" y="20794"/>
                          <a:pt x="371107" y="-5528"/>
                          <a:pt x="606897" y="0"/>
                        </a:cubicBezTo>
                        <a:cubicBezTo>
                          <a:pt x="842687" y="5528"/>
                          <a:pt x="916239" y="-10907"/>
                          <a:pt x="1190418" y="0"/>
                        </a:cubicBezTo>
                        <a:cubicBezTo>
                          <a:pt x="1464597" y="10907"/>
                          <a:pt x="1794792" y="-51760"/>
                          <a:pt x="2227788" y="0"/>
                        </a:cubicBezTo>
                        <a:cubicBezTo>
                          <a:pt x="2262026" y="3418"/>
                          <a:pt x="2294142" y="25716"/>
                          <a:pt x="2294388" y="66600"/>
                        </a:cubicBezTo>
                        <a:cubicBezTo>
                          <a:pt x="2295006" y="163177"/>
                          <a:pt x="2300339" y="233743"/>
                          <a:pt x="2294388" y="332990"/>
                        </a:cubicBezTo>
                        <a:cubicBezTo>
                          <a:pt x="2288231" y="368193"/>
                          <a:pt x="2263752" y="398983"/>
                          <a:pt x="2227788" y="399590"/>
                        </a:cubicBezTo>
                        <a:cubicBezTo>
                          <a:pt x="2038625" y="414946"/>
                          <a:pt x="1916450" y="426297"/>
                          <a:pt x="1665879" y="399590"/>
                        </a:cubicBezTo>
                        <a:cubicBezTo>
                          <a:pt x="1415308" y="372883"/>
                          <a:pt x="1301235" y="380537"/>
                          <a:pt x="1103970" y="399590"/>
                        </a:cubicBezTo>
                        <a:cubicBezTo>
                          <a:pt x="906705" y="418643"/>
                          <a:pt x="731405" y="400290"/>
                          <a:pt x="628509" y="399590"/>
                        </a:cubicBezTo>
                        <a:cubicBezTo>
                          <a:pt x="525613" y="398890"/>
                          <a:pt x="199721" y="388805"/>
                          <a:pt x="66600" y="399590"/>
                        </a:cubicBezTo>
                        <a:cubicBezTo>
                          <a:pt x="26923" y="405521"/>
                          <a:pt x="-5261" y="372978"/>
                          <a:pt x="0" y="332990"/>
                        </a:cubicBezTo>
                        <a:cubicBezTo>
                          <a:pt x="-1831" y="233614"/>
                          <a:pt x="3852" y="193697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حقوق الملكية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534F0965-8396-B0CB-C838-FD687B5A4AF8}"/>
              </a:ext>
            </a:extLst>
          </p:cNvPr>
          <p:cNvSpPr/>
          <p:nvPr/>
        </p:nvSpPr>
        <p:spPr>
          <a:xfrm>
            <a:off x="495436" y="2629962"/>
            <a:ext cx="1417007" cy="399590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chemeClr val="bg1">
                <a:alpha val="60000"/>
              </a:schemeClr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959150775">
                  <a:custGeom>
                    <a:avLst/>
                    <a:gdLst>
                      <a:gd name="connsiteX0" fmla="*/ 0 w 2294388"/>
                      <a:gd name="connsiteY0" fmla="*/ 66600 h 399590"/>
                      <a:gd name="connsiteX1" fmla="*/ 66600 w 2294388"/>
                      <a:gd name="connsiteY1" fmla="*/ 0 h 399590"/>
                      <a:gd name="connsiteX2" fmla="*/ 628509 w 2294388"/>
                      <a:gd name="connsiteY2" fmla="*/ 0 h 399590"/>
                      <a:gd name="connsiteX3" fmla="*/ 1125582 w 2294388"/>
                      <a:gd name="connsiteY3" fmla="*/ 0 h 399590"/>
                      <a:gd name="connsiteX4" fmla="*/ 1687491 w 2294388"/>
                      <a:gd name="connsiteY4" fmla="*/ 0 h 399590"/>
                      <a:gd name="connsiteX5" fmla="*/ 2227788 w 2294388"/>
                      <a:gd name="connsiteY5" fmla="*/ 0 h 399590"/>
                      <a:gd name="connsiteX6" fmla="*/ 2294388 w 2294388"/>
                      <a:gd name="connsiteY6" fmla="*/ 66600 h 399590"/>
                      <a:gd name="connsiteX7" fmla="*/ 2294388 w 2294388"/>
                      <a:gd name="connsiteY7" fmla="*/ 332990 h 399590"/>
                      <a:gd name="connsiteX8" fmla="*/ 2227788 w 2294388"/>
                      <a:gd name="connsiteY8" fmla="*/ 399590 h 399590"/>
                      <a:gd name="connsiteX9" fmla="*/ 1730715 w 2294388"/>
                      <a:gd name="connsiteY9" fmla="*/ 399590 h 399590"/>
                      <a:gd name="connsiteX10" fmla="*/ 1168806 w 2294388"/>
                      <a:gd name="connsiteY10" fmla="*/ 399590 h 399590"/>
                      <a:gd name="connsiteX11" fmla="*/ 671733 w 2294388"/>
                      <a:gd name="connsiteY11" fmla="*/ 399590 h 399590"/>
                      <a:gd name="connsiteX12" fmla="*/ 66600 w 2294388"/>
                      <a:gd name="connsiteY12" fmla="*/ 399590 h 399590"/>
                      <a:gd name="connsiteX13" fmla="*/ 0 w 2294388"/>
                      <a:gd name="connsiteY13" fmla="*/ 332990 h 399590"/>
                      <a:gd name="connsiteX14" fmla="*/ 0 w 2294388"/>
                      <a:gd name="connsiteY14" fmla="*/ 66600 h 399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294388" h="399590" fill="none" extrusionOk="0">
                        <a:moveTo>
                          <a:pt x="0" y="66600"/>
                        </a:moveTo>
                        <a:cubicBezTo>
                          <a:pt x="-1319" y="26026"/>
                          <a:pt x="27749" y="2710"/>
                          <a:pt x="66600" y="0"/>
                        </a:cubicBezTo>
                        <a:cubicBezTo>
                          <a:pt x="303487" y="9835"/>
                          <a:pt x="480803" y="26308"/>
                          <a:pt x="628509" y="0"/>
                        </a:cubicBezTo>
                        <a:cubicBezTo>
                          <a:pt x="776215" y="-26308"/>
                          <a:pt x="895962" y="132"/>
                          <a:pt x="1125582" y="0"/>
                        </a:cubicBezTo>
                        <a:cubicBezTo>
                          <a:pt x="1355202" y="-132"/>
                          <a:pt x="1513041" y="-1813"/>
                          <a:pt x="1687491" y="0"/>
                        </a:cubicBezTo>
                        <a:cubicBezTo>
                          <a:pt x="1861941" y="1813"/>
                          <a:pt x="2001575" y="-4976"/>
                          <a:pt x="2227788" y="0"/>
                        </a:cubicBezTo>
                        <a:cubicBezTo>
                          <a:pt x="2270549" y="2945"/>
                          <a:pt x="2294684" y="34586"/>
                          <a:pt x="2294388" y="66600"/>
                        </a:cubicBezTo>
                        <a:cubicBezTo>
                          <a:pt x="2293979" y="145208"/>
                          <a:pt x="2287788" y="278051"/>
                          <a:pt x="2294388" y="332990"/>
                        </a:cubicBezTo>
                        <a:cubicBezTo>
                          <a:pt x="2297517" y="368370"/>
                          <a:pt x="2265092" y="398465"/>
                          <a:pt x="2227788" y="399590"/>
                        </a:cubicBezTo>
                        <a:cubicBezTo>
                          <a:pt x="2089388" y="380152"/>
                          <a:pt x="1838460" y="384490"/>
                          <a:pt x="1730715" y="399590"/>
                        </a:cubicBezTo>
                        <a:cubicBezTo>
                          <a:pt x="1622970" y="414690"/>
                          <a:pt x="1305671" y="375381"/>
                          <a:pt x="1168806" y="399590"/>
                        </a:cubicBezTo>
                        <a:cubicBezTo>
                          <a:pt x="1031941" y="423799"/>
                          <a:pt x="872891" y="388024"/>
                          <a:pt x="671733" y="399590"/>
                        </a:cubicBezTo>
                        <a:cubicBezTo>
                          <a:pt x="470575" y="411156"/>
                          <a:pt x="363969" y="417105"/>
                          <a:pt x="66600" y="399590"/>
                        </a:cubicBezTo>
                        <a:cubicBezTo>
                          <a:pt x="31039" y="399089"/>
                          <a:pt x="2323" y="371840"/>
                          <a:pt x="0" y="332990"/>
                        </a:cubicBezTo>
                        <a:cubicBezTo>
                          <a:pt x="10228" y="258184"/>
                          <a:pt x="918" y="197869"/>
                          <a:pt x="0" y="66600"/>
                        </a:cubicBezTo>
                        <a:close/>
                      </a:path>
                      <a:path w="2294388" h="399590" stroke="0" extrusionOk="0">
                        <a:moveTo>
                          <a:pt x="0" y="66600"/>
                        </a:moveTo>
                        <a:cubicBezTo>
                          <a:pt x="1920" y="27060"/>
                          <a:pt x="29344" y="3533"/>
                          <a:pt x="66600" y="0"/>
                        </a:cubicBezTo>
                        <a:cubicBezTo>
                          <a:pt x="297204" y="20794"/>
                          <a:pt x="371107" y="-5528"/>
                          <a:pt x="606897" y="0"/>
                        </a:cubicBezTo>
                        <a:cubicBezTo>
                          <a:pt x="842687" y="5528"/>
                          <a:pt x="916239" y="-10907"/>
                          <a:pt x="1190418" y="0"/>
                        </a:cubicBezTo>
                        <a:cubicBezTo>
                          <a:pt x="1464597" y="10907"/>
                          <a:pt x="1794792" y="-51760"/>
                          <a:pt x="2227788" y="0"/>
                        </a:cubicBezTo>
                        <a:cubicBezTo>
                          <a:pt x="2262026" y="3418"/>
                          <a:pt x="2294142" y="25716"/>
                          <a:pt x="2294388" y="66600"/>
                        </a:cubicBezTo>
                        <a:cubicBezTo>
                          <a:pt x="2295006" y="163177"/>
                          <a:pt x="2300339" y="233743"/>
                          <a:pt x="2294388" y="332990"/>
                        </a:cubicBezTo>
                        <a:cubicBezTo>
                          <a:pt x="2288231" y="368193"/>
                          <a:pt x="2263752" y="398983"/>
                          <a:pt x="2227788" y="399590"/>
                        </a:cubicBezTo>
                        <a:cubicBezTo>
                          <a:pt x="2038625" y="414946"/>
                          <a:pt x="1916450" y="426297"/>
                          <a:pt x="1665879" y="399590"/>
                        </a:cubicBezTo>
                        <a:cubicBezTo>
                          <a:pt x="1415308" y="372883"/>
                          <a:pt x="1301235" y="380537"/>
                          <a:pt x="1103970" y="399590"/>
                        </a:cubicBezTo>
                        <a:cubicBezTo>
                          <a:pt x="906705" y="418643"/>
                          <a:pt x="731405" y="400290"/>
                          <a:pt x="628509" y="399590"/>
                        </a:cubicBezTo>
                        <a:cubicBezTo>
                          <a:pt x="525613" y="398890"/>
                          <a:pt x="199721" y="388805"/>
                          <a:pt x="66600" y="399590"/>
                        </a:cubicBezTo>
                        <a:cubicBezTo>
                          <a:pt x="26923" y="405521"/>
                          <a:pt x="-5261" y="372978"/>
                          <a:pt x="0" y="332990"/>
                        </a:cubicBezTo>
                        <a:cubicBezTo>
                          <a:pt x="-1831" y="233614"/>
                          <a:pt x="3852" y="193697"/>
                          <a:pt x="0" y="666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b="1" dirty="0">
                <a:solidFill>
                  <a:srgbClr val="FFF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أصول غير نقدية</a:t>
            </a:r>
            <a:endParaRPr lang="en-US" b="1" dirty="0">
              <a:solidFill>
                <a:srgbClr val="FFFF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64F3D786-3E92-7E18-A896-24D5C8AEC400}"/>
              </a:ext>
            </a:extLst>
          </p:cNvPr>
          <p:cNvSpPr/>
          <p:nvPr/>
        </p:nvSpPr>
        <p:spPr>
          <a:xfrm rot="16200000">
            <a:off x="8771993" y="2920966"/>
            <a:ext cx="779267" cy="1397157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6399ABE6-6914-09CB-D82A-C8E9A548D787}"/>
              </a:ext>
            </a:extLst>
          </p:cNvPr>
          <p:cNvSpPr/>
          <p:nvPr/>
        </p:nvSpPr>
        <p:spPr>
          <a:xfrm rot="16200000">
            <a:off x="3324435" y="382194"/>
            <a:ext cx="779267" cy="6581303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7F5D02-F6DF-15F7-2D8D-5A22028B4A90}"/>
              </a:ext>
            </a:extLst>
          </p:cNvPr>
          <p:cNvSpPr txBox="1"/>
          <p:nvPr/>
        </p:nvSpPr>
        <p:spPr>
          <a:xfrm>
            <a:off x="8136936" y="399156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00B050"/>
                </a:solidFill>
              </a:rPr>
              <a:t>(</a:t>
            </a:r>
            <a:r>
              <a:rPr lang="ar-EG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التغيرات</a:t>
            </a:r>
            <a:r>
              <a:rPr lang="ar-EG" dirty="0">
                <a:solidFill>
                  <a:srgbClr val="00B050"/>
                </a:solidFill>
              </a:rPr>
              <a:t> </a:t>
            </a:r>
            <a:r>
              <a:rPr lang="ar-EG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النقدية</a:t>
            </a:r>
            <a:r>
              <a:rPr lang="ar-EG" dirty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82AA9F-3BA9-678B-710F-17870074DF85}"/>
              </a:ext>
            </a:extLst>
          </p:cNvPr>
          <p:cNvSpPr txBox="1"/>
          <p:nvPr/>
        </p:nvSpPr>
        <p:spPr>
          <a:xfrm>
            <a:off x="2460689" y="4049115"/>
            <a:ext cx="27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(التغيرات في الحسابات الغير نقدية)</a:t>
            </a:r>
            <a:endParaRPr lang="en-US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FB71166-3428-B3E4-4D1C-BFCBEEA8E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10" y="4505458"/>
            <a:ext cx="723665" cy="3216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2306FE2-0132-1F13-078B-F88D95813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22" y="4449746"/>
            <a:ext cx="592008" cy="59200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9A1F149-13A7-C34C-98A3-E7AB1A6F8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52" y="4382049"/>
            <a:ext cx="592008" cy="59200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514B8221-C73E-AB38-E439-DC0AA4DBA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33" y="4537211"/>
            <a:ext cx="592008" cy="59200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484800B-A04D-FF35-D9CD-FA964DE5D8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41" y="5537223"/>
            <a:ext cx="723665" cy="32162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81F87C8-6D44-A336-256C-4C20B1AD0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67" y="5316450"/>
            <a:ext cx="592008" cy="59200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FD4D3FE-9827-7B9D-5D9F-93EDA3813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04" y="5578579"/>
            <a:ext cx="723665" cy="32162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E1E0A89-C6FA-01EC-AABB-8895E6110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00" y="5578578"/>
            <a:ext cx="723665" cy="3216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A39627-78CE-67CA-426B-E4A254E6F73C}"/>
              </a:ext>
            </a:extLst>
          </p:cNvPr>
          <p:cNvSpPr txBox="1"/>
          <p:nvPr/>
        </p:nvSpPr>
        <p:spPr>
          <a:xfrm>
            <a:off x="9005582" y="71306"/>
            <a:ext cx="237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قائمة التدفقات النقدية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89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9" grpId="0" animBg="1"/>
      <p:bldP spid="31" grpId="0" animBg="1"/>
      <p:bldP spid="34" grpId="0" animBg="1"/>
      <p:bldP spid="35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355" y="6188074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B01A14-4836-496B-6A4B-97AAE9C14903}"/>
              </a:ext>
            </a:extLst>
          </p:cNvPr>
          <p:cNvSpPr/>
          <p:nvPr/>
        </p:nvSpPr>
        <p:spPr>
          <a:xfrm>
            <a:off x="5528345" y="240843"/>
            <a:ext cx="3053679" cy="399590"/>
          </a:xfrm>
          <a:custGeom>
            <a:avLst/>
            <a:gdLst>
              <a:gd name="connsiteX0" fmla="*/ 0 w 3053679"/>
              <a:gd name="connsiteY0" fmla="*/ 66600 h 399590"/>
              <a:gd name="connsiteX1" fmla="*/ 66600 w 3053679"/>
              <a:gd name="connsiteY1" fmla="*/ 0 h 399590"/>
              <a:gd name="connsiteX2" fmla="*/ 621491 w 3053679"/>
              <a:gd name="connsiteY2" fmla="*/ 0 h 399590"/>
              <a:gd name="connsiteX3" fmla="*/ 1176382 w 3053679"/>
              <a:gd name="connsiteY3" fmla="*/ 0 h 399590"/>
              <a:gd name="connsiteX4" fmla="*/ 1702068 w 3053679"/>
              <a:gd name="connsiteY4" fmla="*/ 0 h 399590"/>
              <a:gd name="connsiteX5" fmla="*/ 2344574 w 3053679"/>
              <a:gd name="connsiteY5" fmla="*/ 0 h 399590"/>
              <a:gd name="connsiteX6" fmla="*/ 2987079 w 3053679"/>
              <a:gd name="connsiteY6" fmla="*/ 0 h 399590"/>
              <a:gd name="connsiteX7" fmla="*/ 3053679 w 3053679"/>
              <a:gd name="connsiteY7" fmla="*/ 66600 h 399590"/>
              <a:gd name="connsiteX8" fmla="*/ 3053679 w 3053679"/>
              <a:gd name="connsiteY8" fmla="*/ 332990 h 399590"/>
              <a:gd name="connsiteX9" fmla="*/ 2987079 w 3053679"/>
              <a:gd name="connsiteY9" fmla="*/ 399590 h 399590"/>
              <a:gd name="connsiteX10" fmla="*/ 2344574 w 3053679"/>
              <a:gd name="connsiteY10" fmla="*/ 399590 h 399590"/>
              <a:gd name="connsiteX11" fmla="*/ 1789683 w 3053679"/>
              <a:gd name="connsiteY11" fmla="*/ 399590 h 399590"/>
              <a:gd name="connsiteX12" fmla="*/ 1293201 w 3053679"/>
              <a:gd name="connsiteY12" fmla="*/ 399590 h 399590"/>
              <a:gd name="connsiteX13" fmla="*/ 650696 w 3053679"/>
              <a:gd name="connsiteY13" fmla="*/ 399590 h 399590"/>
              <a:gd name="connsiteX14" fmla="*/ 66600 w 3053679"/>
              <a:gd name="connsiteY14" fmla="*/ 399590 h 399590"/>
              <a:gd name="connsiteX15" fmla="*/ 0 w 3053679"/>
              <a:gd name="connsiteY15" fmla="*/ 332990 h 399590"/>
              <a:gd name="connsiteX16" fmla="*/ 0 w 3053679"/>
              <a:gd name="connsiteY16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3679" h="399590" fill="none" extrusionOk="0">
                <a:moveTo>
                  <a:pt x="0" y="66600"/>
                </a:moveTo>
                <a:cubicBezTo>
                  <a:pt x="127" y="28663"/>
                  <a:pt x="26447" y="3890"/>
                  <a:pt x="66600" y="0"/>
                </a:cubicBezTo>
                <a:cubicBezTo>
                  <a:pt x="311197" y="10789"/>
                  <a:pt x="492355" y="3004"/>
                  <a:pt x="621491" y="0"/>
                </a:cubicBezTo>
                <a:cubicBezTo>
                  <a:pt x="750627" y="-3004"/>
                  <a:pt x="1008368" y="-8784"/>
                  <a:pt x="1176382" y="0"/>
                </a:cubicBezTo>
                <a:cubicBezTo>
                  <a:pt x="1344396" y="8784"/>
                  <a:pt x="1489348" y="-14215"/>
                  <a:pt x="1702068" y="0"/>
                </a:cubicBezTo>
                <a:cubicBezTo>
                  <a:pt x="1914788" y="14215"/>
                  <a:pt x="2158658" y="-13429"/>
                  <a:pt x="2344574" y="0"/>
                </a:cubicBezTo>
                <a:cubicBezTo>
                  <a:pt x="2530490" y="13429"/>
                  <a:pt x="2740939" y="23248"/>
                  <a:pt x="2987079" y="0"/>
                </a:cubicBezTo>
                <a:cubicBezTo>
                  <a:pt x="3026990" y="-1402"/>
                  <a:pt x="3054201" y="28693"/>
                  <a:pt x="3053679" y="66600"/>
                </a:cubicBezTo>
                <a:cubicBezTo>
                  <a:pt x="3061448" y="190006"/>
                  <a:pt x="3066485" y="260984"/>
                  <a:pt x="3053679" y="332990"/>
                </a:cubicBezTo>
                <a:cubicBezTo>
                  <a:pt x="3052890" y="366734"/>
                  <a:pt x="3021774" y="397526"/>
                  <a:pt x="2987079" y="399590"/>
                </a:cubicBezTo>
                <a:cubicBezTo>
                  <a:pt x="2699232" y="371143"/>
                  <a:pt x="2490857" y="373762"/>
                  <a:pt x="2344574" y="399590"/>
                </a:cubicBezTo>
                <a:cubicBezTo>
                  <a:pt x="2198292" y="425418"/>
                  <a:pt x="2019557" y="375265"/>
                  <a:pt x="1789683" y="399590"/>
                </a:cubicBezTo>
                <a:cubicBezTo>
                  <a:pt x="1559809" y="423915"/>
                  <a:pt x="1506285" y="388996"/>
                  <a:pt x="1293201" y="399590"/>
                </a:cubicBezTo>
                <a:cubicBezTo>
                  <a:pt x="1080117" y="410184"/>
                  <a:pt x="832212" y="379683"/>
                  <a:pt x="650696" y="399590"/>
                </a:cubicBezTo>
                <a:cubicBezTo>
                  <a:pt x="469181" y="419497"/>
                  <a:pt x="339577" y="416691"/>
                  <a:pt x="66600" y="399590"/>
                </a:cubicBezTo>
                <a:cubicBezTo>
                  <a:pt x="38918" y="399730"/>
                  <a:pt x="-4888" y="373956"/>
                  <a:pt x="0" y="332990"/>
                </a:cubicBezTo>
                <a:cubicBezTo>
                  <a:pt x="8959" y="220078"/>
                  <a:pt x="-3994" y="178027"/>
                  <a:pt x="0" y="66600"/>
                </a:cubicBezTo>
                <a:close/>
              </a:path>
              <a:path w="3053679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87999" y="-28536"/>
                  <a:pt x="495609" y="1390"/>
                  <a:pt x="650696" y="0"/>
                </a:cubicBezTo>
                <a:cubicBezTo>
                  <a:pt x="805783" y="-1390"/>
                  <a:pt x="1131163" y="15921"/>
                  <a:pt x="1293201" y="0"/>
                </a:cubicBezTo>
                <a:cubicBezTo>
                  <a:pt x="1455240" y="-15921"/>
                  <a:pt x="1686498" y="6733"/>
                  <a:pt x="1935707" y="0"/>
                </a:cubicBezTo>
                <a:cubicBezTo>
                  <a:pt x="2184916" y="-6733"/>
                  <a:pt x="2686383" y="-35052"/>
                  <a:pt x="2987079" y="0"/>
                </a:cubicBezTo>
                <a:cubicBezTo>
                  <a:pt x="3026194" y="-7821"/>
                  <a:pt x="3057505" y="32516"/>
                  <a:pt x="3053679" y="66600"/>
                </a:cubicBezTo>
                <a:cubicBezTo>
                  <a:pt x="3058598" y="171387"/>
                  <a:pt x="3046641" y="238546"/>
                  <a:pt x="3053679" y="332990"/>
                </a:cubicBezTo>
                <a:cubicBezTo>
                  <a:pt x="3047994" y="374967"/>
                  <a:pt x="3021000" y="401575"/>
                  <a:pt x="2987079" y="399590"/>
                </a:cubicBezTo>
                <a:cubicBezTo>
                  <a:pt x="2840295" y="390377"/>
                  <a:pt x="2579273" y="420883"/>
                  <a:pt x="2402983" y="399590"/>
                </a:cubicBezTo>
                <a:cubicBezTo>
                  <a:pt x="2226693" y="378297"/>
                  <a:pt x="2045406" y="399390"/>
                  <a:pt x="1906502" y="399590"/>
                </a:cubicBezTo>
                <a:cubicBezTo>
                  <a:pt x="1767598" y="399790"/>
                  <a:pt x="1565114" y="410585"/>
                  <a:pt x="1351611" y="399590"/>
                </a:cubicBezTo>
                <a:cubicBezTo>
                  <a:pt x="1138108" y="388595"/>
                  <a:pt x="944301" y="419488"/>
                  <a:pt x="709105" y="399590"/>
                </a:cubicBezTo>
                <a:cubicBezTo>
                  <a:pt x="473909" y="379692"/>
                  <a:pt x="333246" y="392714"/>
                  <a:pt x="66600" y="399590"/>
                </a:cubicBezTo>
                <a:cubicBezTo>
                  <a:pt x="28771" y="398956"/>
                  <a:pt x="3436" y="365805"/>
                  <a:pt x="0" y="332990"/>
                </a:cubicBezTo>
                <a:cubicBezTo>
                  <a:pt x="-5720" y="272562"/>
                  <a:pt x="5455" y="188121"/>
                  <a:pt x="0" y="666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مصادر التدفق النقدي </a:t>
            </a:r>
            <a:r>
              <a:rPr lang="ar-EG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الوارد</a:t>
            </a:r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ar-EG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والصادر</a:t>
            </a:r>
            <a:endParaRPr lang="en-US" b="1" u="sng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F900F5-0A09-FA49-4566-CC012E9784BC}"/>
              </a:ext>
            </a:extLst>
          </p:cNvPr>
          <p:cNvSpPr/>
          <p:nvPr/>
        </p:nvSpPr>
        <p:spPr>
          <a:xfrm>
            <a:off x="10459048" y="3125741"/>
            <a:ext cx="1519033" cy="399590"/>
          </a:xfrm>
          <a:custGeom>
            <a:avLst/>
            <a:gdLst>
              <a:gd name="connsiteX0" fmla="*/ 0 w 1519033"/>
              <a:gd name="connsiteY0" fmla="*/ 66600 h 399590"/>
              <a:gd name="connsiteX1" fmla="*/ 66600 w 1519033"/>
              <a:gd name="connsiteY1" fmla="*/ 0 h 399590"/>
              <a:gd name="connsiteX2" fmla="*/ 731800 w 1519033"/>
              <a:gd name="connsiteY2" fmla="*/ 0 h 399590"/>
              <a:gd name="connsiteX3" fmla="*/ 1452433 w 1519033"/>
              <a:gd name="connsiteY3" fmla="*/ 0 h 399590"/>
              <a:gd name="connsiteX4" fmla="*/ 1519033 w 1519033"/>
              <a:gd name="connsiteY4" fmla="*/ 66600 h 399590"/>
              <a:gd name="connsiteX5" fmla="*/ 1519033 w 1519033"/>
              <a:gd name="connsiteY5" fmla="*/ 332990 h 399590"/>
              <a:gd name="connsiteX6" fmla="*/ 1452433 w 1519033"/>
              <a:gd name="connsiteY6" fmla="*/ 399590 h 399590"/>
              <a:gd name="connsiteX7" fmla="*/ 787233 w 1519033"/>
              <a:gd name="connsiteY7" fmla="*/ 399590 h 399590"/>
              <a:gd name="connsiteX8" fmla="*/ 66600 w 1519033"/>
              <a:gd name="connsiteY8" fmla="*/ 399590 h 399590"/>
              <a:gd name="connsiteX9" fmla="*/ 0 w 1519033"/>
              <a:gd name="connsiteY9" fmla="*/ 332990 h 399590"/>
              <a:gd name="connsiteX10" fmla="*/ 0 w 1519033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033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663" y="-12193"/>
                  <a:pt x="508753" y="17939"/>
                  <a:pt x="731800" y="0"/>
                </a:cubicBezTo>
                <a:cubicBezTo>
                  <a:pt x="954847" y="-17939"/>
                  <a:pt x="1303826" y="30105"/>
                  <a:pt x="1452433" y="0"/>
                </a:cubicBezTo>
                <a:cubicBezTo>
                  <a:pt x="1490057" y="-5652"/>
                  <a:pt x="1523334" y="30923"/>
                  <a:pt x="1519033" y="66600"/>
                </a:cubicBezTo>
                <a:cubicBezTo>
                  <a:pt x="1529873" y="142846"/>
                  <a:pt x="1528702" y="251105"/>
                  <a:pt x="1519033" y="332990"/>
                </a:cubicBezTo>
                <a:cubicBezTo>
                  <a:pt x="1514588" y="369336"/>
                  <a:pt x="1492114" y="398165"/>
                  <a:pt x="1452433" y="399590"/>
                </a:cubicBezTo>
                <a:cubicBezTo>
                  <a:pt x="1311598" y="401773"/>
                  <a:pt x="1084389" y="404227"/>
                  <a:pt x="787233" y="399590"/>
                </a:cubicBezTo>
                <a:cubicBezTo>
                  <a:pt x="490077" y="394953"/>
                  <a:pt x="288778" y="42088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51903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2496" y="-19281"/>
                  <a:pt x="531831" y="-17406"/>
                  <a:pt x="759517" y="0"/>
                </a:cubicBezTo>
                <a:cubicBezTo>
                  <a:pt x="987203" y="17406"/>
                  <a:pt x="1236246" y="30998"/>
                  <a:pt x="1452433" y="0"/>
                </a:cubicBezTo>
                <a:cubicBezTo>
                  <a:pt x="1483509" y="-6310"/>
                  <a:pt x="1524471" y="27542"/>
                  <a:pt x="1519033" y="66600"/>
                </a:cubicBezTo>
                <a:cubicBezTo>
                  <a:pt x="1517339" y="189726"/>
                  <a:pt x="1524632" y="245350"/>
                  <a:pt x="1519033" y="332990"/>
                </a:cubicBezTo>
                <a:cubicBezTo>
                  <a:pt x="1514718" y="375755"/>
                  <a:pt x="1495113" y="398348"/>
                  <a:pt x="1452433" y="399590"/>
                </a:cubicBezTo>
                <a:cubicBezTo>
                  <a:pt x="1164160" y="431781"/>
                  <a:pt x="954407" y="404443"/>
                  <a:pt x="787233" y="399590"/>
                </a:cubicBezTo>
                <a:cubicBezTo>
                  <a:pt x="620059" y="394737"/>
                  <a:pt x="404729" y="39543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مثال سهم أبل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BE056A-898E-ABF5-39E7-5ACBBDA83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42" y="893949"/>
            <a:ext cx="7415107" cy="540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642EEE-7293-BB38-BBE1-A2BF3F4FB12F}"/>
              </a:ext>
            </a:extLst>
          </p:cNvPr>
          <p:cNvSpPr txBox="1"/>
          <p:nvPr/>
        </p:nvSpPr>
        <p:spPr>
          <a:xfrm>
            <a:off x="9005582" y="71306"/>
            <a:ext cx="237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قائمة التدفقات النقدية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953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0854" y="6188074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8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67682-50C8-78E6-F247-B7AB4403C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82" y="881625"/>
            <a:ext cx="8153162" cy="5535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6A06F7-5EF5-C517-5DB3-95B4F916E357}"/>
              </a:ext>
            </a:extLst>
          </p:cNvPr>
          <p:cNvSpPr/>
          <p:nvPr/>
        </p:nvSpPr>
        <p:spPr>
          <a:xfrm>
            <a:off x="10251655" y="3359928"/>
            <a:ext cx="1519033" cy="399590"/>
          </a:xfrm>
          <a:custGeom>
            <a:avLst/>
            <a:gdLst>
              <a:gd name="connsiteX0" fmla="*/ 0 w 1519033"/>
              <a:gd name="connsiteY0" fmla="*/ 66600 h 399590"/>
              <a:gd name="connsiteX1" fmla="*/ 66600 w 1519033"/>
              <a:gd name="connsiteY1" fmla="*/ 0 h 399590"/>
              <a:gd name="connsiteX2" fmla="*/ 731800 w 1519033"/>
              <a:gd name="connsiteY2" fmla="*/ 0 h 399590"/>
              <a:gd name="connsiteX3" fmla="*/ 1452433 w 1519033"/>
              <a:gd name="connsiteY3" fmla="*/ 0 h 399590"/>
              <a:gd name="connsiteX4" fmla="*/ 1519033 w 1519033"/>
              <a:gd name="connsiteY4" fmla="*/ 66600 h 399590"/>
              <a:gd name="connsiteX5" fmla="*/ 1519033 w 1519033"/>
              <a:gd name="connsiteY5" fmla="*/ 332990 h 399590"/>
              <a:gd name="connsiteX6" fmla="*/ 1452433 w 1519033"/>
              <a:gd name="connsiteY6" fmla="*/ 399590 h 399590"/>
              <a:gd name="connsiteX7" fmla="*/ 787233 w 1519033"/>
              <a:gd name="connsiteY7" fmla="*/ 399590 h 399590"/>
              <a:gd name="connsiteX8" fmla="*/ 66600 w 1519033"/>
              <a:gd name="connsiteY8" fmla="*/ 399590 h 399590"/>
              <a:gd name="connsiteX9" fmla="*/ 0 w 1519033"/>
              <a:gd name="connsiteY9" fmla="*/ 332990 h 399590"/>
              <a:gd name="connsiteX10" fmla="*/ 0 w 1519033"/>
              <a:gd name="connsiteY10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9033" h="399590" fill="none" extrusionOk="0">
                <a:moveTo>
                  <a:pt x="0" y="66600"/>
                </a:moveTo>
                <a:cubicBezTo>
                  <a:pt x="-2895" y="35749"/>
                  <a:pt x="24557" y="3206"/>
                  <a:pt x="66600" y="0"/>
                </a:cubicBezTo>
                <a:cubicBezTo>
                  <a:pt x="284663" y="-12193"/>
                  <a:pt x="508753" y="17939"/>
                  <a:pt x="731800" y="0"/>
                </a:cubicBezTo>
                <a:cubicBezTo>
                  <a:pt x="954847" y="-17939"/>
                  <a:pt x="1303826" y="30105"/>
                  <a:pt x="1452433" y="0"/>
                </a:cubicBezTo>
                <a:cubicBezTo>
                  <a:pt x="1490057" y="-5652"/>
                  <a:pt x="1523334" y="30923"/>
                  <a:pt x="1519033" y="66600"/>
                </a:cubicBezTo>
                <a:cubicBezTo>
                  <a:pt x="1529873" y="142846"/>
                  <a:pt x="1528702" y="251105"/>
                  <a:pt x="1519033" y="332990"/>
                </a:cubicBezTo>
                <a:cubicBezTo>
                  <a:pt x="1514588" y="369336"/>
                  <a:pt x="1492114" y="398165"/>
                  <a:pt x="1452433" y="399590"/>
                </a:cubicBezTo>
                <a:cubicBezTo>
                  <a:pt x="1311598" y="401773"/>
                  <a:pt x="1084389" y="404227"/>
                  <a:pt x="787233" y="399590"/>
                </a:cubicBezTo>
                <a:cubicBezTo>
                  <a:pt x="490077" y="394953"/>
                  <a:pt x="288778" y="420881"/>
                  <a:pt x="66600" y="399590"/>
                </a:cubicBezTo>
                <a:cubicBezTo>
                  <a:pt x="25076" y="406264"/>
                  <a:pt x="8099" y="368789"/>
                  <a:pt x="0" y="332990"/>
                </a:cubicBezTo>
                <a:cubicBezTo>
                  <a:pt x="13136" y="269582"/>
                  <a:pt x="-4713" y="191580"/>
                  <a:pt x="0" y="66600"/>
                </a:cubicBezTo>
                <a:close/>
              </a:path>
              <a:path w="1519033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352496" y="-19281"/>
                  <a:pt x="531831" y="-17406"/>
                  <a:pt x="759517" y="0"/>
                </a:cubicBezTo>
                <a:cubicBezTo>
                  <a:pt x="987203" y="17406"/>
                  <a:pt x="1236246" y="30998"/>
                  <a:pt x="1452433" y="0"/>
                </a:cubicBezTo>
                <a:cubicBezTo>
                  <a:pt x="1483509" y="-6310"/>
                  <a:pt x="1524471" y="27542"/>
                  <a:pt x="1519033" y="66600"/>
                </a:cubicBezTo>
                <a:cubicBezTo>
                  <a:pt x="1517339" y="189726"/>
                  <a:pt x="1524632" y="245350"/>
                  <a:pt x="1519033" y="332990"/>
                </a:cubicBezTo>
                <a:cubicBezTo>
                  <a:pt x="1514718" y="375755"/>
                  <a:pt x="1495113" y="398348"/>
                  <a:pt x="1452433" y="399590"/>
                </a:cubicBezTo>
                <a:cubicBezTo>
                  <a:pt x="1164160" y="431781"/>
                  <a:pt x="954407" y="404443"/>
                  <a:pt x="787233" y="399590"/>
                </a:cubicBezTo>
                <a:cubicBezTo>
                  <a:pt x="620059" y="394737"/>
                  <a:pt x="404729" y="395430"/>
                  <a:pt x="66600" y="399590"/>
                </a:cubicBezTo>
                <a:cubicBezTo>
                  <a:pt x="34625" y="407090"/>
                  <a:pt x="-1118" y="374869"/>
                  <a:pt x="0" y="332990"/>
                </a:cubicBezTo>
                <a:cubicBezTo>
                  <a:pt x="8097" y="276926"/>
                  <a:pt x="-8600" y="126985"/>
                  <a:pt x="0" y="666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مثال سهم أبل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8AAC07-A815-C070-4A1F-8BFFFBA1BA4D}"/>
              </a:ext>
            </a:extLst>
          </p:cNvPr>
          <p:cNvSpPr txBox="1"/>
          <p:nvPr/>
        </p:nvSpPr>
        <p:spPr>
          <a:xfrm>
            <a:off x="9005582" y="71306"/>
            <a:ext cx="237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قائمة التدفقات النقدية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61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2768</TotalTime>
  <Words>1043</Words>
  <Application>Microsoft Office PowerPoint</Application>
  <PresentationFormat>Widescreen</PresentationFormat>
  <Paragraphs>207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Cairo</vt:lpstr>
      <vt:lpstr>Calibri</vt:lpstr>
      <vt:lpstr>Calibri Light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Byanaat Academy</cp:lastModifiedBy>
  <cp:revision>221</cp:revision>
  <dcterms:created xsi:type="dcterms:W3CDTF">2023-04-11T21:53:46Z</dcterms:created>
  <dcterms:modified xsi:type="dcterms:W3CDTF">2024-07-26T15:59:54Z</dcterms:modified>
</cp:coreProperties>
</file>